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77"/>
  </p:notesMasterIdLst>
  <p:handoutMasterIdLst>
    <p:handoutMasterId r:id="rId78"/>
  </p:handoutMasterIdLst>
  <p:sldIdLst>
    <p:sldId id="273" r:id="rId5"/>
    <p:sldId id="272" r:id="rId6"/>
    <p:sldId id="280" r:id="rId7"/>
    <p:sldId id="276" r:id="rId8"/>
    <p:sldId id="277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286" r:id="rId18"/>
    <p:sldId id="287" r:id="rId19"/>
    <p:sldId id="288" r:id="rId20"/>
    <p:sldId id="289" r:id="rId21"/>
    <p:sldId id="297" r:id="rId22"/>
    <p:sldId id="298" r:id="rId23"/>
    <p:sldId id="290" r:id="rId24"/>
    <p:sldId id="291" r:id="rId25"/>
    <p:sldId id="293" r:id="rId26"/>
    <p:sldId id="294" r:id="rId27"/>
    <p:sldId id="295" r:id="rId28"/>
    <p:sldId id="296" r:id="rId29"/>
    <p:sldId id="299" r:id="rId30"/>
    <p:sldId id="300" r:id="rId31"/>
    <p:sldId id="301" r:id="rId32"/>
    <p:sldId id="302" r:id="rId33"/>
    <p:sldId id="303" r:id="rId34"/>
    <p:sldId id="304" r:id="rId35"/>
    <p:sldId id="405" r:id="rId36"/>
    <p:sldId id="311" r:id="rId37"/>
    <p:sldId id="330" r:id="rId38"/>
    <p:sldId id="331" r:id="rId39"/>
    <p:sldId id="332" r:id="rId40"/>
    <p:sldId id="333" r:id="rId41"/>
    <p:sldId id="334" r:id="rId42"/>
    <p:sldId id="369" r:id="rId43"/>
    <p:sldId id="350" r:id="rId44"/>
    <p:sldId id="351" r:id="rId45"/>
    <p:sldId id="353" r:id="rId46"/>
    <p:sldId id="354" r:id="rId47"/>
    <p:sldId id="356" r:id="rId48"/>
    <p:sldId id="357" r:id="rId49"/>
    <p:sldId id="359" r:id="rId50"/>
    <p:sldId id="360" r:id="rId51"/>
    <p:sldId id="361" r:id="rId52"/>
    <p:sldId id="362" r:id="rId53"/>
    <p:sldId id="364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414" r:id="rId65"/>
    <p:sldId id="388" r:id="rId66"/>
    <p:sldId id="404" r:id="rId67"/>
    <p:sldId id="389" r:id="rId68"/>
    <p:sldId id="390" r:id="rId69"/>
    <p:sldId id="391" r:id="rId70"/>
    <p:sldId id="393" r:id="rId71"/>
    <p:sldId id="395" r:id="rId72"/>
    <p:sldId id="396" r:id="rId73"/>
    <p:sldId id="397" r:id="rId74"/>
    <p:sldId id="398" r:id="rId75"/>
    <p:sldId id="399" r:id="rId76"/>
  </p:sldIdLst>
  <p:sldSz cx="12192000" cy="6858000"/>
  <p:notesSz cx="6858000" cy="9144000"/>
  <p:embeddedFontLst>
    <p:embeddedFont>
      <p:font typeface="Open Sans" panose="020B0606030504020204" pitchFamily="34" charset="0"/>
      <p:regular r:id="rId79"/>
      <p:bold r:id="rId80"/>
      <p:italic r:id="rId81"/>
      <p:boldItalic r:id="rId82"/>
    </p:embeddedFont>
    <p:embeddedFont>
      <p:font typeface="Open Sans Light" panose="020B0306030504020204" pitchFamily="34" charset="0"/>
      <p:regular r:id="rId83"/>
      <p:italic r:id="rId84"/>
    </p:embeddedFont>
    <p:embeddedFont>
      <p:font typeface="Roboto" panose="02000000000000000000" pitchFamily="2" charset="0"/>
      <p:regular r:id="rId85"/>
      <p:bold r:id="rId8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AA7"/>
    <a:srgbClr val="CC0A5D"/>
    <a:srgbClr val="F65499"/>
    <a:srgbClr val="F2F2F2"/>
    <a:srgbClr val="A6A6A6"/>
    <a:srgbClr val="D2135C"/>
    <a:srgbClr val="7F7F7F"/>
    <a:srgbClr val="FFFFFF"/>
    <a:srgbClr val="898387"/>
    <a:srgbClr val="ED0C6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E03C3-FCFF-489C-BB02-5D3EEE219F15}" v="15" dt="2025-12-05T09:15:07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342" autoAdjust="0"/>
  </p:normalViewPr>
  <p:slideViewPr>
    <p:cSldViewPr snapToGrid="0" showGuides="1">
      <p:cViewPr varScale="1">
        <p:scale>
          <a:sx n="78" d="100"/>
          <a:sy n="78" d="100"/>
        </p:scale>
        <p:origin x="6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6.fntdata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1.fntdata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5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font" Target="fonts/font4.fntdata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oletta Kantowicz" userId="b30f2e61-5321-4f0c-b22f-de2b16a1822c" providerId="ADAL" clId="{DAD89CEE-1926-421F-80D0-7B327DE27E8C}"/>
    <pc:docChg chg="custSel addSld delSld modSld">
      <pc:chgData name="Wioletta Kantowicz" userId="b30f2e61-5321-4f0c-b22f-de2b16a1822c" providerId="ADAL" clId="{DAD89CEE-1926-421F-80D0-7B327DE27E8C}" dt="2025-12-05T09:15:30.732" v="194" actId="6549"/>
      <pc:docMkLst>
        <pc:docMk/>
      </pc:docMkLst>
      <pc:sldChg chg="del">
        <pc:chgData name="Wioletta Kantowicz" userId="b30f2e61-5321-4f0c-b22f-de2b16a1822c" providerId="ADAL" clId="{DAD89CEE-1926-421F-80D0-7B327DE27E8C}" dt="2025-12-05T09:04:48.557" v="17" actId="47"/>
        <pc:sldMkLst>
          <pc:docMk/>
          <pc:sldMk cId="4157099788" sldId="387"/>
        </pc:sldMkLst>
      </pc:sldChg>
      <pc:sldChg chg="addSp delSp modSp mod delAnim">
        <pc:chgData name="Wioletta Kantowicz" userId="b30f2e61-5321-4f0c-b22f-de2b16a1822c" providerId="ADAL" clId="{DAD89CEE-1926-421F-80D0-7B327DE27E8C}" dt="2025-12-05T09:10:24.684" v="56" actId="20577"/>
        <pc:sldMkLst>
          <pc:docMk/>
          <pc:sldMk cId="146131502" sldId="389"/>
        </pc:sldMkLst>
        <pc:spChg chg="mod">
          <ac:chgData name="Wioletta Kantowicz" userId="b30f2e61-5321-4f0c-b22f-de2b16a1822c" providerId="ADAL" clId="{DAD89CEE-1926-421F-80D0-7B327DE27E8C}" dt="2025-12-05T09:09:50.129" v="42" actId="20577"/>
          <ac:spMkLst>
            <pc:docMk/>
            <pc:sldMk cId="146131502" sldId="389"/>
            <ac:spMk id="2" creationId="{00000000-0000-0000-0000-000000000000}"/>
          </ac:spMkLst>
        </pc:spChg>
        <pc:spChg chg="mod">
          <ac:chgData name="Wioletta Kantowicz" userId="b30f2e61-5321-4f0c-b22f-de2b16a1822c" providerId="ADAL" clId="{DAD89CEE-1926-421F-80D0-7B327DE27E8C}" dt="2025-12-05T09:10:18.340" v="51" actId="6549"/>
          <ac:spMkLst>
            <pc:docMk/>
            <pc:sldMk cId="146131502" sldId="389"/>
            <ac:spMk id="29" creationId="{87A50335-A0AA-ABA1-9E6C-3E01604428BC}"/>
          </ac:spMkLst>
        </pc:spChg>
        <pc:spChg chg="mod">
          <ac:chgData name="Wioletta Kantowicz" userId="b30f2e61-5321-4f0c-b22f-de2b16a1822c" providerId="ADAL" clId="{DAD89CEE-1926-421F-80D0-7B327DE27E8C}" dt="2025-12-05T09:10:24.684" v="56" actId="20577"/>
          <ac:spMkLst>
            <pc:docMk/>
            <pc:sldMk cId="146131502" sldId="389"/>
            <ac:spMk id="30" creationId="{56A1B671-43C2-3516-124E-60E5D7FF8B85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32" creationId="{31E174C5-55C7-9C4F-F22B-6BD653891B4F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34" creationId="{63C8D25F-99AF-BF97-71BB-1E5F21A8C2C9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35" creationId="{84A6B6F5-796B-B249-3E06-A4AFC579B5D1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36" creationId="{78EC8CE9-FE91-07E1-771E-1CD589CE2E39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37" creationId="{97A16443-37D5-F9E4-C5E8-BF95E59CE482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38" creationId="{3ED41337-E1D0-9B12-9EA3-E3C93F68800D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39" creationId="{BD7180A1-F24E-1E24-27E7-B2E9048DD096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40" creationId="{BA32B917-2491-A66E-DE6F-E25524C5ACD5}"/>
          </ac:spMkLst>
        </pc:spChg>
        <pc:spChg chg="mod">
          <ac:chgData name="Wioletta Kantowicz" userId="b30f2e61-5321-4f0c-b22f-de2b16a1822c" providerId="ADAL" clId="{DAD89CEE-1926-421F-80D0-7B327DE27E8C}" dt="2025-12-05T09:10:13.672" v="45"/>
          <ac:spMkLst>
            <pc:docMk/>
            <pc:sldMk cId="146131502" sldId="389"/>
            <ac:spMk id="41" creationId="{D52D4BE2-94A2-B05B-6CB9-8E0064B51279}"/>
          </ac:spMkLst>
        </pc:spChg>
        <pc:grpChg chg="del">
          <ac:chgData name="Wioletta Kantowicz" userId="b30f2e61-5321-4f0c-b22f-de2b16a1822c" providerId="ADAL" clId="{DAD89CEE-1926-421F-80D0-7B327DE27E8C}" dt="2025-12-05T09:09:57.450" v="44" actId="478"/>
          <ac:grpSpMkLst>
            <pc:docMk/>
            <pc:sldMk cId="146131502" sldId="389"/>
            <ac:grpSpMk id="23" creationId="{00000000-0000-0000-0000-000000000000}"/>
          </ac:grpSpMkLst>
        </pc:grpChg>
        <pc:graphicFrameChg chg="del">
          <ac:chgData name="Wioletta Kantowicz" userId="b30f2e61-5321-4f0c-b22f-de2b16a1822c" providerId="ADAL" clId="{DAD89CEE-1926-421F-80D0-7B327DE27E8C}" dt="2025-12-05T09:09:54.580" v="43" actId="478"/>
          <ac:graphicFrameMkLst>
            <pc:docMk/>
            <pc:sldMk cId="146131502" sldId="389"/>
            <ac:graphicFrameMk id="3" creationId="{FCF10371-1AB6-43F0-A798-9C5A43F2428F}"/>
          </ac:graphicFrameMkLst>
        </pc:graphicFrameChg>
      </pc:sldChg>
      <pc:sldChg chg="addSp delSp modSp mod delAnim">
        <pc:chgData name="Wioletta Kantowicz" userId="b30f2e61-5321-4f0c-b22f-de2b16a1822c" providerId="ADAL" clId="{DAD89CEE-1926-421F-80D0-7B327DE27E8C}" dt="2025-12-05T09:13:53.628" v="136" actId="20577"/>
        <pc:sldMkLst>
          <pc:docMk/>
          <pc:sldMk cId="1264380700" sldId="391"/>
        </pc:sldMkLst>
        <pc:spChg chg="mod">
          <ac:chgData name="Wioletta Kantowicz" userId="b30f2e61-5321-4f0c-b22f-de2b16a1822c" providerId="ADAL" clId="{DAD89CEE-1926-421F-80D0-7B327DE27E8C}" dt="2025-12-05T09:13:53.628" v="136" actId="20577"/>
          <ac:spMkLst>
            <pc:docMk/>
            <pc:sldMk cId="1264380700" sldId="391"/>
            <ac:spMk id="2" creationId="{00000000-0000-0000-0000-000000000000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4" creationId="{A0D2D394-F790-4BE0-AD2D-BDEE60C1444B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12" creationId="{12093A1C-E593-DBBF-203C-256A7509B4E3}"/>
          </ac:spMkLst>
        </pc:spChg>
        <pc:spChg chg="mod">
          <ac:chgData name="Wioletta Kantowicz" userId="b30f2e61-5321-4f0c-b22f-de2b16a1822c" providerId="ADAL" clId="{DAD89CEE-1926-421F-80D0-7B327DE27E8C}" dt="2025-12-05T09:12:31.169" v="101" actId="20577"/>
          <ac:spMkLst>
            <pc:docMk/>
            <pc:sldMk cId="1264380700" sldId="391"/>
            <ac:spMk id="16" creationId="{CDE69C3A-893E-92F2-5B2B-F592EA0CDAD3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44" creationId="{2A2A8338-08AE-47FE-0FE5-32C7945A24D1}"/>
          </ac:spMkLst>
        </pc:spChg>
        <pc:spChg chg="mod">
          <ac:chgData name="Wioletta Kantowicz" userId="b30f2e61-5321-4f0c-b22f-de2b16a1822c" providerId="ADAL" clId="{DAD89CEE-1926-421F-80D0-7B327DE27E8C}" dt="2025-12-05T09:12:34.965" v="107" actId="20577"/>
          <ac:spMkLst>
            <pc:docMk/>
            <pc:sldMk cId="1264380700" sldId="391"/>
            <ac:spMk id="45" creationId="{919F36D5-F81C-F4D5-5081-B5A465E0DCB5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49" creationId="{436D25FA-9F51-7C2A-B219-700FB31E13D6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52" creationId="{07829225-63EA-99C2-AA75-89294DCFC6EB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53" creationId="{00000000-0000-0000-0000-000000000000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57" creationId="{00000000-0000-0000-0000-000000000000}"/>
          </ac:spMkLst>
        </pc:spChg>
        <pc:spChg chg="mod">
          <ac:chgData name="Wioletta Kantowicz" userId="b30f2e61-5321-4f0c-b22f-de2b16a1822c" providerId="ADAL" clId="{DAD89CEE-1926-421F-80D0-7B327DE27E8C}" dt="2025-12-05T09:12:44.308" v="120" actId="6549"/>
          <ac:spMkLst>
            <pc:docMk/>
            <pc:sldMk cId="1264380700" sldId="391"/>
            <ac:spMk id="60" creationId="{B0C4D00C-18C7-4DB9-93CA-1B746AC99465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61" creationId="{00000000-0000-0000-0000-000000000000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67" creationId="{DBE01E4B-282C-CEC8-7C98-62731276EFCB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69" creationId="{65EC36B7-EBEF-6404-9BE9-C7386AE61E03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70" creationId="{A437F767-46D5-806C-CDD5-AE7285736209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75" creationId="{50102AC1-DC9B-4EAE-8BF2-D77EDB0C891B}"/>
          </ac:spMkLst>
        </pc:spChg>
        <pc:spChg chg="mod">
          <ac:chgData name="Wioletta Kantowicz" userId="b30f2e61-5321-4f0c-b22f-de2b16a1822c" providerId="ADAL" clId="{DAD89CEE-1926-421F-80D0-7B327DE27E8C}" dt="2025-12-05T09:12:56.121" v="131" actId="6549"/>
          <ac:spMkLst>
            <pc:docMk/>
            <pc:sldMk cId="1264380700" sldId="391"/>
            <ac:spMk id="89" creationId="{4DB5B4C4-D010-1FAD-C227-2268F4901168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91" creationId="{99875DC5-F47E-597C-1B26-4928B2FDB8A9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113" creationId="{8569D1E7-AFD2-410B-A61D-343B67569EEF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114" creationId="{869D4690-66A8-4E7B-9620-9B760E2597BF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116" creationId="{048538B3-E169-49EA-A9FB-1BC8D712C9FA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121" creationId="{2FE9580E-004A-4DFC-8676-214E9401F90F}"/>
          </ac:spMkLst>
        </pc:spChg>
        <pc:spChg chg="del">
          <ac:chgData name="Wioletta Kantowicz" userId="b30f2e61-5321-4f0c-b22f-de2b16a1822c" providerId="ADAL" clId="{DAD89CEE-1926-421F-80D0-7B327DE27E8C}" dt="2025-12-05T09:10:55.986" v="58" actId="478"/>
          <ac:spMkLst>
            <pc:docMk/>
            <pc:sldMk cId="1264380700" sldId="391"/>
            <ac:spMk id="123" creationId="{0EB47FC2-6189-465C-B2FD-2E27B48A763A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129" creationId="{1E89A5DC-CD42-8CBE-9F20-FB5A9512C158}"/>
          </ac:spMkLst>
        </pc:spChg>
        <pc:spChg chg="mod">
          <ac:chgData name="Wioletta Kantowicz" userId="b30f2e61-5321-4f0c-b22f-de2b16a1822c" providerId="ADAL" clId="{DAD89CEE-1926-421F-80D0-7B327DE27E8C}" dt="2025-12-05T09:11:19.960" v="64"/>
          <ac:spMkLst>
            <pc:docMk/>
            <pc:sldMk cId="1264380700" sldId="391"/>
            <ac:spMk id="130" creationId="{9E128CD8-0A95-6055-4D47-086A27015A10}"/>
          </ac:spMkLst>
        </pc:spChg>
        <pc:grpChg chg="del">
          <ac:chgData name="Wioletta Kantowicz" userId="b30f2e61-5321-4f0c-b22f-de2b16a1822c" providerId="ADAL" clId="{DAD89CEE-1926-421F-80D0-7B327DE27E8C}" dt="2025-12-05T09:10:58.451" v="59" actId="478"/>
          <ac:grpSpMkLst>
            <pc:docMk/>
            <pc:sldMk cId="1264380700" sldId="391"/>
            <ac:grpSpMk id="10" creationId="{00000000-0000-0000-0000-000000000000}"/>
          </ac:grpSpMkLst>
        </pc:grpChg>
        <pc:grpChg chg="del">
          <ac:chgData name="Wioletta Kantowicz" userId="b30f2e61-5321-4f0c-b22f-de2b16a1822c" providerId="ADAL" clId="{DAD89CEE-1926-421F-80D0-7B327DE27E8C}" dt="2025-12-05T09:11:03.049" v="60" actId="478"/>
          <ac:grpSpMkLst>
            <pc:docMk/>
            <pc:sldMk cId="1264380700" sldId="391"/>
            <ac:grpSpMk id="25" creationId="{00000000-0000-0000-0000-000000000000}"/>
          </ac:grpSpMkLst>
        </pc:grpChg>
        <pc:grpChg chg="del">
          <ac:chgData name="Wioletta Kantowicz" userId="b30f2e61-5321-4f0c-b22f-de2b16a1822c" providerId="ADAL" clId="{DAD89CEE-1926-421F-80D0-7B327DE27E8C}" dt="2025-12-05T09:11:03.648" v="61" actId="478"/>
          <ac:grpSpMkLst>
            <pc:docMk/>
            <pc:sldMk cId="1264380700" sldId="391"/>
            <ac:grpSpMk id="26" creationId="{00000000-0000-0000-0000-000000000000}"/>
          </ac:grpSpMkLst>
        </pc:grpChg>
        <pc:grpChg chg="del">
          <ac:chgData name="Wioletta Kantowicz" userId="b30f2e61-5321-4f0c-b22f-de2b16a1822c" providerId="ADAL" clId="{DAD89CEE-1926-421F-80D0-7B327DE27E8C}" dt="2025-12-05T09:10:52.277" v="57" actId="478"/>
          <ac:grpSpMkLst>
            <pc:docMk/>
            <pc:sldMk cId="1264380700" sldId="391"/>
            <ac:grpSpMk id="62" creationId="{00000000-0000-0000-0000-000000000000}"/>
          </ac:grpSpMkLst>
        </pc:grpChg>
        <pc:grpChg chg="del">
          <ac:chgData name="Wioletta Kantowicz" userId="b30f2e61-5321-4f0c-b22f-de2b16a1822c" providerId="ADAL" clId="{DAD89CEE-1926-421F-80D0-7B327DE27E8C}" dt="2025-12-05T09:11:04.480" v="62" actId="478"/>
          <ac:grpSpMkLst>
            <pc:docMk/>
            <pc:sldMk cId="1264380700" sldId="391"/>
            <ac:grpSpMk id="95" creationId="{00000000-0000-0000-0000-000000000000}"/>
          </ac:grpSpMkLst>
        </pc:grpChg>
        <pc:grpChg chg="del">
          <ac:chgData name="Wioletta Kantowicz" userId="b30f2e61-5321-4f0c-b22f-de2b16a1822c" providerId="ADAL" clId="{DAD89CEE-1926-421F-80D0-7B327DE27E8C}" dt="2025-12-05T09:11:05.039" v="63" actId="478"/>
          <ac:grpSpMkLst>
            <pc:docMk/>
            <pc:sldMk cId="1264380700" sldId="391"/>
            <ac:grpSpMk id="104" creationId="{00000000-0000-0000-0000-000000000000}"/>
          </ac:grpSpMkLst>
        </pc:grpChg>
      </pc:sldChg>
      <pc:sldChg chg="addSp delSp modSp mod delAnim">
        <pc:chgData name="Wioletta Kantowicz" userId="b30f2e61-5321-4f0c-b22f-de2b16a1822c" providerId="ADAL" clId="{DAD89CEE-1926-421F-80D0-7B327DE27E8C}" dt="2025-12-05T09:15:30.732" v="194" actId="6549"/>
        <pc:sldMkLst>
          <pc:docMk/>
          <pc:sldMk cId="2612554307" sldId="393"/>
        </pc:sldMkLst>
        <pc:spChg chg="mod">
          <ac:chgData name="Wioletta Kantowicz" userId="b30f2e61-5321-4f0c-b22f-de2b16a1822c" providerId="ADAL" clId="{DAD89CEE-1926-421F-80D0-7B327DE27E8C}" dt="2025-12-05T09:13:59.005" v="140" actId="20577"/>
          <ac:spMkLst>
            <pc:docMk/>
            <pc:sldMk cId="2612554307" sldId="393"/>
            <ac:spMk id="4" creationId="{00000000-0000-0000-0000-000000000000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5" creationId="{68B5C7A0-7620-F5F9-A37C-2FBFE95B083D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6" creationId="{AFDD6F73-F344-E192-8706-549531A26DF1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7" creationId="{95B91370-4C46-41FC-8A36-B27BAFDB19D2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9" creationId="{E59EA00A-2503-9D01-653B-B3E120F25319}"/>
          </ac:spMkLst>
        </pc:spChg>
        <pc:spChg chg="mod">
          <ac:chgData name="Wioletta Kantowicz" userId="b30f2e61-5321-4f0c-b22f-de2b16a1822c" providerId="ADAL" clId="{DAD89CEE-1926-421F-80D0-7B327DE27E8C}" dt="2025-12-05T09:15:18.706" v="162" actId="6549"/>
          <ac:spMkLst>
            <pc:docMk/>
            <pc:sldMk cId="2612554307" sldId="393"/>
            <ac:spMk id="10" creationId="{D0FF3924-E037-07D2-3ABB-14AC08B432B4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14" creationId="{CDCE92F1-F567-003B-629E-9BB179FC8E35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20" creationId="{0FABA8A1-EB07-9E65-2EE2-C16935FD5B45}"/>
          </ac:spMkLst>
        </pc:spChg>
        <pc:spChg chg="mod">
          <ac:chgData name="Wioletta Kantowicz" userId="b30f2e61-5321-4f0c-b22f-de2b16a1822c" providerId="ADAL" clId="{DAD89CEE-1926-421F-80D0-7B327DE27E8C}" dt="2025-12-05T09:15:30.732" v="194" actId="6549"/>
          <ac:spMkLst>
            <pc:docMk/>
            <pc:sldMk cId="2612554307" sldId="393"/>
            <ac:spMk id="21" creationId="{4CB57EDD-8B5E-C48B-596A-59E566FAEA8C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22" creationId="{91CE7C37-25EE-7D58-84D2-741E0BC4F047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24" creationId="{D3EBB6CF-ACDD-E28B-D201-F9B68F0145C2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25" creationId="{E0E3EA99-1446-F8F3-5858-CDC184BB260B}"/>
          </ac:spMkLst>
        </pc:spChg>
        <pc:spChg chg="mod">
          <ac:chgData name="Wioletta Kantowicz" userId="b30f2e61-5321-4f0c-b22f-de2b16a1822c" providerId="ADAL" clId="{DAD89CEE-1926-421F-80D0-7B327DE27E8C}" dt="2025-12-05T09:15:07.860" v="143"/>
          <ac:spMkLst>
            <pc:docMk/>
            <pc:sldMk cId="2612554307" sldId="393"/>
            <ac:spMk id="30" creationId="{ABBF4FCA-88FC-AA5D-5C36-39D36070FE09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52" creationId="{21CEC95E-FA49-4E51-83C1-6C03D74A89F6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53" creationId="{590DA38D-F655-4B58-AB74-BDF134FE8F0E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54" creationId="{7D26CD5F-F9D9-46EF-BC70-E72AA240C060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55" creationId="{6D229D9E-91F7-48E8-9E30-09972CCD7089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56" creationId="{00000000-0000-0000-0000-000000000000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57" creationId="{00000000-0000-0000-0000-000000000000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58" creationId="{83F5AD7B-47ED-48F2-BD7B-D6D9E5FFB503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59" creationId="{8E177C23-CB23-4B03-9E33-972799E48BCE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60" creationId="{E0535856-E09E-4D1E-AAF4-AA2169D32F5E}"/>
          </ac:spMkLst>
        </pc:spChg>
        <pc:spChg chg="del">
          <ac:chgData name="Wioletta Kantowicz" userId="b30f2e61-5321-4f0c-b22f-de2b16a1822c" providerId="ADAL" clId="{DAD89CEE-1926-421F-80D0-7B327DE27E8C}" dt="2025-12-05T09:14:07.022" v="142" actId="478"/>
          <ac:spMkLst>
            <pc:docMk/>
            <pc:sldMk cId="2612554307" sldId="393"/>
            <ac:spMk id="61" creationId="{057315CA-0586-4973-9AF5-4B6E99C5531D}"/>
          </ac:spMkLst>
        </pc:spChg>
        <pc:grpChg chg="del">
          <ac:chgData name="Wioletta Kantowicz" userId="b30f2e61-5321-4f0c-b22f-de2b16a1822c" providerId="ADAL" clId="{DAD89CEE-1926-421F-80D0-7B327DE27E8C}" dt="2025-12-05T09:13:23.959" v="132" actId="478"/>
          <ac:grpSpMkLst>
            <pc:docMk/>
            <pc:sldMk cId="2612554307" sldId="393"/>
            <ac:grpSpMk id="64" creationId="{00000000-0000-0000-0000-000000000000}"/>
          </ac:grpSpMkLst>
        </pc:grpChg>
        <pc:grpChg chg="del">
          <ac:chgData name="Wioletta Kantowicz" userId="b30f2e61-5321-4f0c-b22f-de2b16a1822c" providerId="ADAL" clId="{DAD89CEE-1926-421F-80D0-7B327DE27E8C}" dt="2025-12-05T09:14:01.469" v="141" actId="478"/>
          <ac:grpSpMkLst>
            <pc:docMk/>
            <pc:sldMk cId="2612554307" sldId="393"/>
            <ac:grpSpMk id="69" creationId="{00000000-0000-0000-0000-000000000000}"/>
          </ac:grpSpMkLst>
        </pc:grpChg>
      </pc:sldChg>
      <pc:sldChg chg="addSp delSp modSp add mod delAnim">
        <pc:chgData name="Wioletta Kantowicz" userId="b30f2e61-5321-4f0c-b22f-de2b16a1822c" providerId="ADAL" clId="{DAD89CEE-1926-421F-80D0-7B327DE27E8C}" dt="2025-12-05T09:04:46.229" v="16" actId="478"/>
        <pc:sldMkLst>
          <pc:docMk/>
          <pc:sldMk cId="4161900543" sldId="414"/>
        </pc:sldMkLst>
        <pc:spChg chg="mod">
          <ac:chgData name="Wioletta Kantowicz" userId="b30f2e61-5321-4f0c-b22f-de2b16a1822c" providerId="ADAL" clId="{DAD89CEE-1926-421F-80D0-7B327DE27E8C}" dt="2025-12-05T09:03:56.490" v="2" actId="20577"/>
          <ac:spMkLst>
            <pc:docMk/>
            <pc:sldMk cId="4161900543" sldId="414"/>
            <ac:spMk id="2" creationId="{801D3342-CE46-CD63-CDCC-981DE1A6E6CA}"/>
          </ac:spMkLst>
        </pc:spChg>
        <pc:spChg chg="add del mod">
          <ac:chgData name="Wioletta Kantowicz" userId="b30f2e61-5321-4f0c-b22f-de2b16a1822c" providerId="ADAL" clId="{DAD89CEE-1926-421F-80D0-7B327DE27E8C}" dt="2025-12-05T09:04:46.229" v="16" actId="478"/>
          <ac:spMkLst>
            <pc:docMk/>
            <pc:sldMk cId="4161900543" sldId="414"/>
            <ac:spMk id="4" creationId="{CD0D6D57-1F87-72B0-3E50-C1DC9DBEC820}"/>
          </ac:spMkLst>
        </pc:spChg>
        <pc:spChg chg="del">
          <ac:chgData name="Wioletta Kantowicz" userId="b30f2e61-5321-4f0c-b22f-de2b16a1822c" providerId="ADAL" clId="{DAD89CEE-1926-421F-80D0-7B327DE27E8C}" dt="2025-12-05T09:04:09.951" v="10" actId="478"/>
          <ac:spMkLst>
            <pc:docMk/>
            <pc:sldMk cId="4161900543" sldId="414"/>
            <ac:spMk id="6" creationId="{F8423631-0380-740F-D6DC-CA801A396353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17" creationId="{6F11F456-FBE6-98A1-7615-96A497347951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18" creationId="{7CCBCC8E-0AED-F33A-97B0-34E261FF3834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19" creationId="{90A78897-384D-1928-55B6-434C515D8429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20" creationId="{AB0E0C8F-6A2B-7C46-A015-F6EEA9CD6E16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21" creationId="{686CDE77-3F07-A6F6-9503-8E889B4D3F9B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22" creationId="{0C6D0870-34EC-3316-F30B-C1D71DC6C6F7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23" creationId="{D294F9B5-8067-D928-1FD4-5DF54A5133D0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24" creationId="{66A86D31-EDBD-A25C-0D2A-9BDF4C4920F5}"/>
          </ac:spMkLst>
        </pc:spChg>
        <pc:spChg chg="mod">
          <ac:chgData name="Wioletta Kantowicz" userId="b30f2e61-5321-4f0c-b22f-de2b16a1822c" providerId="ADAL" clId="{DAD89CEE-1926-421F-80D0-7B327DE27E8C}" dt="2025-12-05T09:04:33.407" v="15"/>
          <ac:spMkLst>
            <pc:docMk/>
            <pc:sldMk cId="4161900543" sldId="414"/>
            <ac:spMk id="27" creationId="{9A266E38-355D-74E3-AEC8-3D121B3AF4C5}"/>
          </ac:spMkLst>
        </pc:spChg>
        <pc:spChg chg="del">
          <ac:chgData name="Wioletta Kantowicz" userId="b30f2e61-5321-4f0c-b22f-de2b16a1822c" providerId="ADAL" clId="{DAD89CEE-1926-421F-80D0-7B327DE27E8C}" dt="2025-12-05T09:04:03.693" v="4" actId="478"/>
          <ac:spMkLst>
            <pc:docMk/>
            <pc:sldMk cId="4161900543" sldId="414"/>
            <ac:spMk id="53" creationId="{1F1EBC34-823C-2C66-20D4-BD3700431B6B}"/>
          </ac:spMkLst>
        </pc:spChg>
        <pc:spChg chg="del">
          <ac:chgData name="Wioletta Kantowicz" userId="b30f2e61-5321-4f0c-b22f-de2b16a1822c" providerId="ADAL" clId="{DAD89CEE-1926-421F-80D0-7B327DE27E8C}" dt="2025-12-05T09:04:02.935" v="3" actId="478"/>
          <ac:spMkLst>
            <pc:docMk/>
            <pc:sldMk cId="4161900543" sldId="414"/>
            <ac:spMk id="55" creationId="{87BF0F23-DDBC-8A3E-61B5-2DD2BADAA01F}"/>
          </ac:spMkLst>
        </pc:spChg>
        <pc:spChg chg="del">
          <ac:chgData name="Wioletta Kantowicz" userId="b30f2e61-5321-4f0c-b22f-de2b16a1822c" providerId="ADAL" clId="{DAD89CEE-1926-421F-80D0-7B327DE27E8C}" dt="2025-12-05T09:04:06.377" v="7" actId="478"/>
          <ac:spMkLst>
            <pc:docMk/>
            <pc:sldMk cId="4161900543" sldId="414"/>
            <ac:spMk id="58" creationId="{E7678A55-1334-6958-69D3-2B191A429F03}"/>
          </ac:spMkLst>
        </pc:spChg>
        <pc:spChg chg="del">
          <ac:chgData name="Wioletta Kantowicz" userId="b30f2e61-5321-4f0c-b22f-de2b16a1822c" providerId="ADAL" clId="{DAD89CEE-1926-421F-80D0-7B327DE27E8C}" dt="2025-12-05T09:04:05.044" v="6" actId="478"/>
          <ac:spMkLst>
            <pc:docMk/>
            <pc:sldMk cId="4161900543" sldId="414"/>
            <ac:spMk id="59" creationId="{E1C74ECC-2395-F23C-BAA2-484B6A28B91B}"/>
          </ac:spMkLst>
        </pc:spChg>
        <pc:spChg chg="del">
          <ac:chgData name="Wioletta Kantowicz" userId="b30f2e61-5321-4f0c-b22f-de2b16a1822c" providerId="ADAL" clId="{DAD89CEE-1926-421F-80D0-7B327DE27E8C}" dt="2025-12-05T09:04:04.350" v="5" actId="478"/>
          <ac:spMkLst>
            <pc:docMk/>
            <pc:sldMk cId="4161900543" sldId="414"/>
            <ac:spMk id="60" creationId="{ED74BB79-48E5-96E0-7A4A-45C721DAB587}"/>
          </ac:spMkLst>
        </pc:spChg>
        <pc:spChg chg="del">
          <ac:chgData name="Wioletta Kantowicz" userId="b30f2e61-5321-4f0c-b22f-de2b16a1822c" providerId="ADAL" clId="{DAD89CEE-1926-421F-80D0-7B327DE27E8C}" dt="2025-12-05T09:04:09.164" v="9" actId="478"/>
          <ac:spMkLst>
            <pc:docMk/>
            <pc:sldMk cId="4161900543" sldId="414"/>
            <ac:spMk id="61" creationId="{A7E17AE9-AD5C-8AC8-7542-51C71EE85016}"/>
          </ac:spMkLst>
        </pc:spChg>
        <pc:spChg chg="del">
          <ac:chgData name="Wioletta Kantowicz" userId="b30f2e61-5321-4f0c-b22f-de2b16a1822c" providerId="ADAL" clId="{DAD89CEE-1926-421F-80D0-7B327DE27E8C}" dt="2025-12-05T09:04:15.287" v="14" actId="478"/>
          <ac:spMkLst>
            <pc:docMk/>
            <pc:sldMk cId="4161900543" sldId="414"/>
            <ac:spMk id="97" creationId="{F84376DA-D41D-41F5-350D-99B063A5669B}"/>
          </ac:spMkLst>
        </pc:spChg>
        <pc:spChg chg="del">
          <ac:chgData name="Wioletta Kantowicz" userId="b30f2e61-5321-4f0c-b22f-de2b16a1822c" providerId="ADAL" clId="{DAD89CEE-1926-421F-80D0-7B327DE27E8C}" dt="2025-12-05T09:04:15.287" v="14" actId="478"/>
          <ac:spMkLst>
            <pc:docMk/>
            <pc:sldMk cId="4161900543" sldId="414"/>
            <ac:spMk id="98" creationId="{6F751D99-A542-4056-F000-D1421C0E4050}"/>
          </ac:spMkLst>
        </pc:spChg>
        <pc:spChg chg="del">
          <ac:chgData name="Wioletta Kantowicz" userId="b30f2e61-5321-4f0c-b22f-de2b16a1822c" providerId="ADAL" clId="{DAD89CEE-1926-421F-80D0-7B327DE27E8C}" dt="2025-12-05T09:04:15.287" v="14" actId="478"/>
          <ac:spMkLst>
            <pc:docMk/>
            <pc:sldMk cId="4161900543" sldId="414"/>
            <ac:spMk id="99" creationId="{C5AC0F11-EA49-C28F-8BF5-E5C313A7B602}"/>
          </ac:spMkLst>
        </pc:spChg>
        <pc:spChg chg="del">
          <ac:chgData name="Wioletta Kantowicz" userId="b30f2e61-5321-4f0c-b22f-de2b16a1822c" providerId="ADAL" clId="{DAD89CEE-1926-421F-80D0-7B327DE27E8C}" dt="2025-12-05T09:04:15.287" v="14" actId="478"/>
          <ac:spMkLst>
            <pc:docMk/>
            <pc:sldMk cId="4161900543" sldId="414"/>
            <ac:spMk id="100" creationId="{561F0845-C6D5-8A79-DB06-CEE1FB8A75EB}"/>
          </ac:spMkLst>
        </pc:spChg>
        <pc:spChg chg="del">
          <ac:chgData name="Wioletta Kantowicz" userId="b30f2e61-5321-4f0c-b22f-de2b16a1822c" providerId="ADAL" clId="{DAD89CEE-1926-421F-80D0-7B327DE27E8C}" dt="2025-12-05T09:04:15.287" v="14" actId="478"/>
          <ac:spMkLst>
            <pc:docMk/>
            <pc:sldMk cId="4161900543" sldId="414"/>
            <ac:spMk id="101" creationId="{70EED312-A193-B497-DBF0-464B92FCBDFD}"/>
          </ac:spMkLst>
        </pc:spChg>
        <pc:grpChg chg="del">
          <ac:chgData name="Wioletta Kantowicz" userId="b30f2e61-5321-4f0c-b22f-de2b16a1822c" providerId="ADAL" clId="{DAD89CEE-1926-421F-80D0-7B327DE27E8C}" dt="2025-12-05T09:04:11.145" v="11" actId="478"/>
          <ac:grpSpMkLst>
            <pc:docMk/>
            <pc:sldMk cId="4161900543" sldId="414"/>
            <ac:grpSpMk id="15" creationId="{755BF005-BF36-4DD6-9EA5-1E8F92497969}"/>
          </ac:grpSpMkLst>
        </pc:grpChg>
        <pc:grpChg chg="del">
          <ac:chgData name="Wioletta Kantowicz" userId="b30f2e61-5321-4f0c-b22f-de2b16a1822c" providerId="ADAL" clId="{DAD89CEE-1926-421F-80D0-7B327DE27E8C}" dt="2025-12-05T09:04:12.394" v="12" actId="478"/>
          <ac:grpSpMkLst>
            <pc:docMk/>
            <pc:sldMk cId="4161900543" sldId="414"/>
            <ac:grpSpMk id="16" creationId="{E29B260B-732B-13FA-C5E8-4117DC5C99BB}"/>
          </ac:grpSpMkLst>
        </pc:grpChg>
        <pc:grpChg chg="del">
          <ac:chgData name="Wioletta Kantowicz" userId="b30f2e61-5321-4f0c-b22f-de2b16a1822c" providerId="ADAL" clId="{DAD89CEE-1926-421F-80D0-7B327DE27E8C}" dt="2025-12-05T09:04:13.514" v="13" actId="478"/>
          <ac:grpSpMkLst>
            <pc:docMk/>
            <pc:sldMk cId="4161900543" sldId="414"/>
            <ac:grpSpMk id="34" creationId="{37306812-0C53-3B79-1B86-4846895217EB}"/>
          </ac:grpSpMkLst>
        </pc:grpChg>
        <pc:grpChg chg="del">
          <ac:chgData name="Wioletta Kantowicz" userId="b30f2e61-5321-4f0c-b22f-de2b16a1822c" providerId="ADAL" clId="{DAD89CEE-1926-421F-80D0-7B327DE27E8C}" dt="2025-12-05T09:04:15.287" v="14" actId="478"/>
          <ac:grpSpMkLst>
            <pc:docMk/>
            <pc:sldMk cId="4161900543" sldId="414"/>
            <ac:grpSpMk id="38" creationId="{BD83265A-1A55-237E-5B62-92D806AFDDD1}"/>
          </ac:grpSpMkLst>
        </pc:grpChg>
        <pc:grpChg chg="del">
          <ac:chgData name="Wioletta Kantowicz" userId="b30f2e61-5321-4f0c-b22f-de2b16a1822c" providerId="ADAL" clId="{DAD89CEE-1926-421F-80D0-7B327DE27E8C}" dt="2025-12-05T09:04:15.287" v="14" actId="478"/>
          <ac:grpSpMkLst>
            <pc:docMk/>
            <pc:sldMk cId="4161900543" sldId="414"/>
            <ac:grpSpMk id="42" creationId="{C0940B66-B795-4869-F872-629DCA470816}"/>
          </ac:grpSpMkLst>
        </pc:grpChg>
        <pc:grpChg chg="del">
          <ac:chgData name="Wioletta Kantowicz" userId="b30f2e61-5321-4f0c-b22f-de2b16a1822c" providerId="ADAL" clId="{DAD89CEE-1926-421F-80D0-7B327DE27E8C}" dt="2025-12-05T09:04:07.884" v="8" actId="478"/>
          <ac:grpSpMkLst>
            <pc:docMk/>
            <pc:sldMk cId="4161900543" sldId="414"/>
            <ac:grpSpMk id="48" creationId="{BE600DD5-2C3C-03D8-5FE7-CBCCC318212A}"/>
          </ac:grpSpMkLst>
        </pc:grpChg>
        <pc:grpChg chg="del">
          <ac:chgData name="Wioletta Kantowicz" userId="b30f2e61-5321-4f0c-b22f-de2b16a1822c" providerId="ADAL" clId="{DAD89CEE-1926-421F-80D0-7B327DE27E8C}" dt="2025-12-05T09:04:15.287" v="14" actId="478"/>
          <ac:grpSpMkLst>
            <pc:docMk/>
            <pc:sldMk cId="4161900543" sldId="414"/>
            <ac:grpSpMk id="49" creationId="{02F5CA71-C7FE-288F-83CB-F1E2ADBA70E4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rgbClr val="CC003E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3-4846-B963-94E3791ABF7C}"/>
              </c:ext>
            </c:extLst>
          </c:dPt>
          <c:dPt>
            <c:idx val="1"/>
            <c:bubble3D val="0"/>
            <c:spPr>
              <a:solidFill>
                <a:srgbClr val="F6BF00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3-4846-B963-94E3791ABF7C}"/>
              </c:ext>
            </c:extLst>
          </c:dPt>
          <c:dPt>
            <c:idx val="2"/>
            <c:bubble3D val="0"/>
            <c:spPr>
              <a:solidFill>
                <a:srgbClr val="42B04D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3-4846-B963-94E3791ABF7C}"/>
              </c:ext>
            </c:extLst>
          </c:dPt>
          <c:dPt>
            <c:idx val="3"/>
            <c:bubble3D val="0"/>
            <c:spPr>
              <a:solidFill>
                <a:srgbClr val="3171C3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3-4846-B963-94E3791ABF7C}"/>
              </c:ext>
            </c:extLst>
          </c:dPt>
          <c:dLbls>
            <c:dLbl>
              <c:idx val="0"/>
              <c:layout>
                <c:manualLayout>
                  <c:x val="-0.10017092761542144"/>
                  <c:y val="0.1399899643214835"/>
                </c:manualLayout>
              </c:layout>
              <c:tx>
                <c:rich>
                  <a:bodyPr/>
                  <a:lstStyle/>
                  <a:p>
                    <a:fld id="{8FEA87DA-1AF6-44B8-B1D8-1B948CBE71AE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13-4846-B963-94E3791ABF7C}"/>
                </c:ext>
              </c:extLst>
            </c:dLbl>
            <c:dLbl>
              <c:idx val="1"/>
              <c:layout>
                <c:manualLayout>
                  <c:x val="-9.887337626147237E-2"/>
                  <c:y val="4.4217332417732999E-2"/>
                </c:manualLayout>
              </c:layout>
              <c:tx>
                <c:rich>
                  <a:bodyPr/>
                  <a:lstStyle/>
                  <a:p>
                    <a:fld id="{FCD9179A-B8E3-4D8B-9D96-789422674261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13-4846-B963-94E3791ABF7C}"/>
                </c:ext>
              </c:extLst>
            </c:dLbl>
            <c:dLbl>
              <c:idx val="2"/>
              <c:layout>
                <c:manualLayout>
                  <c:x val="6.2184839521446926E-2"/>
                  <c:y val="-0.1249558240061624"/>
                </c:manualLayout>
              </c:layout>
              <c:tx>
                <c:rich>
                  <a:bodyPr/>
                  <a:lstStyle/>
                  <a:p>
                    <a:fld id="{7DBA8CB0-2066-4C3C-A67B-0E8A7FD55B85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13-4846-B963-94E3791ABF7C}"/>
                </c:ext>
              </c:extLst>
            </c:dLbl>
            <c:dLbl>
              <c:idx val="3"/>
              <c:layout>
                <c:manualLayout>
                  <c:x val="0.13725716356861134"/>
                  <c:y val="0.14570317755270806"/>
                </c:manualLayout>
              </c:layout>
              <c:tx>
                <c:rich>
                  <a:bodyPr/>
                  <a:lstStyle/>
                  <a:p>
                    <a:fld id="{81D0A758-BA69-4BE3-9071-B76229F5D398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313-4846-B963-94E3791ABF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11.8</c:v>
                </c:pt>
                <c:pt idx="1">
                  <c:v>19.399999999999999</c:v>
                </c:pt>
                <c:pt idx="2">
                  <c:v>45.4</c:v>
                </c:pt>
                <c:pt idx="3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13-4846-B963-94E3791AB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rgbClr val="CC003E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A-49A9-BC32-35A07D52ECB2}"/>
              </c:ext>
            </c:extLst>
          </c:dPt>
          <c:dPt>
            <c:idx val="1"/>
            <c:bubble3D val="0"/>
            <c:spPr>
              <a:solidFill>
                <a:srgbClr val="F6BF00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A-49A9-BC32-35A07D52ECB2}"/>
              </c:ext>
            </c:extLst>
          </c:dPt>
          <c:dPt>
            <c:idx val="2"/>
            <c:bubble3D val="0"/>
            <c:spPr>
              <a:solidFill>
                <a:srgbClr val="42B04D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A-49A9-BC32-35A07D52ECB2}"/>
              </c:ext>
            </c:extLst>
          </c:dPt>
          <c:dPt>
            <c:idx val="3"/>
            <c:bubble3D val="0"/>
            <c:spPr>
              <a:solidFill>
                <a:srgbClr val="3171C3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A-49A9-BC32-35A07D52ECB2}"/>
              </c:ext>
            </c:extLst>
          </c:dPt>
          <c:dLbls>
            <c:dLbl>
              <c:idx val="0"/>
              <c:layout>
                <c:manualLayout>
                  <c:x val="-8.6616601245660285E-2"/>
                  <c:y val="0.11980773163153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8A-49A9-BC32-35A07D52ECB2}"/>
                </c:ext>
              </c:extLst>
            </c:dLbl>
            <c:dLbl>
              <c:idx val="1"/>
              <c:layout>
                <c:manualLayout>
                  <c:x val="-7.7599424002317424E-2"/>
                  <c:y val="5.64319414077698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8A-49A9-BC32-35A07D52ECB2}"/>
                </c:ext>
              </c:extLst>
            </c:dLbl>
            <c:dLbl>
              <c:idx val="2"/>
              <c:layout>
                <c:manualLayout>
                  <c:x val="1.8830457964946368E-2"/>
                  <c:y val="-0.123606414640353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8A-49A9-BC32-35A07D52ECB2}"/>
                </c:ext>
              </c:extLst>
            </c:dLbl>
            <c:dLbl>
              <c:idx val="3"/>
              <c:layout>
                <c:manualLayout>
                  <c:x val="0.13535835744134905"/>
                  <c:y val="0.120072335133345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8A-49A9-BC32-35A07D52E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8.6999999999999993</c:v>
                </c:pt>
                <c:pt idx="1">
                  <c:v>26.1</c:v>
                </c:pt>
                <c:pt idx="2">
                  <c:v>34</c:v>
                </c:pt>
                <c:pt idx="3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8A-49A9-BC32-35A07D52E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rgbClr val="CC003E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9-45D0-A056-256AD2AFA7E0}"/>
              </c:ext>
            </c:extLst>
          </c:dPt>
          <c:dPt>
            <c:idx val="1"/>
            <c:bubble3D val="0"/>
            <c:spPr>
              <a:solidFill>
                <a:srgbClr val="F6BF00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9-45D0-A056-256AD2AFA7E0}"/>
              </c:ext>
            </c:extLst>
          </c:dPt>
          <c:dPt>
            <c:idx val="2"/>
            <c:bubble3D val="0"/>
            <c:spPr>
              <a:solidFill>
                <a:srgbClr val="42B04D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9-45D0-A056-256AD2AFA7E0}"/>
              </c:ext>
            </c:extLst>
          </c:dPt>
          <c:dPt>
            <c:idx val="3"/>
            <c:bubble3D val="0"/>
            <c:spPr>
              <a:solidFill>
                <a:srgbClr val="3171C3"/>
              </a:solidFill>
              <a:ln w="508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B9-45D0-A056-256AD2AFA7E0}"/>
              </c:ext>
            </c:extLst>
          </c:dPt>
          <c:dLbls>
            <c:dLbl>
              <c:idx val="0"/>
              <c:layout>
                <c:manualLayout>
                  <c:x val="-0.12278591987197941"/>
                  <c:y val="0.139989915289021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B9-45D0-A056-256AD2AFA7E0}"/>
                </c:ext>
              </c:extLst>
            </c:dLbl>
            <c:dLbl>
              <c:idx val="1"/>
              <c:layout>
                <c:manualLayout>
                  <c:x val="-8.3796859910407098E-2"/>
                  <c:y val="4.42172136341256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B9-45D0-A056-256AD2AFA7E0}"/>
                </c:ext>
              </c:extLst>
            </c:dLbl>
            <c:dLbl>
              <c:idx val="2"/>
              <c:layout>
                <c:manualLayout>
                  <c:x val="6.2184839521446926E-2"/>
                  <c:y val="-0.12495582400616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B9-45D0-A056-256AD2AFA7E0}"/>
                </c:ext>
              </c:extLst>
            </c:dLbl>
            <c:dLbl>
              <c:idx val="3"/>
              <c:layout>
                <c:manualLayout>
                  <c:x val="0.14479539439280739"/>
                  <c:y val="0.160779912015496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B9-45D0-A056-256AD2AFA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11.8</c:v>
                </c:pt>
                <c:pt idx="1">
                  <c:v>19.399999999999999</c:v>
                </c:pt>
                <c:pt idx="2">
                  <c:v>45.4</c:v>
                </c:pt>
                <c:pt idx="3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B9-45D0-A056-256AD2AFA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6055A-9DA2-46A1-AC65-E792E40B1346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96C1C-B5EF-41A2-824B-8EE3A9A65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00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5BB9A-C808-4C98-AD71-B8E5F6FB1528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F555-9CF6-455B-A361-1BD9CCEB5F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3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FF555-9CF6-455B-A361-1BD9CCEB5FF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89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 userDrawn="1"/>
        </p:nvGrpSpPr>
        <p:grpSpPr>
          <a:xfrm>
            <a:off x="1055042" y="459755"/>
            <a:ext cx="3793820" cy="597711"/>
            <a:chOff x="7527889" y="5602514"/>
            <a:chExt cx="3793820" cy="597711"/>
          </a:xfrm>
          <a:effectLst/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4"/>
              <a:ext cx="1252566" cy="579791"/>
            </a:xfrm>
            <a:prstGeom prst="rect">
              <a:avLst/>
            </a:prstGeom>
          </p:spPr>
        </p:pic>
        <p:sp>
          <p:nvSpPr>
            <p:cNvPr id="10" name="Slide Number Placeholder 5"/>
            <p:cNvSpPr txBox="1">
              <a:spLocks/>
            </p:cNvSpPr>
            <p:nvPr/>
          </p:nvSpPr>
          <p:spPr>
            <a:xfrm>
              <a:off x="9028453" y="5725663"/>
              <a:ext cx="2293256" cy="369332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600" dirty="0" err="1">
                  <a:solidFill>
                    <a:schemeClr val="tx1"/>
                  </a:solidFill>
                </a:rPr>
                <a:t>extended.tools</a:t>
              </a:r>
              <a:r>
                <a:rPr lang="pl-PL" sz="1600" dirty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Łącznik prosty 10"/>
            <p:cNvCxnSpPr/>
            <p:nvPr/>
          </p:nvCxnSpPr>
          <p:spPr>
            <a:xfrm>
              <a:off x="8947824" y="5602514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Łącznik prosty 11"/>
          <p:cNvCxnSpPr/>
          <p:nvPr userDrawn="1"/>
        </p:nvCxnSpPr>
        <p:spPr>
          <a:xfrm flipH="1" flipV="1">
            <a:off x="-221820" y="3696291"/>
            <a:ext cx="4828278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 flipH="1">
            <a:off x="8853133" y="4408763"/>
            <a:ext cx="7409031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2" y="1371600"/>
            <a:ext cx="4339686" cy="4339686"/>
          </a:xfrm>
          <a:prstGeom prst="rect">
            <a:avLst/>
          </a:prstGeom>
        </p:spPr>
      </p:pic>
      <p:sp>
        <p:nvSpPr>
          <p:cNvPr id="19" name="Symbol zastępczy tekstu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59618" y="3387771"/>
            <a:ext cx="8281987" cy="707979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pl-PL" dirty="0"/>
              <a:t>Dodaj tytuł</a:t>
            </a:r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4658980" y="4090628"/>
            <a:ext cx="4307220" cy="707979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Dodaj podtytuł</a:t>
            </a:r>
          </a:p>
        </p:txBody>
      </p:sp>
    </p:spTree>
    <p:extLst>
      <p:ext uri="{BB962C8B-B14F-4D97-AF65-F5344CB8AC3E}">
        <p14:creationId xmlns:p14="http://schemas.microsoft.com/office/powerpoint/2010/main" val="5629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>
            <p:tmplLst>
              <p:tmpl>
                <p:tnLst>
                  <p:par>
                    <p:cTn presetID="47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-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42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1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8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8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8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2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0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4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9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6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4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‹#›</a:t>
            </a:fld>
            <a:endParaRPr lang="pl-PL"/>
          </a:p>
        </p:txBody>
      </p:sp>
      <p:cxnSp>
        <p:nvCxnSpPr>
          <p:cNvPr id="6" name="Łącznik prosty 5"/>
          <p:cNvCxnSpPr/>
          <p:nvPr userDrawn="1"/>
        </p:nvCxnSpPr>
        <p:spPr>
          <a:xfrm flipH="1">
            <a:off x="-211490" y="401289"/>
            <a:ext cx="482600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/>
          <a:p>
            <a:pPr marL="0"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1109" y="1143000"/>
            <a:ext cx="11663716" cy="489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114504" y="6261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5960706" y="62619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665083" y="6261903"/>
            <a:ext cx="1155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EF22-A4DB-45E7-8C91-9889C89BF27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384199" y="6267028"/>
            <a:ext cx="2415233" cy="382075"/>
            <a:chOff x="7527889" y="5602514"/>
            <a:chExt cx="2415233" cy="382075"/>
          </a:xfrm>
          <a:effectLst/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5"/>
              <a:ext cx="786709" cy="364154"/>
            </a:xfrm>
            <a:prstGeom prst="rect">
              <a:avLst/>
            </a:prstGeom>
          </p:spPr>
        </p:pic>
        <p:sp>
          <p:nvSpPr>
            <p:cNvPr id="11" name="Slide Number Placeholder 5"/>
            <p:cNvSpPr txBox="1">
              <a:spLocks/>
            </p:cNvSpPr>
            <p:nvPr/>
          </p:nvSpPr>
          <p:spPr>
            <a:xfrm>
              <a:off x="8373149" y="5636320"/>
              <a:ext cx="1569973" cy="292388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extended.tools</a:t>
              </a:r>
              <a:r>
                <a:rPr lang="pl-PL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8417599" y="5602514"/>
              <a:ext cx="0" cy="360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82" r:id="rId6"/>
    <p:sldLayoutId id="2147483783" r:id="rId7"/>
    <p:sldLayoutId id="2147483654" r:id="rId8"/>
    <p:sldLayoutId id="2147483778" r:id="rId9"/>
    <p:sldLayoutId id="2147483779" r:id="rId10"/>
    <p:sldLayoutId id="2147483780" r:id="rId11"/>
    <p:sldLayoutId id="2147483655" r:id="rId12"/>
    <p:sldLayoutId id="2147483781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r>
              <a:rPr lang="pl-PL" dirty="0"/>
              <a:t> to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0628"/>
            <a:ext cx="4218320" cy="70797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ED0C6D"/>
                </a:solidFill>
              </a:rPr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10356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-3825635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400" b="1" dirty="0">
                <a:solidFill>
                  <a:prstClr val="white"/>
                </a:solidFill>
              </a:rPr>
              <a:t>Job profile 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3950048" y="1364343"/>
            <a:ext cx="8112126" cy="5986079"/>
            <a:chOff x="3950048" y="1364343"/>
            <a:chExt cx="8112126" cy="598607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122" y="1851154"/>
              <a:ext cx="6593778" cy="358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048" y="1364343"/>
              <a:ext cx="8112126" cy="5986079"/>
            </a:xfrm>
            <a:prstGeom prst="rect">
              <a:avLst/>
            </a:prstGeom>
          </p:spPr>
        </p:pic>
      </p:grpSp>
      <p:sp>
        <p:nvSpPr>
          <p:cNvPr id="16" name="pole tekstowe 15"/>
          <p:cNvSpPr txBox="1"/>
          <p:nvPr/>
        </p:nvSpPr>
        <p:spPr>
          <a:xfrm>
            <a:off x="271109" y="231282"/>
            <a:ext cx="6043709" cy="406980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b="1" kern="800" spc="-4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err="1">
                <a:solidFill>
                  <a:srgbClr val="ED0C6D"/>
                </a:solidFill>
              </a:rPr>
              <a:t>Recruitment</a:t>
            </a:r>
            <a:endParaRPr b="0" dirty="0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zaokrąglony 32"/>
          <p:cNvSpPr/>
          <p:nvPr/>
        </p:nvSpPr>
        <p:spPr>
          <a:xfrm>
            <a:off x="-1090760" y="1282089"/>
            <a:ext cx="6669768" cy="41336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000" b="1" dirty="0" err="1">
                <a:solidFill>
                  <a:prstClr val="white"/>
                </a:solidFill>
              </a:rPr>
              <a:t>FinxS</a:t>
            </a:r>
            <a:r>
              <a:rPr lang="pl-PL" sz="2000" b="1" dirty="0">
                <a:solidFill>
                  <a:prstClr val="white"/>
                </a:solidFill>
              </a:rPr>
              <a:t> </a:t>
            </a:r>
            <a:r>
              <a:rPr lang="sv-SE" sz="2000" b="1" dirty="0">
                <a:solidFill>
                  <a:prstClr val="white"/>
                </a:solidFill>
              </a:rPr>
              <a:t>360° </a:t>
            </a:r>
            <a:r>
              <a:rPr lang="pl-PL" sz="2000" b="1" dirty="0">
                <a:solidFill>
                  <a:prstClr val="white"/>
                </a:solidFill>
              </a:rPr>
              <a:t>Feedback</a:t>
            </a:r>
            <a:r>
              <a:rPr lang="sv-SE" sz="20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 err="1"/>
              <a:t>Individual</a:t>
            </a:r>
            <a:r>
              <a:rPr lang="pl-PL" dirty="0"/>
              <a:t> development – </a:t>
            </a:r>
            <a:r>
              <a:rPr lang="pl-PL" b="1" dirty="0">
                <a:solidFill>
                  <a:schemeClr val="accent1"/>
                </a:solidFill>
              </a:rPr>
              <a:t>feedback </a:t>
            </a:r>
            <a:r>
              <a:rPr lang="pl-PL" b="1" dirty="0" err="1">
                <a:solidFill>
                  <a:schemeClr val="accent1"/>
                </a:solidFill>
              </a:rPr>
              <a:t>sesion</a:t>
            </a:r>
            <a:r>
              <a:rPr lang="pl-PL" b="1" dirty="0">
                <a:solidFill>
                  <a:schemeClr val="accent1"/>
                </a:solidFill>
              </a:rPr>
              <a:t>, coaching, mentoring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-1794076" y="799729"/>
            <a:ext cx="7373084" cy="3499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000" b="1" dirty="0">
                <a:solidFill>
                  <a:prstClr val="white"/>
                </a:solidFill>
              </a:rPr>
              <a:t>Extended DISC Personal Analysis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3" y="1845309"/>
            <a:ext cx="4261707" cy="4493174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>
            <a:off x="6528913" y="1195004"/>
            <a:ext cx="4659086" cy="9050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</a:rPr>
              <a:t>What </a:t>
            </a:r>
            <a:r>
              <a:rPr lang="en-US" b="1" dirty="0">
                <a:solidFill>
                  <a:srgbClr val="ED0C6D"/>
                </a:solidFill>
              </a:rPr>
              <a:t>natural predispositions and talents </a:t>
            </a:r>
            <a:r>
              <a:rPr lang="en-US" dirty="0">
                <a:solidFill>
                  <a:prstClr val="black"/>
                </a:solidFill>
              </a:rPr>
              <a:t>does the Client/Manager/employee have?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6528913" y="5674234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</a:rPr>
              <a:t>What exactly should he </a:t>
            </a:r>
            <a:r>
              <a:rPr lang="en-US" b="1" dirty="0">
                <a:solidFill>
                  <a:srgbClr val="ED0C6D"/>
                </a:solidFill>
              </a:rPr>
              <a:t>pay attention to when working on himself</a:t>
            </a:r>
            <a:r>
              <a:rPr lang="en-US" dirty="0">
                <a:solidFill>
                  <a:prstClr val="black"/>
                </a:solidFill>
              </a:rPr>
              <a:t>?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6528913" y="232017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</a:rPr>
              <a:t>In which areas does the Client/Manager/employee have the </a:t>
            </a:r>
            <a:r>
              <a:rPr lang="en-US" b="1" dirty="0">
                <a:solidFill>
                  <a:srgbClr val="ED0C6D"/>
                </a:solidFill>
              </a:rPr>
              <a:t>greatest chances of success?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6528913" y="343819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</a:rPr>
              <a:t>What kind of job/career gives him the </a:t>
            </a:r>
            <a:r>
              <a:rPr lang="en-US" b="1" dirty="0">
                <a:solidFill>
                  <a:srgbClr val="ED0C6D"/>
                </a:solidFill>
              </a:rPr>
              <a:t>greatest satisfaction?</a:t>
            </a:r>
            <a:endParaRPr lang="pl-PL" b="1" dirty="0">
              <a:solidFill>
                <a:srgbClr val="ED0C6D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6528913" y="455621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</a:rPr>
              <a:t>What goals can be </a:t>
            </a:r>
            <a:r>
              <a:rPr lang="en-US" b="1" dirty="0">
                <a:solidFill>
                  <a:srgbClr val="ED0C6D"/>
                </a:solidFill>
              </a:rPr>
              <a:t>ineffective</a:t>
            </a:r>
            <a:r>
              <a:rPr lang="en-US" dirty="0">
                <a:solidFill>
                  <a:prstClr val="black"/>
                </a:solidFill>
              </a:rPr>
              <a:t> or </a:t>
            </a:r>
            <a:r>
              <a:rPr lang="en-US" b="1" dirty="0">
                <a:solidFill>
                  <a:srgbClr val="ED0C6D"/>
                </a:solidFill>
              </a:rPr>
              <a:t>non-ecological</a:t>
            </a:r>
            <a:r>
              <a:rPr lang="en-US" dirty="0">
                <a:solidFill>
                  <a:prstClr val="black"/>
                </a:solidFill>
              </a:rPr>
              <a:t>?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2" grpId="0" animBg="1"/>
          <p:bldP spid="13" grpId="0" animBg="1"/>
          <p:bldP spid="14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2" grpId="0" animBg="1"/>
          <p:bldP spid="13" grpId="0" animBg="1"/>
          <p:bldP spid="14" grpId="0" animBg="1"/>
          <p:bldP spid="17" grpId="0" animBg="1"/>
          <p:bldP spid="1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80846"/>
          </a:xfrm>
        </p:spPr>
        <p:txBody>
          <a:bodyPr/>
          <a:lstStyle/>
          <a:p>
            <a:pPr indent="-268173">
              <a:lnSpc>
                <a:spcPct val="110000"/>
              </a:lnSpc>
              <a:defRPr/>
            </a:pPr>
            <a:r>
              <a:rPr lang="pl-PL" b="1" dirty="0" err="1">
                <a:solidFill>
                  <a:schemeClr val="accent1"/>
                </a:solidFill>
              </a:rPr>
              <a:t>Competence</a:t>
            </a:r>
            <a:r>
              <a:rPr lang="pl-PL" b="1" dirty="0">
                <a:solidFill>
                  <a:schemeClr val="accent1"/>
                </a:solidFill>
              </a:rPr>
              <a:t> development </a:t>
            </a:r>
            <a:r>
              <a:rPr lang="pl-PL" dirty="0"/>
              <a:t>- </a:t>
            </a:r>
            <a:r>
              <a:rPr lang="en-US" sz="2200" dirty="0"/>
              <a:t>training </a:t>
            </a:r>
            <a:r>
              <a:rPr lang="en-US" sz="2200" dirty="0" err="1"/>
              <a:t>programmes</a:t>
            </a:r>
            <a:r>
              <a:rPr lang="en-US" sz="2200" dirty="0"/>
              <a:t> (for managers, salespeople, employees)</a:t>
            </a:r>
            <a:endParaRPr lang="pl-PL" altLang="pl-PL" sz="2200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-1090760" y="837829"/>
            <a:ext cx="6669768" cy="3499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000" b="1" dirty="0">
                <a:solidFill>
                  <a:prstClr val="white"/>
                </a:solidFill>
              </a:rPr>
              <a:t>Extended DISC Personal Analysis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-1090760" y="1320189"/>
            <a:ext cx="6669768" cy="3499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sv-SE" sz="2000" b="1" dirty="0">
                <a:solidFill>
                  <a:prstClr val="white"/>
                </a:solidFill>
              </a:rPr>
              <a:t>Extended DISC</a:t>
            </a:r>
            <a:r>
              <a:rPr lang="pl-PL" sz="2000" b="1" dirty="0">
                <a:solidFill>
                  <a:prstClr val="white"/>
                </a:solidFill>
              </a:rPr>
              <a:t> Team Analysis</a:t>
            </a:r>
            <a:endParaRPr lang="sv-SE" sz="2000" b="1" dirty="0">
              <a:solidFill>
                <a:prstClr val="white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5" y="1826259"/>
            <a:ext cx="4403524" cy="4493174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>
            <a:off x="6528913" y="712128"/>
            <a:ext cx="4659086" cy="13879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  <a:latin typeface="Open Sans Light"/>
              </a:rPr>
              <a:t>Be conscious of </a:t>
            </a:r>
            <a:r>
              <a:rPr lang="en-US" b="1" dirty="0">
                <a:solidFill>
                  <a:srgbClr val="ED0C6D"/>
                </a:solidFill>
                <a:latin typeface="Open Sans Light"/>
              </a:rPr>
              <a:t>the preferred styles </a:t>
            </a:r>
            <a:r>
              <a:rPr lang="en-US" dirty="0">
                <a:solidFill>
                  <a:prstClr val="black"/>
                </a:solidFill>
                <a:latin typeface="Open Sans Light"/>
              </a:rPr>
              <a:t>of your co-workers / customers, treat them in an </a:t>
            </a:r>
            <a:r>
              <a:rPr lang="en-US" b="1" dirty="0" err="1">
                <a:solidFill>
                  <a:srgbClr val="ED0C6D"/>
                </a:solidFill>
                <a:latin typeface="Open Sans Light"/>
              </a:rPr>
              <a:t>individualised</a:t>
            </a:r>
            <a:r>
              <a:rPr lang="en-US" b="1" dirty="0">
                <a:solidFill>
                  <a:srgbClr val="ED0C6D"/>
                </a:solidFill>
                <a:latin typeface="Open Sans Light"/>
              </a:rPr>
              <a:t> way</a:t>
            </a:r>
            <a:r>
              <a:rPr lang="en-US" dirty="0">
                <a:solidFill>
                  <a:prstClr val="black"/>
                </a:solidFill>
                <a:latin typeface="Open Sans Light"/>
              </a:rPr>
              <a:t>, consider possible adjustments to your </a:t>
            </a:r>
            <a:r>
              <a:rPr lang="en-US" dirty="0" err="1">
                <a:solidFill>
                  <a:prstClr val="black"/>
                </a:solidFill>
                <a:latin typeface="Open Sans Light"/>
              </a:rPr>
              <a:t>behaviour</a:t>
            </a:r>
            <a:r>
              <a:rPr lang="en-US" dirty="0">
                <a:solidFill>
                  <a:prstClr val="black"/>
                </a:solidFill>
                <a:latin typeface="Open Sans Light"/>
              </a:rPr>
              <a:t>.</a:t>
            </a:r>
            <a:endParaRPr lang="pl-PL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6528913" y="5674234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pl-PL" dirty="0">
                <a:solidFill>
                  <a:srgbClr val="39393B"/>
                </a:solidFill>
                <a:latin typeface="Open Sans Light"/>
              </a:rPr>
              <a:t>Teach to adapt communication and motivations styles to </a:t>
            </a:r>
            <a:r>
              <a:rPr lang="en-US" altLang="pl-PL" b="1" dirty="0">
                <a:solidFill>
                  <a:srgbClr val="ED0C6D"/>
                </a:solidFill>
                <a:latin typeface="Open Sans Light"/>
              </a:rPr>
              <a:t>be more effective.</a:t>
            </a:r>
            <a:endParaRPr lang="pl-PL" b="1" dirty="0">
              <a:solidFill>
                <a:srgbClr val="ED0C6D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6528913" y="232017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pl-PL" b="1" dirty="0">
                <a:solidFill>
                  <a:srgbClr val="ED0C6D"/>
                </a:solidFill>
              </a:rPr>
              <a:t>Get to know </a:t>
            </a:r>
            <a:r>
              <a:rPr lang="en-US" altLang="pl-PL" dirty="0">
                <a:solidFill>
                  <a:prstClr val="black"/>
                </a:solidFill>
                <a:latin typeface="Open Sans Light"/>
              </a:rPr>
              <a:t>the Extended DISC model</a:t>
            </a:r>
            <a:endParaRPr lang="pl-PL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6528913" y="343819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en-US" altLang="pl-PL" dirty="0">
                <a:solidFill>
                  <a:srgbClr val="39393B"/>
                </a:solidFill>
                <a:latin typeface="Open Sans Light"/>
              </a:rPr>
              <a:t>Get to know </a:t>
            </a:r>
            <a:r>
              <a:rPr lang="en-US" altLang="pl-PL" b="1" dirty="0">
                <a:solidFill>
                  <a:srgbClr val="ED0C6D"/>
                </a:solidFill>
                <a:latin typeface="Open Sans Light"/>
              </a:rPr>
              <a:t>your strengths and areas for development</a:t>
            </a:r>
            <a:r>
              <a:rPr lang="en-US" altLang="pl-PL" dirty="0">
                <a:solidFill>
                  <a:srgbClr val="39393B"/>
                </a:solidFill>
                <a:latin typeface="Open Sans Light"/>
              </a:rPr>
              <a:t>, in relation to your tasks</a:t>
            </a:r>
            <a:endParaRPr lang="pl-PL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6528913" y="455621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pl-PL" b="1" dirty="0">
                <a:solidFill>
                  <a:srgbClr val="ED0C6D"/>
                </a:solidFill>
              </a:rPr>
              <a:t>Learn to recognize the styles of others, </a:t>
            </a:r>
            <a:r>
              <a:rPr lang="en-US" altLang="pl-PL" dirty="0">
                <a:solidFill>
                  <a:prstClr val="black"/>
                </a:solidFill>
                <a:latin typeface="Open Sans Light"/>
              </a:rPr>
              <a:t>employees/customers</a:t>
            </a:r>
            <a:endParaRPr lang="pl-PL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12" grpId="0" animBg="1"/>
          <p:bldP spid="13" grpId="0" animBg="1"/>
          <p:bldP spid="14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12" grpId="0" animBg="1"/>
          <p:bldP spid="13" grpId="0" animBg="1"/>
          <p:bldP spid="14" grpId="0" animBg="1"/>
          <p:bldP spid="17" grpId="0" animBg="1"/>
          <p:bldP spid="1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80846"/>
          </a:xfrm>
        </p:spPr>
        <p:txBody>
          <a:bodyPr/>
          <a:lstStyle/>
          <a:p>
            <a:pPr indent="-268173">
              <a:lnSpc>
                <a:spcPct val="110000"/>
              </a:lnSpc>
              <a:defRPr/>
            </a:pPr>
            <a:r>
              <a:rPr lang="en-US" altLang="en-US" dirty="0"/>
              <a:t>Audit of </a:t>
            </a:r>
            <a:r>
              <a:rPr lang="en-US" altLang="en-US" b="1" dirty="0">
                <a:solidFill>
                  <a:schemeClr val="accent1"/>
                </a:solidFill>
              </a:rPr>
              <a:t>the team's potential </a:t>
            </a:r>
            <a:r>
              <a:rPr lang="en-US" altLang="en-US" sz="2000" dirty="0"/>
              <a:t>(exemplary scope of the project)</a:t>
            </a:r>
            <a:endParaRPr lang="pl-PL" alt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4" y="1773113"/>
            <a:ext cx="4599466" cy="4599466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>
            <a:off x="6528913" y="1282089"/>
            <a:ext cx="4659086" cy="81794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b="1" dirty="0" err="1">
                <a:solidFill>
                  <a:srgbClr val="ED0C6D"/>
                </a:solidFill>
              </a:rPr>
              <a:t>Behavioral</a:t>
            </a:r>
            <a:r>
              <a:rPr lang="pl-PL" altLang="pl-PL" b="1" dirty="0">
                <a:solidFill>
                  <a:srgbClr val="ED0C6D"/>
                </a:solidFill>
              </a:rPr>
              <a:t> </a:t>
            </a:r>
            <a:r>
              <a:rPr lang="pl-PL" altLang="pl-PL" b="1" dirty="0" err="1">
                <a:solidFill>
                  <a:srgbClr val="ED0C6D"/>
                </a:solidFill>
              </a:rPr>
              <a:t>analyses</a:t>
            </a:r>
            <a:br>
              <a:rPr lang="pl-PL" altLang="pl-PL" dirty="0">
                <a:solidFill>
                  <a:srgbClr val="39393B"/>
                </a:solidFill>
                <a:latin typeface="Open Sans Light"/>
              </a:rPr>
            </a:br>
            <a:r>
              <a:rPr lang="pl-PL" altLang="pl-PL" dirty="0">
                <a:solidFill>
                  <a:srgbClr val="39393B"/>
                </a:solidFill>
                <a:latin typeface="Open Sans Light"/>
              </a:rPr>
              <a:t>for team </a:t>
            </a:r>
            <a:r>
              <a:rPr lang="pl-PL" altLang="pl-PL" dirty="0" err="1">
                <a:solidFill>
                  <a:srgbClr val="39393B"/>
                </a:solidFill>
                <a:latin typeface="Open Sans Light"/>
              </a:rPr>
              <a:t>members</a:t>
            </a:r>
            <a:endParaRPr lang="pl-PL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6528913" y="5674234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dirty="0">
                <a:solidFill>
                  <a:srgbClr val="39393B"/>
                </a:solidFill>
                <a:latin typeface="Open Sans Light"/>
              </a:rPr>
              <a:t>Option (in </a:t>
            </a:r>
            <a:r>
              <a:rPr lang="pl-PL" altLang="pl-PL" dirty="0" err="1">
                <a:solidFill>
                  <a:srgbClr val="39393B"/>
                </a:solidFill>
                <a:latin typeface="Open Sans Light"/>
              </a:rPr>
              <a:t>large</a:t>
            </a:r>
            <a:r>
              <a:rPr lang="pl-PL" altLang="pl-PL" dirty="0">
                <a:solidFill>
                  <a:srgbClr val="39393B"/>
                </a:solidFill>
                <a:latin typeface="Open Sans Light"/>
              </a:rPr>
              <a:t> </a:t>
            </a:r>
            <a:r>
              <a:rPr lang="pl-PL" altLang="pl-PL" dirty="0" err="1">
                <a:solidFill>
                  <a:srgbClr val="39393B"/>
                </a:solidFill>
                <a:latin typeface="Open Sans Light"/>
              </a:rPr>
              <a:t>teams</a:t>
            </a:r>
            <a:r>
              <a:rPr lang="pl-PL" altLang="pl-PL" dirty="0">
                <a:solidFill>
                  <a:srgbClr val="39393B"/>
                </a:solidFill>
                <a:latin typeface="Open Sans Light"/>
              </a:rPr>
              <a:t>):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b="1" dirty="0" err="1">
                <a:solidFill>
                  <a:srgbClr val="ED0C6D"/>
                </a:solidFill>
              </a:rPr>
              <a:t>Benchmarking</a:t>
            </a:r>
            <a:r>
              <a:rPr lang="pl-PL" altLang="pl-PL" b="1" dirty="0">
                <a:solidFill>
                  <a:srgbClr val="ED0C6D"/>
                </a:solidFill>
              </a:rPr>
              <a:t> Top 10 / </a:t>
            </a:r>
            <a:r>
              <a:rPr lang="pl-PL" altLang="pl-PL" b="1" dirty="0" err="1">
                <a:solidFill>
                  <a:srgbClr val="ED0C6D"/>
                </a:solidFill>
              </a:rPr>
              <a:t>Low</a:t>
            </a:r>
            <a:r>
              <a:rPr lang="pl-PL" altLang="pl-PL" b="1" dirty="0">
                <a:solidFill>
                  <a:srgbClr val="ED0C6D"/>
                </a:solidFill>
              </a:rPr>
              <a:t> 10</a:t>
            </a:r>
            <a:endParaRPr lang="pl-PL" b="1" dirty="0">
              <a:solidFill>
                <a:srgbClr val="ED0C6D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6528913" y="232017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pl-PL" b="1" dirty="0">
                <a:solidFill>
                  <a:srgbClr val="ED0C6D"/>
                </a:solidFill>
              </a:rPr>
              <a:t>Short presentation and summary reports </a:t>
            </a:r>
            <a:r>
              <a:rPr lang="en-US" altLang="pl-PL" dirty="0">
                <a:solidFill>
                  <a:prstClr val="black"/>
                </a:solidFill>
                <a:latin typeface="Open Sans Light"/>
              </a:rPr>
              <a:t>for participants</a:t>
            </a:r>
            <a:endParaRPr lang="pl-PL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6528913" y="343819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pl-PL" b="1" dirty="0">
                <a:solidFill>
                  <a:srgbClr val="ED0C6D"/>
                </a:solidFill>
              </a:rPr>
              <a:t>Individual and group reports </a:t>
            </a:r>
            <a:br>
              <a:rPr lang="pl-PL" altLang="pl-PL" b="1" dirty="0">
                <a:solidFill>
                  <a:srgbClr val="ED0C6D"/>
                </a:solidFill>
              </a:rPr>
            </a:br>
            <a:r>
              <a:rPr lang="en-US" altLang="pl-PL" dirty="0">
                <a:solidFill>
                  <a:prstClr val="black"/>
                </a:solidFill>
                <a:latin typeface="Open Sans Light"/>
              </a:rPr>
              <a:t>for the </a:t>
            </a:r>
            <a:r>
              <a:rPr lang="pl-PL" altLang="pl-PL" dirty="0">
                <a:solidFill>
                  <a:prstClr val="black"/>
                </a:solidFill>
                <a:latin typeface="Open Sans Light"/>
              </a:rPr>
              <a:t>Manager</a:t>
            </a:r>
            <a:endParaRPr lang="pl-PL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6528913" y="455621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b="1" dirty="0" err="1">
                <a:solidFill>
                  <a:srgbClr val="ED0C6D"/>
                </a:solidFill>
              </a:rPr>
              <a:t>Expert</a:t>
            </a:r>
            <a:r>
              <a:rPr lang="pl-PL" altLang="pl-PL" b="1" dirty="0">
                <a:solidFill>
                  <a:srgbClr val="ED0C6D"/>
                </a:solidFill>
              </a:rPr>
              <a:t>  </a:t>
            </a:r>
            <a:r>
              <a:rPr lang="pl-PL" altLang="pl-PL" b="1" dirty="0" err="1">
                <a:solidFill>
                  <a:srgbClr val="ED0C6D"/>
                </a:solidFill>
              </a:rPr>
              <a:t>recommendation</a:t>
            </a:r>
            <a:r>
              <a:rPr lang="pl-PL" altLang="pl-PL" b="1" dirty="0">
                <a:solidFill>
                  <a:srgbClr val="ED0C6D"/>
                </a:solidFill>
              </a:rPr>
              <a:t> </a:t>
            </a:r>
            <a:br>
              <a:rPr lang="pl-PL" altLang="pl-PL" b="1" dirty="0">
                <a:solidFill>
                  <a:srgbClr val="ED0C6D"/>
                </a:solidFill>
              </a:rPr>
            </a:br>
            <a:r>
              <a:rPr lang="pl-PL" altLang="pl-PL" b="1" dirty="0" err="1">
                <a:solidFill>
                  <a:srgbClr val="ED0C6D"/>
                </a:solidFill>
              </a:rPr>
              <a:t>eg</a:t>
            </a:r>
            <a:r>
              <a:rPr lang="pl-PL" altLang="pl-PL" b="1" dirty="0">
                <a:solidFill>
                  <a:srgbClr val="ED0C6D"/>
                </a:solidFill>
              </a:rPr>
              <a:t>. HR BP </a:t>
            </a:r>
            <a:r>
              <a:rPr lang="pl-PL" altLang="pl-PL" dirty="0">
                <a:solidFill>
                  <a:prstClr val="black"/>
                </a:solidFill>
                <a:latin typeface="Open Sans Light"/>
              </a:rPr>
              <a:t>for the Manager</a:t>
            </a:r>
            <a:endParaRPr lang="pl-PL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-1090760" y="837829"/>
            <a:ext cx="6669768" cy="3499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000" b="1" dirty="0">
                <a:solidFill>
                  <a:prstClr val="white"/>
                </a:solidFill>
              </a:rPr>
              <a:t>Extended DISC Personal Analysis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-1090760" y="1320189"/>
            <a:ext cx="6669768" cy="3499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sv-SE" sz="2000" b="1" dirty="0">
                <a:solidFill>
                  <a:prstClr val="white"/>
                </a:solidFill>
              </a:rPr>
              <a:t>Extended DISC</a:t>
            </a:r>
            <a:r>
              <a:rPr lang="pl-PL" sz="2000" b="1" dirty="0">
                <a:solidFill>
                  <a:prstClr val="white"/>
                </a:solidFill>
              </a:rPr>
              <a:t> Team Analysis</a:t>
            </a:r>
            <a:endParaRPr lang="sv-SE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7" grpId="0" animBg="1"/>
          <p:bldP spid="18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7" grpId="0" animBg="1"/>
          <p:bldP spid="18" grpId="0" animBg="1"/>
          <p:bldP spid="15" grpId="0" animBg="1"/>
          <p:bldP spid="1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82767" y="3943355"/>
            <a:ext cx="8281987" cy="707979"/>
          </a:xfrm>
        </p:spPr>
        <p:txBody>
          <a:bodyPr/>
          <a:lstStyle/>
          <a:p>
            <a:r>
              <a:rPr lang="pl-PL" dirty="0" err="1"/>
              <a:t>Theory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70555" y="3315124"/>
            <a:ext cx="4307220" cy="707979"/>
          </a:xfrm>
        </p:spPr>
        <p:txBody>
          <a:bodyPr/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2498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</a:rPr>
              <a:t>History</a:t>
            </a:r>
            <a:r>
              <a:rPr lang="pl-PL" b="1" dirty="0">
                <a:solidFill>
                  <a:schemeClr val="accent1"/>
                </a:solidFill>
              </a:rPr>
              <a:t> of </a:t>
            </a:r>
            <a:r>
              <a:rPr lang="en-US" dirty="0"/>
              <a:t>Extended DISC</a:t>
            </a:r>
            <a:endParaRPr lang="pl-PL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44912" y="5137280"/>
            <a:ext cx="9020171" cy="472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2800" dirty="0">
                <a:solidFill>
                  <a:schemeClr val="tx1"/>
                </a:solidFill>
              </a:rPr>
              <a:t>DISC model </a:t>
            </a:r>
            <a:r>
              <a:rPr lang="pl-PL" altLang="pl-PL" sz="2800" dirty="0" err="1">
                <a:solidFill>
                  <a:schemeClr val="tx1"/>
                </a:solidFill>
              </a:rPr>
              <a:t>is</a:t>
            </a:r>
            <a:r>
              <a:rPr lang="pl-PL" altLang="pl-PL" sz="2800" dirty="0">
                <a:solidFill>
                  <a:schemeClr val="tx1"/>
                </a:solidFill>
              </a:rPr>
              <a:t> </a:t>
            </a:r>
            <a:r>
              <a:rPr lang="pl-PL" altLang="pl-PL" sz="2800" dirty="0" err="1">
                <a:solidFill>
                  <a:schemeClr val="tx1"/>
                </a:solidFill>
              </a:rPr>
              <a:t>based</a:t>
            </a:r>
            <a:r>
              <a:rPr lang="pl-PL" altLang="pl-PL" sz="2800" dirty="0">
                <a:solidFill>
                  <a:schemeClr val="tx1"/>
                </a:solidFill>
              </a:rPr>
              <a:t> on the </a:t>
            </a:r>
            <a:r>
              <a:rPr lang="pl-PL" altLang="pl-PL" sz="2800" dirty="0" err="1">
                <a:solidFill>
                  <a:schemeClr val="tx1"/>
                </a:solidFill>
              </a:rPr>
              <a:t>work</a:t>
            </a:r>
            <a:r>
              <a:rPr lang="pl-PL" altLang="pl-PL" sz="2800" dirty="0">
                <a:solidFill>
                  <a:schemeClr val="tx1"/>
                </a:solidFill>
              </a:rPr>
              <a:t> of </a:t>
            </a:r>
            <a:r>
              <a:rPr lang="en-US" altLang="pl-PL" sz="2800" b="1" dirty="0">
                <a:solidFill>
                  <a:schemeClr val="accent1"/>
                </a:solidFill>
              </a:rPr>
              <a:t>Carl G. Jung</a:t>
            </a:r>
          </a:p>
        </p:txBody>
      </p:sp>
      <p:grpSp>
        <p:nvGrpSpPr>
          <p:cNvPr id="32" name="Grupa 31"/>
          <p:cNvGrpSpPr/>
          <p:nvPr/>
        </p:nvGrpSpPr>
        <p:grpSpPr>
          <a:xfrm>
            <a:off x="283539" y="1823167"/>
            <a:ext cx="2940808" cy="1923333"/>
            <a:chOff x="283539" y="1823167"/>
            <a:chExt cx="2940808" cy="1923333"/>
          </a:xfrm>
        </p:grpSpPr>
        <p:sp>
          <p:nvSpPr>
            <p:cNvPr id="6" name="Prostokąt zaokrąglony 5"/>
            <p:cNvSpPr/>
            <p:nvPr/>
          </p:nvSpPr>
          <p:spPr>
            <a:xfrm>
              <a:off x="8540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dirty="0">
                  <a:solidFill>
                    <a:schemeClr val="bg1"/>
                  </a:solidFill>
                </a:rPr>
                <a:t>1921</a:t>
              </a: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83539" y="1823167"/>
              <a:ext cx="294080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</a:rPr>
                <a:t>Jung: </a:t>
              </a:r>
              <a:br>
                <a:rPr lang="pl-PL" sz="2400" dirty="0"/>
              </a:br>
              <a:r>
                <a:rPr lang="en-US" sz="2000" dirty="0"/>
                <a:t>Die </a:t>
              </a:r>
              <a:r>
                <a:rPr lang="en-US" sz="2000" dirty="0" err="1"/>
                <a:t>Psychologische</a:t>
              </a:r>
              <a:r>
                <a:rPr lang="en-US" sz="2000" dirty="0"/>
                <a:t> </a:t>
              </a:r>
              <a:r>
                <a:rPr lang="en-US" sz="2000" dirty="0" err="1"/>
                <a:t>Typen</a:t>
              </a:r>
              <a:endParaRPr lang="en-US" sz="2000" dirty="0"/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3408773" y="1813418"/>
            <a:ext cx="2440484" cy="1933082"/>
            <a:chOff x="3408773" y="1813418"/>
            <a:chExt cx="2440484" cy="1933082"/>
          </a:xfrm>
        </p:grpSpPr>
        <p:sp>
          <p:nvSpPr>
            <p:cNvPr id="7" name="Prostokąt zaokrąglony 6"/>
            <p:cNvSpPr/>
            <p:nvPr/>
          </p:nvSpPr>
          <p:spPr>
            <a:xfrm>
              <a:off x="37369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dirty="0">
                  <a:solidFill>
                    <a:schemeClr val="bg1"/>
                  </a:solidFill>
                </a:rPr>
                <a:t>1928</a:t>
              </a:r>
            </a:p>
          </p:txBody>
        </p:sp>
        <p:sp>
          <p:nvSpPr>
            <p:cNvPr id="20" name="Rectangle 37"/>
            <p:cNvSpPr/>
            <p:nvPr/>
          </p:nvSpPr>
          <p:spPr>
            <a:xfrm>
              <a:off x="3408773" y="1813418"/>
              <a:ext cx="24404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</a:rPr>
                <a:t>Marston:</a:t>
              </a:r>
              <a:r>
                <a:rPr lang="pl-PL" sz="2400" b="1" dirty="0">
                  <a:solidFill>
                    <a:schemeClr val="accent1"/>
                  </a:solidFill>
                </a:rPr>
                <a:t> </a:t>
              </a:r>
              <a:r>
                <a:rPr lang="en-US" sz="2000" dirty="0"/>
                <a:t>Emotions of Normal People</a:t>
              </a: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6619871" y="1813418"/>
            <a:ext cx="1752600" cy="1933082"/>
            <a:chOff x="6619871" y="1813418"/>
            <a:chExt cx="1752600" cy="1933082"/>
          </a:xfrm>
        </p:grpSpPr>
        <p:sp>
          <p:nvSpPr>
            <p:cNvPr id="8" name="Prostokąt zaokrąglony 7"/>
            <p:cNvSpPr/>
            <p:nvPr/>
          </p:nvSpPr>
          <p:spPr>
            <a:xfrm>
              <a:off x="66198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dirty="0">
                  <a:solidFill>
                    <a:schemeClr val="bg1"/>
                  </a:solidFill>
                </a:rPr>
                <a:t>1951</a:t>
              </a:r>
            </a:p>
          </p:txBody>
        </p:sp>
        <p:sp>
          <p:nvSpPr>
            <p:cNvPr id="21" name="Rectangle 38"/>
            <p:cNvSpPr/>
            <p:nvPr/>
          </p:nvSpPr>
          <p:spPr>
            <a:xfrm>
              <a:off x="6773712" y="1813418"/>
              <a:ext cx="1489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1"/>
                  </a:solidFill>
                </a:rPr>
                <a:t>DISC</a:t>
              </a:r>
              <a:r>
                <a:rPr lang="pl-PL" sz="2400" dirty="0"/>
                <a:t> System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9502771" y="1813418"/>
            <a:ext cx="1752600" cy="1933082"/>
            <a:chOff x="9502771" y="1813418"/>
            <a:chExt cx="1752600" cy="1933082"/>
          </a:xfrm>
        </p:grpSpPr>
        <p:sp>
          <p:nvSpPr>
            <p:cNvPr id="9" name="Prostokąt zaokrąglony 8"/>
            <p:cNvSpPr/>
            <p:nvPr/>
          </p:nvSpPr>
          <p:spPr>
            <a:xfrm>
              <a:off x="9502771" y="3111500"/>
              <a:ext cx="1752600" cy="635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dirty="0">
                  <a:solidFill>
                    <a:schemeClr val="bg1"/>
                  </a:solidFill>
                </a:rPr>
                <a:t>1994</a:t>
              </a:r>
            </a:p>
          </p:txBody>
        </p:sp>
        <p:sp>
          <p:nvSpPr>
            <p:cNvPr id="22" name="Rectangle 39"/>
            <p:cNvSpPr/>
            <p:nvPr/>
          </p:nvSpPr>
          <p:spPr>
            <a:xfrm>
              <a:off x="9561823" y="1813418"/>
              <a:ext cx="16681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/>
                <a:t>System </a:t>
              </a:r>
              <a:r>
                <a:rPr lang="pl-PL" sz="2400" b="1" dirty="0">
                  <a:solidFill>
                    <a:schemeClr val="accent1"/>
                  </a:solidFill>
                </a:rPr>
                <a:t>Extended DISC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606542" y="3746500"/>
            <a:ext cx="247658" cy="771529"/>
            <a:chOff x="1606542" y="3746500"/>
            <a:chExt cx="247658" cy="771529"/>
          </a:xfrm>
        </p:grpSpPr>
        <p:cxnSp>
          <p:nvCxnSpPr>
            <p:cNvPr id="15" name="Łącznik prosty 14"/>
            <p:cNvCxnSpPr>
              <a:stCxn id="6" idx="2"/>
            </p:cNvCxnSpPr>
            <p:nvPr/>
          </p:nvCxnSpPr>
          <p:spPr>
            <a:xfrm>
              <a:off x="17303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a 22"/>
            <p:cNvSpPr/>
            <p:nvPr/>
          </p:nvSpPr>
          <p:spPr>
            <a:xfrm>
              <a:off x="16065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4489442" y="3746500"/>
            <a:ext cx="247658" cy="771529"/>
            <a:chOff x="4489442" y="3746500"/>
            <a:chExt cx="247658" cy="771529"/>
          </a:xfrm>
        </p:grpSpPr>
        <p:cxnSp>
          <p:nvCxnSpPr>
            <p:cNvPr id="16" name="Łącznik prosty 15"/>
            <p:cNvCxnSpPr/>
            <p:nvPr/>
          </p:nvCxnSpPr>
          <p:spPr>
            <a:xfrm>
              <a:off x="46132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a 23"/>
            <p:cNvSpPr/>
            <p:nvPr/>
          </p:nvSpPr>
          <p:spPr>
            <a:xfrm>
              <a:off x="44894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7394563" y="3746500"/>
            <a:ext cx="247658" cy="771529"/>
            <a:chOff x="7394563" y="3746500"/>
            <a:chExt cx="247658" cy="771529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7518392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ipsa 24"/>
            <p:cNvSpPr/>
            <p:nvPr/>
          </p:nvSpPr>
          <p:spPr>
            <a:xfrm>
              <a:off x="7394563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0255242" y="3746500"/>
            <a:ext cx="247658" cy="771529"/>
            <a:chOff x="10255242" y="3746500"/>
            <a:chExt cx="247658" cy="771529"/>
          </a:xfrm>
        </p:grpSpPr>
        <p:cxnSp>
          <p:nvCxnSpPr>
            <p:cNvPr id="18" name="Łącznik prosty 17"/>
            <p:cNvCxnSpPr/>
            <p:nvPr/>
          </p:nvCxnSpPr>
          <p:spPr>
            <a:xfrm>
              <a:off x="10379071" y="3746500"/>
              <a:ext cx="0" cy="6477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a 25"/>
            <p:cNvSpPr/>
            <p:nvPr/>
          </p:nvSpPr>
          <p:spPr>
            <a:xfrm>
              <a:off x="10255242" y="4270371"/>
              <a:ext cx="247658" cy="24765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27" name="Łącznik prosty 26"/>
          <p:cNvCxnSpPr/>
          <p:nvPr/>
        </p:nvCxnSpPr>
        <p:spPr>
          <a:xfrm flipH="1">
            <a:off x="-297100" y="4408763"/>
            <a:ext cx="12600000" cy="1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Łącznik prosty 48"/>
          <p:cNvCxnSpPr/>
          <p:nvPr/>
        </p:nvCxnSpPr>
        <p:spPr>
          <a:xfrm>
            <a:off x="-112820" y="4409804"/>
            <a:ext cx="15480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Human </a:t>
            </a:r>
            <a:r>
              <a:rPr lang="pl-PL" dirty="0" err="1"/>
              <a:t>capacity</a:t>
            </a:r>
            <a:endParaRPr lang="pl-PL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2CF63147-C9AE-4692-80DB-F07416F52008}"/>
              </a:ext>
            </a:extLst>
          </p:cNvPr>
          <p:cNvGrpSpPr/>
          <p:nvPr/>
        </p:nvGrpSpPr>
        <p:grpSpPr>
          <a:xfrm>
            <a:off x="6096000" y="1430734"/>
            <a:ext cx="6428442" cy="3201193"/>
            <a:chOff x="6096000" y="1430734"/>
            <a:chExt cx="6428442" cy="3201193"/>
          </a:xfrm>
        </p:grpSpPr>
        <p:sp>
          <p:nvSpPr>
            <p:cNvPr id="65" name="Prostokąt zaokrąglony 39">
              <a:extLst>
                <a:ext uri="{FF2B5EF4-FFF2-40B4-BE49-F238E27FC236}">
                  <a16:creationId xmlns:a16="http://schemas.microsoft.com/office/drawing/2014/main" id="{0E5BDD95-EF83-45CB-876B-111C93D80C47}"/>
                </a:ext>
              </a:extLst>
            </p:cNvPr>
            <p:cNvSpPr/>
            <p:nvPr/>
          </p:nvSpPr>
          <p:spPr>
            <a:xfrm>
              <a:off x="6096000" y="1430734"/>
              <a:ext cx="6428442" cy="3194284"/>
            </a:xfrm>
            <a:prstGeom prst="roundRect">
              <a:avLst>
                <a:gd name="adj" fmla="val 2505"/>
              </a:avLst>
            </a:prstGeom>
            <a:solidFill>
              <a:srgbClr val="F76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  <p:grpSp>
          <p:nvGrpSpPr>
            <p:cNvPr id="48" name="Grupa 47"/>
            <p:cNvGrpSpPr/>
            <p:nvPr/>
          </p:nvGrpSpPr>
          <p:grpSpPr>
            <a:xfrm>
              <a:off x="6188805" y="1565890"/>
              <a:ext cx="6165120" cy="3066037"/>
              <a:chOff x="6188805" y="1565890"/>
              <a:chExt cx="6165120" cy="3066037"/>
            </a:xfrm>
          </p:grpSpPr>
          <p:sp>
            <p:nvSpPr>
              <p:cNvPr id="23" name="Łącznik prosty 22"/>
              <p:cNvSpPr/>
              <p:nvPr/>
            </p:nvSpPr>
            <p:spPr>
              <a:xfrm>
                <a:off x="6188805" y="1565890"/>
                <a:ext cx="61651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Dowolny kształt 23"/>
              <p:cNvSpPr/>
              <p:nvPr/>
            </p:nvSpPr>
            <p:spPr>
              <a:xfrm>
                <a:off x="6188805" y="1584940"/>
                <a:ext cx="1983645" cy="380873"/>
              </a:xfrm>
              <a:custGeom>
                <a:avLst/>
                <a:gdLst>
                  <a:gd name="connsiteX0" fmla="*/ 0 w 5630259"/>
                  <a:gd name="connsiteY0" fmla="*/ 0 h 380873"/>
                  <a:gd name="connsiteX1" fmla="*/ 5630259 w 5630259"/>
                  <a:gd name="connsiteY1" fmla="*/ 0 h 380873"/>
                  <a:gd name="connsiteX2" fmla="*/ 5630259 w 5630259"/>
                  <a:gd name="connsiteY2" fmla="*/ 380873 h 380873"/>
                  <a:gd name="connsiteX3" fmla="*/ 0 w 5630259"/>
                  <a:gd name="connsiteY3" fmla="*/ 380873 h 380873"/>
                  <a:gd name="connsiteX4" fmla="*/ 0 w 5630259"/>
                  <a:gd name="connsiteY4" fmla="*/ 0 h 3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259" h="380873">
                    <a:moveTo>
                      <a:pt x="0" y="0"/>
                    </a:moveTo>
                    <a:lnTo>
                      <a:pt x="5630259" y="0"/>
                    </a:lnTo>
                    <a:lnTo>
                      <a:pt x="5630259" y="380873"/>
                    </a:lnTo>
                    <a:lnTo>
                      <a:pt x="0" y="38087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 err="1">
                    <a:solidFill>
                      <a:schemeClr val="bg1"/>
                    </a:solidFill>
                  </a:rPr>
                  <a:t>Attitudes</a:t>
                </a:r>
                <a:endParaRPr lang="pl-PL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Łącznik prosty 24"/>
              <p:cNvSpPr/>
              <p:nvPr/>
            </p:nvSpPr>
            <p:spPr>
              <a:xfrm>
                <a:off x="6188805" y="1946763"/>
                <a:ext cx="61651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Dowolny kształt 25"/>
              <p:cNvSpPr/>
              <p:nvPr/>
            </p:nvSpPr>
            <p:spPr>
              <a:xfrm>
                <a:off x="6188805" y="1965813"/>
                <a:ext cx="1983645" cy="380873"/>
              </a:xfrm>
              <a:custGeom>
                <a:avLst/>
                <a:gdLst>
                  <a:gd name="connsiteX0" fmla="*/ 0 w 5630259"/>
                  <a:gd name="connsiteY0" fmla="*/ 0 h 380873"/>
                  <a:gd name="connsiteX1" fmla="*/ 5630259 w 5630259"/>
                  <a:gd name="connsiteY1" fmla="*/ 0 h 380873"/>
                  <a:gd name="connsiteX2" fmla="*/ 5630259 w 5630259"/>
                  <a:gd name="connsiteY2" fmla="*/ 380873 h 380873"/>
                  <a:gd name="connsiteX3" fmla="*/ 0 w 5630259"/>
                  <a:gd name="connsiteY3" fmla="*/ 380873 h 380873"/>
                  <a:gd name="connsiteX4" fmla="*/ 0 w 5630259"/>
                  <a:gd name="connsiteY4" fmla="*/ 0 h 3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259" h="380873">
                    <a:moveTo>
                      <a:pt x="0" y="0"/>
                    </a:moveTo>
                    <a:lnTo>
                      <a:pt x="5630259" y="0"/>
                    </a:lnTo>
                    <a:lnTo>
                      <a:pt x="5630259" y="380873"/>
                    </a:lnTo>
                    <a:lnTo>
                      <a:pt x="0" y="38087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 err="1">
                    <a:solidFill>
                      <a:schemeClr val="bg1"/>
                    </a:solidFill>
                  </a:rPr>
                  <a:t>Values</a:t>
                </a:r>
                <a:endParaRPr lang="pl-PL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Łącznik prosty 26"/>
              <p:cNvSpPr/>
              <p:nvPr/>
            </p:nvSpPr>
            <p:spPr>
              <a:xfrm>
                <a:off x="6188805" y="2327636"/>
                <a:ext cx="61651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Dowolny kształt 27"/>
              <p:cNvSpPr/>
              <p:nvPr/>
            </p:nvSpPr>
            <p:spPr>
              <a:xfrm>
                <a:off x="6188805" y="2346686"/>
                <a:ext cx="1983645" cy="380873"/>
              </a:xfrm>
              <a:custGeom>
                <a:avLst/>
                <a:gdLst>
                  <a:gd name="connsiteX0" fmla="*/ 0 w 5630259"/>
                  <a:gd name="connsiteY0" fmla="*/ 0 h 380873"/>
                  <a:gd name="connsiteX1" fmla="*/ 5630259 w 5630259"/>
                  <a:gd name="connsiteY1" fmla="*/ 0 h 380873"/>
                  <a:gd name="connsiteX2" fmla="*/ 5630259 w 5630259"/>
                  <a:gd name="connsiteY2" fmla="*/ 380873 h 380873"/>
                  <a:gd name="connsiteX3" fmla="*/ 0 w 5630259"/>
                  <a:gd name="connsiteY3" fmla="*/ 380873 h 380873"/>
                  <a:gd name="connsiteX4" fmla="*/ 0 w 5630259"/>
                  <a:gd name="connsiteY4" fmla="*/ 0 h 3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259" h="380873">
                    <a:moveTo>
                      <a:pt x="0" y="0"/>
                    </a:moveTo>
                    <a:lnTo>
                      <a:pt x="5630259" y="0"/>
                    </a:lnTo>
                    <a:lnTo>
                      <a:pt x="5630259" y="380873"/>
                    </a:lnTo>
                    <a:lnTo>
                      <a:pt x="0" y="38087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 err="1">
                    <a:solidFill>
                      <a:schemeClr val="bg1"/>
                    </a:solidFill>
                  </a:rPr>
                  <a:t>Skills</a:t>
                </a:r>
                <a:endParaRPr lang="pl-PL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Łącznik prosty 28"/>
              <p:cNvSpPr/>
              <p:nvPr/>
            </p:nvSpPr>
            <p:spPr>
              <a:xfrm>
                <a:off x="6188805" y="2708510"/>
                <a:ext cx="61651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>
                <a:off x="6188805" y="2727560"/>
                <a:ext cx="1983645" cy="380873"/>
              </a:xfrm>
              <a:custGeom>
                <a:avLst/>
                <a:gdLst>
                  <a:gd name="connsiteX0" fmla="*/ 0 w 5630259"/>
                  <a:gd name="connsiteY0" fmla="*/ 0 h 380873"/>
                  <a:gd name="connsiteX1" fmla="*/ 5630259 w 5630259"/>
                  <a:gd name="connsiteY1" fmla="*/ 0 h 380873"/>
                  <a:gd name="connsiteX2" fmla="*/ 5630259 w 5630259"/>
                  <a:gd name="connsiteY2" fmla="*/ 380873 h 380873"/>
                  <a:gd name="connsiteX3" fmla="*/ 0 w 5630259"/>
                  <a:gd name="connsiteY3" fmla="*/ 380873 h 380873"/>
                  <a:gd name="connsiteX4" fmla="*/ 0 w 5630259"/>
                  <a:gd name="connsiteY4" fmla="*/ 0 h 3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259" h="380873">
                    <a:moveTo>
                      <a:pt x="0" y="0"/>
                    </a:moveTo>
                    <a:lnTo>
                      <a:pt x="5630259" y="0"/>
                    </a:lnTo>
                    <a:lnTo>
                      <a:pt x="5630259" y="380873"/>
                    </a:lnTo>
                    <a:lnTo>
                      <a:pt x="0" y="38087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dirty="0">
                    <a:solidFill>
                      <a:schemeClr val="bg1"/>
                    </a:solidFill>
                  </a:rPr>
                  <a:t>K</a:t>
                </a:r>
                <a:r>
                  <a:rPr lang="pl-PL" sz="1600" kern="1200" dirty="0">
                    <a:solidFill>
                      <a:schemeClr val="bg1"/>
                    </a:solidFill>
                  </a:rPr>
                  <a:t>nowledge</a:t>
                </a:r>
              </a:p>
            </p:txBody>
          </p:sp>
          <p:sp>
            <p:nvSpPr>
              <p:cNvPr id="31" name="Łącznik prosty 30"/>
              <p:cNvSpPr/>
              <p:nvPr/>
            </p:nvSpPr>
            <p:spPr>
              <a:xfrm>
                <a:off x="6188805" y="3089383"/>
                <a:ext cx="61651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32" name="Dowolny kształt 31"/>
              <p:cNvSpPr/>
              <p:nvPr/>
            </p:nvSpPr>
            <p:spPr>
              <a:xfrm>
                <a:off x="6188805" y="3108433"/>
                <a:ext cx="1983645" cy="380873"/>
              </a:xfrm>
              <a:custGeom>
                <a:avLst/>
                <a:gdLst>
                  <a:gd name="connsiteX0" fmla="*/ 0 w 5630259"/>
                  <a:gd name="connsiteY0" fmla="*/ 0 h 380873"/>
                  <a:gd name="connsiteX1" fmla="*/ 5630259 w 5630259"/>
                  <a:gd name="connsiteY1" fmla="*/ 0 h 380873"/>
                  <a:gd name="connsiteX2" fmla="*/ 5630259 w 5630259"/>
                  <a:gd name="connsiteY2" fmla="*/ 380873 h 380873"/>
                  <a:gd name="connsiteX3" fmla="*/ 0 w 5630259"/>
                  <a:gd name="connsiteY3" fmla="*/ 380873 h 380873"/>
                  <a:gd name="connsiteX4" fmla="*/ 0 w 5630259"/>
                  <a:gd name="connsiteY4" fmla="*/ 0 h 3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259" h="380873">
                    <a:moveTo>
                      <a:pt x="0" y="0"/>
                    </a:moveTo>
                    <a:lnTo>
                      <a:pt x="5630259" y="0"/>
                    </a:lnTo>
                    <a:lnTo>
                      <a:pt x="5630259" y="380873"/>
                    </a:lnTo>
                    <a:lnTo>
                      <a:pt x="0" y="38087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 err="1">
                    <a:solidFill>
                      <a:schemeClr val="bg1"/>
                    </a:solidFill>
                  </a:rPr>
                  <a:t>Experience</a:t>
                </a:r>
                <a:endParaRPr lang="pl-PL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Łącznik prosty 32"/>
              <p:cNvSpPr/>
              <p:nvPr/>
            </p:nvSpPr>
            <p:spPr>
              <a:xfrm>
                <a:off x="6188805" y="3470257"/>
                <a:ext cx="61651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34" name="Dowolny kształt 33"/>
              <p:cNvSpPr/>
              <p:nvPr/>
            </p:nvSpPr>
            <p:spPr>
              <a:xfrm>
                <a:off x="6188805" y="3489307"/>
                <a:ext cx="1983645" cy="380873"/>
              </a:xfrm>
              <a:custGeom>
                <a:avLst/>
                <a:gdLst>
                  <a:gd name="connsiteX0" fmla="*/ 0 w 5630259"/>
                  <a:gd name="connsiteY0" fmla="*/ 0 h 380873"/>
                  <a:gd name="connsiteX1" fmla="*/ 5630259 w 5630259"/>
                  <a:gd name="connsiteY1" fmla="*/ 0 h 380873"/>
                  <a:gd name="connsiteX2" fmla="*/ 5630259 w 5630259"/>
                  <a:gd name="connsiteY2" fmla="*/ 380873 h 380873"/>
                  <a:gd name="connsiteX3" fmla="*/ 0 w 5630259"/>
                  <a:gd name="connsiteY3" fmla="*/ 380873 h 380873"/>
                  <a:gd name="connsiteX4" fmla="*/ 0 w 5630259"/>
                  <a:gd name="connsiteY4" fmla="*/ 0 h 3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259" h="380873">
                    <a:moveTo>
                      <a:pt x="0" y="0"/>
                    </a:moveTo>
                    <a:lnTo>
                      <a:pt x="5630259" y="0"/>
                    </a:lnTo>
                    <a:lnTo>
                      <a:pt x="5630259" y="380873"/>
                    </a:lnTo>
                    <a:lnTo>
                      <a:pt x="0" y="38087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 err="1">
                    <a:solidFill>
                      <a:schemeClr val="bg1"/>
                    </a:solidFill>
                  </a:rPr>
                  <a:t>Expectations</a:t>
                </a:r>
                <a:endParaRPr lang="pl-PL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Łącznik prosty 34"/>
              <p:cNvSpPr/>
              <p:nvPr/>
            </p:nvSpPr>
            <p:spPr>
              <a:xfrm>
                <a:off x="6188805" y="3851130"/>
                <a:ext cx="61651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36" name="Dowolny kształt 35"/>
              <p:cNvSpPr/>
              <p:nvPr/>
            </p:nvSpPr>
            <p:spPr>
              <a:xfrm>
                <a:off x="6188805" y="3870180"/>
                <a:ext cx="1983645" cy="380873"/>
              </a:xfrm>
              <a:custGeom>
                <a:avLst/>
                <a:gdLst>
                  <a:gd name="connsiteX0" fmla="*/ 0 w 5630259"/>
                  <a:gd name="connsiteY0" fmla="*/ 0 h 380873"/>
                  <a:gd name="connsiteX1" fmla="*/ 5630259 w 5630259"/>
                  <a:gd name="connsiteY1" fmla="*/ 0 h 380873"/>
                  <a:gd name="connsiteX2" fmla="*/ 5630259 w 5630259"/>
                  <a:gd name="connsiteY2" fmla="*/ 380873 h 380873"/>
                  <a:gd name="connsiteX3" fmla="*/ 0 w 5630259"/>
                  <a:gd name="connsiteY3" fmla="*/ 380873 h 380873"/>
                  <a:gd name="connsiteX4" fmla="*/ 0 w 5630259"/>
                  <a:gd name="connsiteY4" fmla="*/ 0 h 3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259" h="380873">
                    <a:moveTo>
                      <a:pt x="0" y="0"/>
                    </a:moveTo>
                    <a:lnTo>
                      <a:pt x="5630259" y="0"/>
                    </a:lnTo>
                    <a:lnTo>
                      <a:pt x="5630259" y="380873"/>
                    </a:lnTo>
                    <a:lnTo>
                      <a:pt x="0" y="38087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 err="1">
                    <a:solidFill>
                      <a:schemeClr val="bg1"/>
                    </a:solidFill>
                  </a:rPr>
                  <a:t>Physical</a:t>
                </a:r>
                <a:r>
                  <a:rPr lang="pl-PL" sz="1600" kern="1200" dirty="0">
                    <a:solidFill>
                      <a:schemeClr val="bg1"/>
                    </a:solidFill>
                  </a:rPr>
                  <a:t> </a:t>
                </a:r>
                <a:r>
                  <a:rPr lang="pl-PL" sz="1600" kern="1200" dirty="0" err="1">
                    <a:solidFill>
                      <a:schemeClr val="bg1"/>
                    </a:solidFill>
                  </a:rPr>
                  <a:t>Condition</a:t>
                </a:r>
                <a:endParaRPr lang="pl-PL" sz="16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Łącznik prosty 36"/>
              <p:cNvSpPr/>
              <p:nvPr/>
            </p:nvSpPr>
            <p:spPr>
              <a:xfrm>
                <a:off x="6188805" y="4232004"/>
                <a:ext cx="6165120" cy="0"/>
              </a:xfrm>
              <a:prstGeom prst="line">
                <a:avLst/>
              </a:prstGeom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Dowolny kształt 37"/>
              <p:cNvSpPr/>
              <p:nvPr/>
            </p:nvSpPr>
            <p:spPr>
              <a:xfrm>
                <a:off x="6188806" y="4251054"/>
                <a:ext cx="1811552" cy="380873"/>
              </a:xfrm>
              <a:custGeom>
                <a:avLst/>
                <a:gdLst>
                  <a:gd name="connsiteX0" fmla="*/ 0 w 5630259"/>
                  <a:gd name="connsiteY0" fmla="*/ 0 h 380873"/>
                  <a:gd name="connsiteX1" fmla="*/ 5630259 w 5630259"/>
                  <a:gd name="connsiteY1" fmla="*/ 0 h 380873"/>
                  <a:gd name="connsiteX2" fmla="*/ 5630259 w 5630259"/>
                  <a:gd name="connsiteY2" fmla="*/ 380873 h 380873"/>
                  <a:gd name="connsiteX3" fmla="*/ 0 w 5630259"/>
                  <a:gd name="connsiteY3" fmla="*/ 380873 h 380873"/>
                  <a:gd name="connsiteX4" fmla="*/ 0 w 5630259"/>
                  <a:gd name="connsiteY4" fmla="*/ 0 h 3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0259" h="380873">
                    <a:moveTo>
                      <a:pt x="0" y="0"/>
                    </a:moveTo>
                    <a:lnTo>
                      <a:pt x="5630259" y="0"/>
                    </a:lnTo>
                    <a:lnTo>
                      <a:pt x="5630259" y="380873"/>
                    </a:lnTo>
                    <a:lnTo>
                      <a:pt x="0" y="38087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t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 err="1">
                    <a:solidFill>
                      <a:schemeClr val="bg1"/>
                    </a:solidFill>
                  </a:rPr>
                  <a:t>Mental</a:t>
                </a:r>
                <a:r>
                  <a:rPr lang="pl-PL" sz="1600" kern="1200" dirty="0">
                    <a:solidFill>
                      <a:schemeClr val="bg1"/>
                    </a:solidFill>
                  </a:rPr>
                  <a:t> </a:t>
                </a:r>
                <a:r>
                  <a:rPr lang="pl-PL" sz="1600" kern="1200" dirty="0" err="1">
                    <a:solidFill>
                      <a:schemeClr val="bg1"/>
                    </a:solidFill>
                  </a:rPr>
                  <a:t>Condition</a:t>
                </a:r>
                <a:endParaRPr lang="pl-PL" sz="16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upa 43"/>
          <p:cNvGrpSpPr/>
          <p:nvPr/>
        </p:nvGrpSpPr>
        <p:grpSpPr>
          <a:xfrm>
            <a:off x="6096000" y="807120"/>
            <a:ext cx="6428442" cy="461665"/>
            <a:chOff x="6096000" y="589410"/>
            <a:chExt cx="6428442" cy="46166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" name="Prostokąt zaokrąglony 38"/>
            <p:cNvSpPr/>
            <p:nvPr/>
          </p:nvSpPr>
          <p:spPr>
            <a:xfrm>
              <a:off x="6096000" y="589410"/>
              <a:ext cx="642844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TextBox 91"/>
            <p:cNvSpPr txBox="1"/>
            <p:nvPr/>
          </p:nvSpPr>
          <p:spPr>
            <a:xfrm>
              <a:off x="6188805" y="589410"/>
              <a:ext cx="47404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2400" b="1" dirty="0" err="1">
                  <a:solidFill>
                    <a:schemeClr val="bg1"/>
                  </a:solidFill>
                </a:rPr>
                <a:t>Conscious</a:t>
              </a:r>
              <a:r>
                <a:rPr lang="pl-PL" sz="2400" b="1" dirty="0">
                  <a:solidFill>
                    <a:schemeClr val="bg1"/>
                  </a:solidFill>
                </a:rPr>
                <a:t> </a:t>
              </a:r>
              <a:r>
                <a:rPr lang="pl-PL" sz="2400" b="1" dirty="0" err="1">
                  <a:solidFill>
                    <a:schemeClr val="bg1"/>
                  </a:solidFill>
                </a:rPr>
                <a:t>behavior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6096000" y="4845943"/>
            <a:ext cx="6428442" cy="461665"/>
            <a:chOff x="6096000" y="4628233"/>
            <a:chExt cx="6428442" cy="461665"/>
          </a:xfrm>
          <a:solidFill>
            <a:schemeClr val="accent1"/>
          </a:solidFill>
        </p:grpSpPr>
        <p:sp>
          <p:nvSpPr>
            <p:cNvPr id="40" name="Prostokąt zaokrąglony 39"/>
            <p:cNvSpPr/>
            <p:nvPr/>
          </p:nvSpPr>
          <p:spPr>
            <a:xfrm>
              <a:off x="6096000" y="4628233"/>
              <a:ext cx="642844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TextBox 91"/>
            <p:cNvSpPr txBox="1"/>
            <p:nvPr/>
          </p:nvSpPr>
          <p:spPr>
            <a:xfrm>
              <a:off x="6188805" y="4628233"/>
              <a:ext cx="47404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2400" b="1" dirty="0" err="1">
                  <a:solidFill>
                    <a:schemeClr val="bg1"/>
                  </a:solidFill>
                </a:rPr>
                <a:t>Unconscious</a:t>
              </a:r>
              <a:r>
                <a:rPr lang="pl-PL" sz="2400" b="1" dirty="0">
                  <a:solidFill>
                    <a:schemeClr val="bg1"/>
                  </a:solidFill>
                </a:rPr>
                <a:t> </a:t>
              </a:r>
              <a:r>
                <a:rPr lang="pl-PL" sz="2400" b="1" dirty="0" err="1">
                  <a:solidFill>
                    <a:schemeClr val="bg1"/>
                  </a:solidFill>
                </a:rPr>
                <a:t>behavior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6096000" y="5614577"/>
            <a:ext cx="6428442" cy="461665"/>
            <a:chOff x="6096000" y="5396867"/>
            <a:chExt cx="6428442" cy="461665"/>
          </a:xfrm>
          <a:solidFill>
            <a:srgbClr val="7030A0"/>
          </a:solidFill>
        </p:grpSpPr>
        <p:sp>
          <p:nvSpPr>
            <p:cNvPr id="42" name="Prostokąt zaokrąglony 41"/>
            <p:cNvSpPr/>
            <p:nvPr/>
          </p:nvSpPr>
          <p:spPr>
            <a:xfrm>
              <a:off x="6096000" y="5396867"/>
              <a:ext cx="642844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TextBox 91"/>
            <p:cNvSpPr txBox="1"/>
            <p:nvPr/>
          </p:nvSpPr>
          <p:spPr>
            <a:xfrm>
              <a:off x="6188805" y="5396867"/>
              <a:ext cx="474045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2400" b="1" dirty="0" err="1">
                  <a:solidFill>
                    <a:schemeClr val="bg1"/>
                  </a:solidFill>
                </a:rPr>
                <a:t>Cultural</a:t>
              </a:r>
              <a:r>
                <a:rPr lang="pl-PL" sz="2400" b="1" dirty="0">
                  <a:solidFill>
                    <a:schemeClr val="bg1"/>
                  </a:solidFill>
                </a:rPr>
                <a:t> </a:t>
              </a:r>
              <a:r>
                <a:rPr lang="pl-PL" sz="2400" b="1" dirty="0" err="1">
                  <a:solidFill>
                    <a:schemeClr val="bg1"/>
                  </a:solidFill>
                </a:rPr>
                <a:t>heritage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16</a:t>
            </a:fld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BE03C25D-CCF8-48CB-877C-360AB0554A9E}"/>
              </a:ext>
            </a:extLst>
          </p:cNvPr>
          <p:cNvGrpSpPr/>
          <p:nvPr/>
        </p:nvGrpSpPr>
        <p:grpSpPr>
          <a:xfrm>
            <a:off x="748833" y="1255300"/>
            <a:ext cx="4544958" cy="4693013"/>
            <a:chOff x="748833" y="1255300"/>
            <a:chExt cx="4544958" cy="4693013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1B089207-184F-4DA7-AF8C-51C6E71440C4}"/>
                </a:ext>
              </a:extLst>
            </p:cNvPr>
            <p:cNvSpPr/>
            <p:nvPr/>
          </p:nvSpPr>
          <p:spPr>
            <a:xfrm>
              <a:off x="1168702" y="5678786"/>
              <a:ext cx="3740727" cy="269527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A673A812-8934-45B0-9FA4-97EF2650F438}"/>
                </a:ext>
              </a:extLst>
            </p:cNvPr>
            <p:cNvGrpSpPr/>
            <p:nvPr/>
          </p:nvGrpSpPr>
          <p:grpSpPr>
            <a:xfrm>
              <a:off x="748833" y="1255300"/>
              <a:ext cx="4544958" cy="4551414"/>
              <a:chOff x="748833" y="1255300"/>
              <a:chExt cx="4544958" cy="4551414"/>
            </a:xfrm>
          </p:grpSpPr>
          <p:grpSp>
            <p:nvGrpSpPr>
              <p:cNvPr id="46" name="Group 29"/>
              <p:cNvGrpSpPr/>
              <p:nvPr/>
            </p:nvGrpSpPr>
            <p:grpSpPr>
              <a:xfrm>
                <a:off x="748833" y="1255300"/>
                <a:ext cx="4544958" cy="4551414"/>
                <a:chOff x="6361113" y="1190625"/>
                <a:chExt cx="4470400" cy="4476750"/>
              </a:xfrm>
            </p:grpSpPr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>
                  <a:off x="6361113" y="1190625"/>
                  <a:ext cx="4470400" cy="4476750"/>
                </a:xfrm>
                <a:custGeom>
                  <a:avLst/>
                  <a:gdLst>
                    <a:gd name="T0" fmla="*/ 397 w 397"/>
                    <a:gd name="T1" fmla="*/ 199 h 397"/>
                    <a:gd name="T2" fmla="*/ 199 w 397"/>
                    <a:gd name="T3" fmla="*/ 397 h 397"/>
                    <a:gd name="T4" fmla="*/ 0 w 397"/>
                    <a:gd name="T5" fmla="*/ 199 h 397"/>
                    <a:gd name="T6" fmla="*/ 200 w 397"/>
                    <a:gd name="T7" fmla="*/ 0 h 397"/>
                    <a:gd name="T8" fmla="*/ 397 w 397"/>
                    <a:gd name="T9" fmla="*/ 199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7" h="397">
                      <a:moveTo>
                        <a:pt x="397" y="199"/>
                      </a:moveTo>
                      <a:cubicBezTo>
                        <a:pt x="397" y="308"/>
                        <a:pt x="308" y="397"/>
                        <a:pt x="199" y="397"/>
                      </a:cubicBezTo>
                      <a:cubicBezTo>
                        <a:pt x="89" y="397"/>
                        <a:pt x="0" y="308"/>
                        <a:pt x="0" y="199"/>
                      </a:cubicBezTo>
                      <a:cubicBezTo>
                        <a:pt x="0" y="89"/>
                        <a:pt x="90" y="0"/>
                        <a:pt x="200" y="0"/>
                      </a:cubicBezTo>
                      <a:cubicBezTo>
                        <a:pt x="309" y="0"/>
                        <a:pt x="397" y="89"/>
                        <a:pt x="397" y="19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6664326" y="3389313"/>
                  <a:ext cx="1949450" cy="293688"/>
                </a:xfrm>
                <a:prstGeom prst="line">
                  <a:avLst/>
                </a:prstGeom>
                <a:noFill/>
                <a:ln w="11113" cap="flat">
                  <a:solidFill>
                    <a:srgbClr val="2D008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auto">
                <a:xfrm>
                  <a:off x="8613776" y="3389313"/>
                  <a:ext cx="1430338" cy="395288"/>
                </a:xfrm>
                <a:prstGeom prst="line">
                  <a:avLst/>
                </a:prstGeom>
                <a:noFill/>
                <a:ln w="11113" cap="flat">
                  <a:solidFill>
                    <a:srgbClr val="2D008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3" name="Freeform 8"/>
                <p:cNvSpPr>
                  <a:spLocks/>
                </p:cNvSpPr>
                <p:nvPr/>
              </p:nvSpPr>
              <p:spPr bwMode="auto">
                <a:xfrm>
                  <a:off x="6664326" y="1190625"/>
                  <a:ext cx="1949450" cy="2492375"/>
                </a:xfrm>
                <a:custGeom>
                  <a:avLst/>
                  <a:gdLst>
                    <a:gd name="T0" fmla="*/ 0 w 173"/>
                    <a:gd name="T1" fmla="*/ 221 h 221"/>
                    <a:gd name="T2" fmla="*/ 173 w 173"/>
                    <a:gd name="T3" fmla="*/ 0 h 221"/>
                    <a:gd name="T4" fmla="*/ 173 w 173"/>
                    <a:gd name="T5" fmla="*/ 195 h 221"/>
                    <a:gd name="T6" fmla="*/ 0 w 173"/>
                    <a:gd name="T7" fmla="*/ 221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3" h="221">
                      <a:moveTo>
                        <a:pt x="0" y="221"/>
                      </a:moveTo>
                      <a:cubicBezTo>
                        <a:pt x="0" y="111"/>
                        <a:pt x="82" y="0"/>
                        <a:pt x="173" y="0"/>
                      </a:cubicBezTo>
                      <a:cubicBezTo>
                        <a:pt x="173" y="195"/>
                        <a:pt x="173" y="195"/>
                        <a:pt x="173" y="195"/>
                      </a:cubicBezTo>
                      <a:lnTo>
                        <a:pt x="0" y="22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4" name="Freeform 9"/>
                <p:cNvSpPr>
                  <a:spLocks/>
                </p:cNvSpPr>
                <p:nvPr/>
              </p:nvSpPr>
              <p:spPr bwMode="auto">
                <a:xfrm>
                  <a:off x="7115176" y="1674813"/>
                  <a:ext cx="1498600" cy="1939925"/>
                </a:xfrm>
                <a:custGeom>
                  <a:avLst/>
                  <a:gdLst>
                    <a:gd name="T0" fmla="*/ 0 w 133"/>
                    <a:gd name="T1" fmla="*/ 172 h 172"/>
                    <a:gd name="T2" fmla="*/ 133 w 133"/>
                    <a:gd name="T3" fmla="*/ 0 h 172"/>
                    <a:gd name="T4" fmla="*/ 133 w 133"/>
                    <a:gd name="T5" fmla="*/ 152 h 172"/>
                    <a:gd name="T6" fmla="*/ 0 w 133"/>
                    <a:gd name="T7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3" h="172">
                      <a:moveTo>
                        <a:pt x="0" y="172"/>
                      </a:moveTo>
                      <a:cubicBezTo>
                        <a:pt x="0" y="87"/>
                        <a:pt x="63" y="0"/>
                        <a:pt x="133" y="0"/>
                      </a:cubicBezTo>
                      <a:cubicBezTo>
                        <a:pt x="133" y="152"/>
                        <a:pt x="133" y="152"/>
                        <a:pt x="133" y="152"/>
                      </a:cubicBez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5" name="Freeform 10"/>
                <p:cNvSpPr>
                  <a:spLocks/>
                </p:cNvSpPr>
                <p:nvPr/>
              </p:nvSpPr>
              <p:spPr bwMode="auto">
                <a:xfrm>
                  <a:off x="7566026" y="2171700"/>
                  <a:ext cx="1047750" cy="1376363"/>
                </a:xfrm>
                <a:custGeom>
                  <a:avLst/>
                  <a:gdLst>
                    <a:gd name="T0" fmla="*/ 0 w 93"/>
                    <a:gd name="T1" fmla="*/ 122 h 122"/>
                    <a:gd name="T2" fmla="*/ 93 w 93"/>
                    <a:gd name="T3" fmla="*/ 0 h 122"/>
                    <a:gd name="T4" fmla="*/ 93 w 93"/>
                    <a:gd name="T5" fmla="*/ 108 h 122"/>
                    <a:gd name="T6" fmla="*/ 0 w 93"/>
                    <a:gd name="T7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122">
                      <a:moveTo>
                        <a:pt x="0" y="122"/>
                      </a:moveTo>
                      <a:cubicBezTo>
                        <a:pt x="0" y="61"/>
                        <a:pt x="44" y="0"/>
                        <a:pt x="93" y="0"/>
                      </a:cubicBezTo>
                      <a:cubicBezTo>
                        <a:pt x="93" y="108"/>
                        <a:pt x="93" y="108"/>
                        <a:pt x="93" y="108"/>
                      </a:cubicBez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D2135C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6" name="Freeform 11"/>
                <p:cNvSpPr>
                  <a:spLocks/>
                </p:cNvSpPr>
                <p:nvPr/>
              </p:nvSpPr>
              <p:spPr bwMode="auto">
                <a:xfrm>
                  <a:off x="8016876" y="2655888"/>
                  <a:ext cx="596900" cy="823913"/>
                </a:xfrm>
                <a:custGeom>
                  <a:avLst/>
                  <a:gdLst>
                    <a:gd name="T0" fmla="*/ 0 w 53"/>
                    <a:gd name="T1" fmla="*/ 73 h 73"/>
                    <a:gd name="T2" fmla="*/ 53 w 53"/>
                    <a:gd name="T3" fmla="*/ 0 h 73"/>
                    <a:gd name="T4" fmla="*/ 53 w 53"/>
                    <a:gd name="T5" fmla="*/ 65 h 73"/>
                    <a:gd name="T6" fmla="*/ 0 w 53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73">
                      <a:moveTo>
                        <a:pt x="0" y="73"/>
                      </a:moveTo>
                      <a:cubicBezTo>
                        <a:pt x="0" y="37"/>
                        <a:pt x="25" y="0"/>
                        <a:pt x="53" y="0"/>
                      </a:cubicBezTo>
                      <a:cubicBezTo>
                        <a:pt x="53" y="65"/>
                        <a:pt x="53" y="65"/>
                        <a:pt x="53" y="65"/>
                      </a:cubicBez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7" name="Freeform 12"/>
                <p:cNvSpPr>
                  <a:spLocks/>
                </p:cNvSpPr>
                <p:nvPr/>
              </p:nvSpPr>
              <p:spPr bwMode="auto">
                <a:xfrm>
                  <a:off x="6664326" y="3389313"/>
                  <a:ext cx="3379788" cy="496888"/>
                </a:xfrm>
                <a:custGeom>
                  <a:avLst/>
                  <a:gdLst>
                    <a:gd name="T0" fmla="*/ 0 w 300"/>
                    <a:gd name="T1" fmla="*/ 26 h 44"/>
                    <a:gd name="T2" fmla="*/ 172 w 300"/>
                    <a:gd name="T3" fmla="*/ 44 h 44"/>
                    <a:gd name="T4" fmla="*/ 300 w 300"/>
                    <a:gd name="T5" fmla="*/ 35 h 44"/>
                    <a:gd name="T6" fmla="*/ 173 w 300"/>
                    <a:gd name="T7" fmla="*/ 0 h 44"/>
                    <a:gd name="T8" fmla="*/ 0 w 300"/>
                    <a:gd name="T9" fmla="*/ 2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4">
                      <a:moveTo>
                        <a:pt x="0" y="26"/>
                      </a:moveTo>
                      <a:cubicBezTo>
                        <a:pt x="34" y="37"/>
                        <a:pt x="98" y="44"/>
                        <a:pt x="172" y="44"/>
                      </a:cubicBezTo>
                      <a:cubicBezTo>
                        <a:pt x="221" y="44"/>
                        <a:pt x="266" y="41"/>
                        <a:pt x="300" y="35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8" name="Freeform 13"/>
                <p:cNvSpPr>
                  <a:spLocks/>
                </p:cNvSpPr>
                <p:nvPr/>
              </p:nvSpPr>
              <p:spPr bwMode="auto">
                <a:xfrm>
                  <a:off x="7115176" y="3389313"/>
                  <a:ext cx="2601913" cy="384175"/>
                </a:xfrm>
                <a:custGeom>
                  <a:avLst/>
                  <a:gdLst>
                    <a:gd name="T0" fmla="*/ 0 w 231"/>
                    <a:gd name="T1" fmla="*/ 20 h 34"/>
                    <a:gd name="T2" fmla="*/ 132 w 231"/>
                    <a:gd name="T3" fmla="*/ 34 h 34"/>
                    <a:gd name="T4" fmla="*/ 231 w 231"/>
                    <a:gd name="T5" fmla="*/ 27 h 34"/>
                    <a:gd name="T6" fmla="*/ 133 w 231"/>
                    <a:gd name="T7" fmla="*/ 0 h 34"/>
                    <a:gd name="T8" fmla="*/ 0 w 231"/>
                    <a:gd name="T9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4">
                      <a:moveTo>
                        <a:pt x="0" y="20"/>
                      </a:moveTo>
                      <a:cubicBezTo>
                        <a:pt x="27" y="28"/>
                        <a:pt x="76" y="34"/>
                        <a:pt x="132" y="34"/>
                      </a:cubicBezTo>
                      <a:cubicBezTo>
                        <a:pt x="170" y="34"/>
                        <a:pt x="204" y="31"/>
                        <a:pt x="231" y="27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9" name="Freeform 14"/>
                <p:cNvSpPr>
                  <a:spLocks/>
                </p:cNvSpPr>
                <p:nvPr/>
              </p:nvSpPr>
              <p:spPr bwMode="auto">
                <a:xfrm>
                  <a:off x="7566026" y="3389313"/>
                  <a:ext cx="1812925" cy="260350"/>
                </a:xfrm>
                <a:custGeom>
                  <a:avLst/>
                  <a:gdLst>
                    <a:gd name="T0" fmla="*/ 161 w 161"/>
                    <a:gd name="T1" fmla="*/ 19 h 23"/>
                    <a:gd name="T2" fmla="*/ 92 w 161"/>
                    <a:gd name="T3" fmla="*/ 23 h 23"/>
                    <a:gd name="T4" fmla="*/ 0 w 161"/>
                    <a:gd name="T5" fmla="*/ 14 h 23"/>
                    <a:gd name="T6" fmla="*/ 93 w 161"/>
                    <a:gd name="T7" fmla="*/ 0 h 23"/>
                    <a:gd name="T8" fmla="*/ 161 w 161"/>
                    <a:gd name="T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1" h="23">
                      <a:moveTo>
                        <a:pt x="161" y="19"/>
                      </a:moveTo>
                      <a:cubicBezTo>
                        <a:pt x="142" y="21"/>
                        <a:pt x="118" y="23"/>
                        <a:pt x="92" y="23"/>
                      </a:cubicBezTo>
                      <a:cubicBezTo>
                        <a:pt x="54" y="23"/>
                        <a:pt x="20" y="19"/>
                        <a:pt x="0" y="14"/>
                      </a:cubicBezTo>
                      <a:cubicBezTo>
                        <a:pt x="93" y="0"/>
                        <a:pt x="93" y="0"/>
                        <a:pt x="93" y="0"/>
                      </a:cubicBezTo>
                      <a:lnTo>
                        <a:pt x="161" y="19"/>
                      </a:lnTo>
                      <a:close/>
                    </a:path>
                  </a:pathLst>
                </a:custGeom>
                <a:solidFill>
                  <a:srgbClr val="D2135C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0" name="Freeform 15"/>
                <p:cNvSpPr>
                  <a:spLocks/>
                </p:cNvSpPr>
                <p:nvPr/>
              </p:nvSpPr>
              <p:spPr bwMode="auto">
                <a:xfrm>
                  <a:off x="8016876" y="3389313"/>
                  <a:ext cx="1023938" cy="146050"/>
                </a:xfrm>
                <a:custGeom>
                  <a:avLst/>
                  <a:gdLst>
                    <a:gd name="T0" fmla="*/ 0 w 91"/>
                    <a:gd name="T1" fmla="*/ 8 h 13"/>
                    <a:gd name="T2" fmla="*/ 53 w 91"/>
                    <a:gd name="T3" fmla="*/ 13 h 13"/>
                    <a:gd name="T4" fmla="*/ 91 w 91"/>
                    <a:gd name="T5" fmla="*/ 10 h 13"/>
                    <a:gd name="T6" fmla="*/ 53 w 91"/>
                    <a:gd name="T7" fmla="*/ 0 h 13"/>
                    <a:gd name="T8" fmla="*/ 0 w 91"/>
                    <a:gd name="T9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3">
                      <a:moveTo>
                        <a:pt x="0" y="8"/>
                      </a:moveTo>
                      <a:cubicBezTo>
                        <a:pt x="13" y="11"/>
                        <a:pt x="32" y="13"/>
                        <a:pt x="53" y="13"/>
                      </a:cubicBezTo>
                      <a:cubicBezTo>
                        <a:pt x="67" y="13"/>
                        <a:pt x="80" y="12"/>
                        <a:pt x="91" y="10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1" name="Freeform 16"/>
                <p:cNvSpPr>
                  <a:spLocks/>
                </p:cNvSpPr>
                <p:nvPr/>
              </p:nvSpPr>
              <p:spPr bwMode="auto">
                <a:xfrm>
                  <a:off x="8613776" y="1190625"/>
                  <a:ext cx="1430338" cy="2593975"/>
                </a:xfrm>
                <a:custGeom>
                  <a:avLst/>
                  <a:gdLst>
                    <a:gd name="T0" fmla="*/ 0 w 127"/>
                    <a:gd name="T1" fmla="*/ 0 h 230"/>
                    <a:gd name="T2" fmla="*/ 127 w 127"/>
                    <a:gd name="T3" fmla="*/ 230 h 230"/>
                    <a:gd name="T4" fmla="*/ 0 w 127"/>
                    <a:gd name="T5" fmla="*/ 195 h 230"/>
                    <a:gd name="T6" fmla="*/ 0 w 127"/>
                    <a:gd name="T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7" h="230">
                      <a:moveTo>
                        <a:pt x="0" y="0"/>
                      </a:moveTo>
                      <a:cubicBezTo>
                        <a:pt x="67" y="0"/>
                        <a:pt x="127" y="120"/>
                        <a:pt x="127" y="230"/>
                      </a:cubicBezTo>
                      <a:cubicBezTo>
                        <a:pt x="0" y="195"/>
                        <a:pt x="0" y="195"/>
                        <a:pt x="0" y="19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2" name="Freeform 17"/>
                <p:cNvSpPr>
                  <a:spLocks/>
                </p:cNvSpPr>
                <p:nvPr/>
              </p:nvSpPr>
              <p:spPr bwMode="auto">
                <a:xfrm>
                  <a:off x="8613776" y="1674813"/>
                  <a:ext cx="1103313" cy="2019300"/>
                </a:xfrm>
                <a:custGeom>
                  <a:avLst/>
                  <a:gdLst>
                    <a:gd name="T0" fmla="*/ 0 w 98"/>
                    <a:gd name="T1" fmla="*/ 0 h 179"/>
                    <a:gd name="T2" fmla="*/ 98 w 98"/>
                    <a:gd name="T3" fmla="*/ 179 h 179"/>
                    <a:gd name="T4" fmla="*/ 0 w 98"/>
                    <a:gd name="T5" fmla="*/ 152 h 179"/>
                    <a:gd name="T6" fmla="*/ 0 w 98"/>
                    <a:gd name="T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179">
                      <a:moveTo>
                        <a:pt x="0" y="0"/>
                      </a:moveTo>
                      <a:cubicBezTo>
                        <a:pt x="52" y="0"/>
                        <a:pt x="98" y="94"/>
                        <a:pt x="98" y="179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3" name="Freeform 18"/>
                <p:cNvSpPr>
                  <a:spLocks/>
                </p:cNvSpPr>
                <p:nvPr/>
              </p:nvSpPr>
              <p:spPr bwMode="auto">
                <a:xfrm>
                  <a:off x="8613776" y="2171700"/>
                  <a:ext cx="765175" cy="1431925"/>
                </a:xfrm>
                <a:custGeom>
                  <a:avLst/>
                  <a:gdLst>
                    <a:gd name="T0" fmla="*/ 0 w 68"/>
                    <a:gd name="T1" fmla="*/ 0 h 127"/>
                    <a:gd name="T2" fmla="*/ 68 w 68"/>
                    <a:gd name="T3" fmla="*/ 127 h 127"/>
                    <a:gd name="T4" fmla="*/ 0 w 68"/>
                    <a:gd name="T5" fmla="*/ 108 h 127"/>
                    <a:gd name="T6" fmla="*/ 0 w 68"/>
                    <a:gd name="T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8" h="127">
                      <a:moveTo>
                        <a:pt x="0" y="0"/>
                      </a:moveTo>
                      <a:cubicBezTo>
                        <a:pt x="36" y="0"/>
                        <a:pt x="68" y="66"/>
                        <a:pt x="68" y="127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135C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4" name="Freeform 19"/>
                <p:cNvSpPr>
                  <a:spLocks/>
                </p:cNvSpPr>
                <p:nvPr/>
              </p:nvSpPr>
              <p:spPr bwMode="auto">
                <a:xfrm>
                  <a:off x="8613776" y="2655888"/>
                  <a:ext cx="427038" cy="846138"/>
                </a:xfrm>
                <a:custGeom>
                  <a:avLst/>
                  <a:gdLst>
                    <a:gd name="T0" fmla="*/ 0 w 38"/>
                    <a:gd name="T1" fmla="*/ 0 h 75"/>
                    <a:gd name="T2" fmla="*/ 38 w 38"/>
                    <a:gd name="T3" fmla="*/ 75 h 75"/>
                    <a:gd name="T4" fmla="*/ 0 w 38"/>
                    <a:gd name="T5" fmla="*/ 65 h 75"/>
                    <a:gd name="T6" fmla="*/ 0 w 38"/>
                    <a:gd name="T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75">
                      <a:moveTo>
                        <a:pt x="0" y="0"/>
                      </a:moveTo>
                      <a:cubicBezTo>
                        <a:pt x="21" y="0"/>
                        <a:pt x="38" y="40"/>
                        <a:pt x="38" y="75"/>
                      </a:cubicBezTo>
                      <a:cubicBezTo>
                        <a:pt x="0" y="65"/>
                        <a:pt x="0" y="65"/>
                        <a:pt x="0" y="6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94560BB3-A796-482B-A818-858CF33A2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311" y="1260210"/>
                <a:ext cx="1454193" cy="2637238"/>
              </a:xfrm>
              <a:custGeom>
                <a:avLst/>
                <a:gdLst>
                  <a:gd name="T0" fmla="*/ 0 w 127"/>
                  <a:gd name="T1" fmla="*/ 0 h 230"/>
                  <a:gd name="T2" fmla="*/ 127 w 127"/>
                  <a:gd name="T3" fmla="*/ 230 h 230"/>
                  <a:gd name="T4" fmla="*/ 0 w 127"/>
                  <a:gd name="T5" fmla="*/ 195 h 230"/>
                  <a:gd name="T6" fmla="*/ 0 w 127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230">
                    <a:moveTo>
                      <a:pt x="0" y="0"/>
                    </a:moveTo>
                    <a:cubicBezTo>
                      <a:pt x="67" y="0"/>
                      <a:pt x="127" y="120"/>
                      <a:pt x="127" y="230"/>
                    </a:cubicBezTo>
                    <a:cubicBezTo>
                      <a:pt x="0" y="195"/>
                      <a:pt x="0" y="195"/>
                      <a:pt x="0" y="19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9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id="{FE562B86-9266-4B46-9193-22AC3635A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102" y="3488681"/>
                <a:ext cx="3436157" cy="505175"/>
              </a:xfrm>
              <a:custGeom>
                <a:avLst/>
                <a:gdLst>
                  <a:gd name="T0" fmla="*/ 0 w 300"/>
                  <a:gd name="T1" fmla="*/ 26 h 44"/>
                  <a:gd name="T2" fmla="*/ 172 w 300"/>
                  <a:gd name="T3" fmla="*/ 44 h 44"/>
                  <a:gd name="T4" fmla="*/ 300 w 300"/>
                  <a:gd name="T5" fmla="*/ 35 h 44"/>
                  <a:gd name="T6" fmla="*/ 173 w 300"/>
                  <a:gd name="T7" fmla="*/ 0 h 44"/>
                  <a:gd name="T8" fmla="*/ 0 w 300"/>
                  <a:gd name="T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4">
                    <a:moveTo>
                      <a:pt x="0" y="26"/>
                    </a:moveTo>
                    <a:cubicBezTo>
                      <a:pt x="34" y="37"/>
                      <a:pt x="98" y="44"/>
                      <a:pt x="172" y="44"/>
                    </a:cubicBezTo>
                    <a:cubicBezTo>
                      <a:pt x="221" y="44"/>
                      <a:pt x="266" y="41"/>
                      <a:pt x="300" y="35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tx1">
                  <a:alpha val="24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91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The </a:t>
            </a:r>
            <a:r>
              <a:rPr lang="pl-PL" b="1" dirty="0" err="1">
                <a:solidFill>
                  <a:schemeClr val="accent1"/>
                </a:solidFill>
              </a:rPr>
              <a:t>Four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dirty="0" err="1"/>
              <a:t>Quadrant</a:t>
            </a:r>
            <a:r>
              <a:rPr lang="pl-PL" dirty="0"/>
              <a:t> Model</a:t>
            </a:r>
          </a:p>
        </p:txBody>
      </p:sp>
      <p:sp>
        <p:nvSpPr>
          <p:cNvPr id="3" name="Strzałka w cztery strony 2"/>
          <p:cNvSpPr/>
          <p:nvPr/>
        </p:nvSpPr>
        <p:spPr>
          <a:xfrm>
            <a:off x="1566621" y="1025144"/>
            <a:ext cx="9128316" cy="5066260"/>
          </a:xfrm>
          <a:prstGeom prst="quadArrow">
            <a:avLst>
              <a:gd name="adj1" fmla="val 577"/>
              <a:gd name="adj2" fmla="val 1929"/>
              <a:gd name="adj3" fmla="val 381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TextBox 20"/>
          <p:cNvSpPr txBox="1"/>
          <p:nvPr/>
        </p:nvSpPr>
        <p:spPr>
          <a:xfrm>
            <a:off x="10709450" y="3245301"/>
            <a:ext cx="1085549" cy="643934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defTabSz="1219170">
              <a:defRPr/>
            </a:pPr>
            <a:r>
              <a:rPr lang="pl-PL" dirty="0" err="1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Intuition</a:t>
            </a:r>
            <a:endParaRPr lang="pl-PL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9170">
              <a:defRPr/>
            </a:pPr>
            <a:r>
              <a:rPr lang="en-US" altLang="pl-PL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  <a:r>
              <a:rPr lang="pl-PL" altLang="pl-PL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dirty="0" err="1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sense</a:t>
            </a:r>
            <a:endParaRPr lang="en-US" altLang="pl-PL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441888" y="3223819"/>
            <a:ext cx="1103181" cy="643934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endParaRPr lang="pl-PL" dirty="0">
              <a:solidFill>
                <a:srgbClr val="0070C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219170">
              <a:defRPr/>
            </a:pPr>
            <a:r>
              <a:rPr lang="en-US" altLang="pl-PL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pl-PL" altLang="pl-PL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senses</a:t>
            </a:r>
            <a:endParaRPr lang="en-US" altLang="pl-PL" dirty="0">
              <a:solidFill>
                <a:srgbClr val="0070C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683373" y="6065982"/>
            <a:ext cx="941277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Feeling</a:t>
            </a:r>
            <a:endParaRPr lang="en-US" dirty="0">
              <a:solidFill>
                <a:srgbClr val="00B05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1806489" y="1305384"/>
            <a:ext cx="3408397" cy="1992821"/>
            <a:chOff x="1806489" y="1305384"/>
            <a:chExt cx="3408397" cy="1992821"/>
          </a:xfrm>
        </p:grpSpPr>
        <p:sp>
          <p:nvSpPr>
            <p:cNvPr id="8" name="Prostokąt zaokrąglony 7"/>
            <p:cNvSpPr/>
            <p:nvPr/>
          </p:nvSpPr>
          <p:spPr>
            <a:xfrm>
              <a:off x="1806489" y="1305384"/>
              <a:ext cx="3408397" cy="1992821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199434" y="2558491"/>
              <a:ext cx="1959989" cy="546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Examining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Instructions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347673" y="1571083"/>
              <a:ext cx="1771815" cy="795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Logic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Systems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Analyses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1750466" y="3749411"/>
            <a:ext cx="3445414" cy="1992821"/>
            <a:chOff x="1750466" y="3749411"/>
            <a:chExt cx="3445414" cy="1992821"/>
          </a:xfrm>
        </p:grpSpPr>
        <p:sp>
          <p:nvSpPr>
            <p:cNvPr id="13" name="Prostokąt zaokrąglony 12"/>
            <p:cNvSpPr/>
            <p:nvPr/>
          </p:nvSpPr>
          <p:spPr>
            <a:xfrm>
              <a:off x="1799675" y="3749411"/>
              <a:ext cx="3396205" cy="1992821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750466" y="4751773"/>
              <a:ext cx="240214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Friendliness</a:t>
              </a:r>
              <a:endParaRPr lang="en-US" alt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Considering</a:t>
              </a:r>
              <a:r>
                <a:rPr lang="pl-PL" altLang="pl-PL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l-PL" altLang="pl-PL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others</a:t>
              </a:r>
              <a:endParaRPr lang="en-US" alt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Emotions</a:t>
              </a:r>
              <a:endParaRPr lang="en-US" alt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2340859" y="3987441"/>
              <a:ext cx="1771815" cy="546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Tradtions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Checking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7011375" y="1305384"/>
            <a:ext cx="3477652" cy="1992821"/>
            <a:chOff x="6977085" y="1305384"/>
            <a:chExt cx="3477652" cy="1992821"/>
          </a:xfrm>
        </p:grpSpPr>
        <p:sp>
          <p:nvSpPr>
            <p:cNvPr id="18" name="Prostokąt zaokrąglony 17"/>
            <p:cNvSpPr/>
            <p:nvPr/>
          </p:nvSpPr>
          <p:spPr>
            <a:xfrm>
              <a:off x="6977085" y="1305384"/>
              <a:ext cx="3477652" cy="1992821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8122289" y="2558491"/>
              <a:ext cx="2065990" cy="546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Change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1219170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pl-PL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Renewal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122289" y="1571083"/>
              <a:ext cx="20659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Facts</a:t>
              </a:r>
              <a:endParaRPr lang="en-US" alt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Hard </a:t>
              </a:r>
              <a:r>
                <a:rPr lang="pl-PL" alt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values</a:t>
              </a:r>
              <a:endParaRPr lang="en-US" alt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Results</a:t>
              </a:r>
              <a:endParaRPr lang="en-US" alt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7011375" y="3785459"/>
            <a:ext cx="3477652" cy="1992821"/>
            <a:chOff x="6977085" y="3785459"/>
            <a:chExt cx="3477652" cy="1992821"/>
          </a:xfrm>
        </p:grpSpPr>
        <p:sp>
          <p:nvSpPr>
            <p:cNvPr id="23" name="Prostokąt zaokrąglony 22"/>
            <p:cNvSpPr/>
            <p:nvPr/>
          </p:nvSpPr>
          <p:spPr>
            <a:xfrm>
              <a:off x="6977085" y="3785459"/>
              <a:ext cx="3477652" cy="1992821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8122289" y="4962366"/>
              <a:ext cx="20659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People</a:t>
              </a:r>
            </a:p>
            <a:p>
              <a:pPr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Communication</a:t>
              </a:r>
              <a:endParaRPr lang="en-US" alt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Openness</a:t>
              </a:r>
              <a:endParaRPr lang="en-US" alt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8122289" y="3974958"/>
              <a:ext cx="2227731" cy="56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80000"/>
                </a:lnSpc>
                <a:spcBef>
                  <a:spcPts val="600"/>
                </a:spcBef>
              </a:pPr>
              <a:r>
                <a:rPr lang="pl-PL" altLang="pl-PL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Influencing</a:t>
              </a:r>
              <a:endParaRPr lang="en-US" alt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1219170">
                <a:lnSpc>
                  <a:spcPct val="70000"/>
                </a:lnSpc>
                <a:spcBef>
                  <a:spcPct val="20000"/>
                </a:spcBef>
              </a:pPr>
              <a:r>
                <a:rPr lang="pl-PL" alt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Generating</a:t>
              </a:r>
              <a:r>
                <a:rPr lang="pl-PL" altLang="pl-PL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pl-PL" altLang="pl-PL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ideas</a:t>
              </a:r>
              <a:endParaRPr lang="en-US" alt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5537499" y="693176"/>
            <a:ext cx="1095167" cy="3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56" tIns="44533" rIns="89056" bIns="445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1219170"/>
            <a:r>
              <a:rPr lang="pl-PL" altLang="pl-PL" sz="1800" dirty="0" err="1">
                <a:solidFill>
                  <a:srgbClr val="F100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endParaRPr lang="en-US" altLang="pl-PL" sz="1800" dirty="0">
              <a:solidFill>
                <a:srgbClr val="F1001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6360398" y="1411934"/>
            <a:ext cx="1659020" cy="1862048"/>
            <a:chOff x="7424335" y="2515200"/>
            <a:chExt cx="1742129" cy="1955328"/>
          </a:xfrm>
        </p:grpSpPr>
        <p:sp>
          <p:nvSpPr>
            <p:cNvPr id="35" name="Elipsa 34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7745678" y="2515200"/>
              <a:ext cx="1197210" cy="19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4281200" y="3807737"/>
            <a:ext cx="1659020" cy="1862048"/>
            <a:chOff x="3306643" y="4056078"/>
            <a:chExt cx="1071890" cy="1203065"/>
          </a:xfrm>
        </p:grpSpPr>
        <p:sp>
          <p:nvSpPr>
            <p:cNvPr id="38" name="Elipsa 37"/>
            <p:cNvSpPr/>
            <p:nvPr/>
          </p:nvSpPr>
          <p:spPr>
            <a:xfrm>
              <a:off x="3306643" y="4121666"/>
              <a:ext cx="1071890" cy="1071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3455544" y="4056078"/>
              <a:ext cx="736614" cy="120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6299272" y="3881643"/>
            <a:ext cx="1659020" cy="1862048"/>
            <a:chOff x="8081194" y="4432220"/>
            <a:chExt cx="1071890" cy="1203065"/>
          </a:xfrm>
        </p:grpSpPr>
        <p:sp>
          <p:nvSpPr>
            <p:cNvPr id="42" name="Elipsa 41"/>
            <p:cNvSpPr/>
            <p:nvPr/>
          </p:nvSpPr>
          <p:spPr>
            <a:xfrm>
              <a:off x="8081194" y="4473229"/>
              <a:ext cx="1071890" cy="1071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8172975" y="4432220"/>
              <a:ext cx="736614" cy="120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4281200" y="1363776"/>
            <a:ext cx="1659020" cy="1862048"/>
            <a:chOff x="2480170" y="979151"/>
            <a:chExt cx="1071890" cy="1203066"/>
          </a:xfrm>
        </p:grpSpPr>
        <p:sp>
          <p:nvSpPr>
            <p:cNvPr id="46" name="Elipsa 45"/>
            <p:cNvSpPr/>
            <p:nvPr/>
          </p:nvSpPr>
          <p:spPr>
            <a:xfrm>
              <a:off x="2480170" y="1044739"/>
              <a:ext cx="1071890" cy="107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2595081" y="979151"/>
              <a:ext cx="736614" cy="120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6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Extended DISC Model – </a:t>
            </a:r>
            <a:r>
              <a:rPr lang="pl-PL" b="1" dirty="0">
                <a:solidFill>
                  <a:schemeClr val="accent5"/>
                </a:solidFill>
              </a:rPr>
              <a:t>4 </a:t>
            </a:r>
            <a:r>
              <a:rPr lang="pl-PL" b="1" dirty="0" err="1">
                <a:solidFill>
                  <a:schemeClr val="accent5"/>
                </a:solidFill>
              </a:rPr>
              <a:t>styles</a:t>
            </a:r>
            <a:r>
              <a:rPr lang="pl-PL" b="1" dirty="0">
                <a:solidFill>
                  <a:schemeClr val="accent5"/>
                </a:solidFill>
              </a:rPr>
              <a:t> </a:t>
            </a:r>
            <a:r>
              <a:rPr lang="pl-PL" b="1" dirty="0" err="1">
                <a:solidFill>
                  <a:schemeClr val="accent5"/>
                </a:solidFill>
              </a:rPr>
              <a:t>behavior</a:t>
            </a:r>
            <a:endParaRPr lang="pl-PL" b="1" dirty="0">
              <a:solidFill>
                <a:schemeClr val="accent5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5296687" y="1614855"/>
            <a:ext cx="3439665" cy="34396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2033368" y="1460135"/>
            <a:ext cx="4009959" cy="369332"/>
            <a:chOff x="1920081" y="1460135"/>
            <a:chExt cx="4009959" cy="369332"/>
          </a:xfrm>
        </p:grpSpPr>
        <p:cxnSp>
          <p:nvCxnSpPr>
            <p:cNvPr id="5" name="Łącznik prosty 4"/>
            <p:cNvCxnSpPr/>
            <p:nvPr/>
          </p:nvCxnSpPr>
          <p:spPr>
            <a:xfrm flipH="1" flipV="1">
              <a:off x="4232722" y="1671899"/>
              <a:ext cx="1697318" cy="29946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rostokąt 5"/>
            <p:cNvSpPr/>
            <p:nvPr/>
          </p:nvSpPr>
          <p:spPr>
            <a:xfrm>
              <a:off x="1920081" y="1460135"/>
              <a:ext cx="1996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spc="-39" dirty="0" err="1">
                  <a:solidFill>
                    <a:schemeClr val="accent5"/>
                  </a:solidFill>
                </a:rPr>
                <a:t>Decisive</a:t>
              </a:r>
              <a:r>
                <a:rPr lang="pl-PL" altLang="pl-PL" sz="2000" spc="-39" dirty="0"/>
                <a:t>, </a:t>
              </a:r>
              <a:r>
                <a:rPr lang="pl-PL" altLang="pl-PL" sz="2000" spc="-39" dirty="0" err="1"/>
                <a:t>tough</a:t>
              </a:r>
              <a:endParaRPr lang="pl-PL" sz="2000" dirty="0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099346" y="2488155"/>
            <a:ext cx="3946470" cy="369332"/>
            <a:chOff x="1381760" y="2488155"/>
            <a:chExt cx="3946470" cy="369332"/>
          </a:xfrm>
        </p:grpSpPr>
        <p:sp>
          <p:nvSpPr>
            <p:cNvPr id="8" name="Prostokąt 7"/>
            <p:cNvSpPr/>
            <p:nvPr/>
          </p:nvSpPr>
          <p:spPr>
            <a:xfrm>
              <a:off x="1381760" y="2488155"/>
              <a:ext cx="1805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spc="-39" dirty="0" err="1">
                  <a:solidFill>
                    <a:schemeClr val="accent5"/>
                  </a:solidFill>
                </a:rPr>
                <a:t>Strong-willed</a:t>
              </a:r>
              <a:endParaRPr lang="pl-PL" sz="2000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9" name="Łącznik prosty 8"/>
            <p:cNvCxnSpPr/>
            <p:nvPr/>
          </p:nvCxnSpPr>
          <p:spPr>
            <a:xfrm flipH="1" flipV="1">
              <a:off x="3359203" y="2648492"/>
              <a:ext cx="1969027" cy="2433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9"/>
          <p:cNvGrpSpPr/>
          <p:nvPr/>
        </p:nvGrpSpPr>
        <p:grpSpPr>
          <a:xfrm>
            <a:off x="704287" y="3516175"/>
            <a:ext cx="5301226" cy="369332"/>
            <a:chOff x="720426" y="3516175"/>
            <a:chExt cx="5301226" cy="369332"/>
          </a:xfrm>
        </p:grpSpPr>
        <p:sp>
          <p:nvSpPr>
            <p:cNvPr id="11" name="Prostokąt 10"/>
            <p:cNvSpPr/>
            <p:nvPr/>
          </p:nvSpPr>
          <p:spPr>
            <a:xfrm>
              <a:off x="720426" y="3516175"/>
              <a:ext cx="3128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spc="-39" dirty="0" err="1">
                  <a:solidFill>
                    <a:schemeClr val="accent5"/>
                  </a:solidFill>
                </a:rPr>
                <a:t>Competitive</a:t>
              </a:r>
              <a:r>
                <a:rPr lang="pl-PL" altLang="pl-PL" sz="2000" spc="-39" dirty="0"/>
                <a:t>, </a:t>
              </a:r>
              <a:r>
                <a:rPr lang="pl-PL" altLang="pl-PL" sz="2000" spc="-39" dirty="0" err="1"/>
                <a:t>demanding</a:t>
              </a:r>
              <a:endParaRPr lang="pl-PL" sz="2000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 flipH="1">
              <a:off x="4157617" y="3680305"/>
              <a:ext cx="1864035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a 12"/>
          <p:cNvGrpSpPr/>
          <p:nvPr/>
        </p:nvGrpSpPr>
        <p:grpSpPr>
          <a:xfrm>
            <a:off x="945259" y="4529579"/>
            <a:ext cx="5303141" cy="369332"/>
            <a:chOff x="652725" y="4529579"/>
            <a:chExt cx="5303141" cy="369332"/>
          </a:xfrm>
        </p:grpSpPr>
        <p:sp>
          <p:nvSpPr>
            <p:cNvPr id="14" name="Prostokąt 13"/>
            <p:cNvSpPr/>
            <p:nvPr/>
          </p:nvSpPr>
          <p:spPr>
            <a:xfrm>
              <a:off x="652725" y="4529579"/>
              <a:ext cx="3383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spc="-39" dirty="0">
                  <a:solidFill>
                    <a:schemeClr val="accent5"/>
                  </a:solidFill>
                </a:rPr>
                <a:t>Independent</a:t>
              </a:r>
              <a:r>
                <a:rPr lang="pl-PL" altLang="pl-PL" sz="2000" spc="-39" dirty="0"/>
                <a:t>, </a:t>
              </a:r>
              <a:r>
                <a:rPr lang="pl-PL" altLang="pl-PL" sz="2000" spc="-39" dirty="0" err="1"/>
                <a:t>self-centered</a:t>
              </a:r>
              <a:endParaRPr lang="pl-PL" sz="2000" dirty="0"/>
            </a:p>
          </p:txBody>
        </p:sp>
        <p:cxnSp>
          <p:nvCxnSpPr>
            <p:cNvPr id="15" name="Łącznik prosty 14"/>
            <p:cNvCxnSpPr/>
            <p:nvPr/>
          </p:nvCxnSpPr>
          <p:spPr>
            <a:xfrm flipH="1">
              <a:off x="4580291" y="4714245"/>
              <a:ext cx="1375575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7434581" y="891118"/>
            <a:ext cx="1742129" cy="1757374"/>
            <a:chOff x="7424335" y="2590541"/>
            <a:chExt cx="1742129" cy="1757374"/>
          </a:xfrm>
        </p:grpSpPr>
        <p:sp>
          <p:nvSpPr>
            <p:cNvPr id="17" name="Elipsa 16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7754467" y="2901365"/>
              <a:ext cx="1197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800" b="1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870477" y="2689582"/>
              <a:ext cx="931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Style</a:t>
              </a: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7434581" y="4126856"/>
            <a:ext cx="3419163" cy="707362"/>
            <a:chOff x="7180581" y="4126856"/>
            <a:chExt cx="3419163" cy="707362"/>
          </a:xfrm>
        </p:grpSpPr>
        <p:sp>
          <p:nvSpPr>
            <p:cNvPr id="21" name="Prostokąt 20"/>
            <p:cNvSpPr/>
            <p:nvPr/>
          </p:nvSpPr>
          <p:spPr>
            <a:xfrm>
              <a:off x="8430764" y="4434108"/>
              <a:ext cx="19864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err="1"/>
                <a:t>lack</a:t>
              </a:r>
              <a:r>
                <a:rPr lang="pl-PL" sz="2000" dirty="0"/>
                <a:t> of </a:t>
              </a:r>
              <a:r>
                <a:rPr lang="pl-PL" sz="2000" dirty="0" err="1"/>
                <a:t>concern</a:t>
              </a:r>
              <a:endParaRPr lang="pl-PL" sz="2000" dirty="0"/>
            </a:p>
          </p:txBody>
        </p:sp>
        <p:grpSp>
          <p:nvGrpSpPr>
            <p:cNvPr id="22" name="Grupa 21"/>
            <p:cNvGrpSpPr/>
            <p:nvPr/>
          </p:nvGrpSpPr>
          <p:grpSpPr>
            <a:xfrm>
              <a:off x="7180581" y="4126856"/>
              <a:ext cx="3419163" cy="400110"/>
              <a:chOff x="7180581" y="4126856"/>
              <a:chExt cx="3419163" cy="400110"/>
            </a:xfrm>
          </p:grpSpPr>
          <p:sp>
            <p:nvSpPr>
              <p:cNvPr id="23" name="pole tekstowe 22"/>
              <p:cNvSpPr txBox="1"/>
              <p:nvPr/>
            </p:nvSpPr>
            <p:spPr>
              <a:xfrm>
                <a:off x="8418064" y="4126856"/>
                <a:ext cx="2181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>
                    <a:solidFill>
                      <a:schemeClr val="bg2">
                        <a:lumMod val="75000"/>
                      </a:schemeClr>
                    </a:solidFill>
                  </a:rPr>
                  <a:t>Under </a:t>
                </a:r>
                <a:r>
                  <a:rPr lang="pl-PL" sz="2000" b="1" dirty="0" err="1">
                    <a:solidFill>
                      <a:schemeClr val="bg2">
                        <a:lumMod val="75000"/>
                      </a:schemeClr>
                    </a:solidFill>
                  </a:rPr>
                  <a:t>pressure</a:t>
                </a:r>
                <a:endParaRPr lang="pl-PL" sz="2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4" name="Łącznik prosty 23"/>
              <p:cNvCxnSpPr/>
              <p:nvPr/>
            </p:nvCxnSpPr>
            <p:spPr>
              <a:xfrm flipH="1">
                <a:off x="7180581" y="4307231"/>
                <a:ext cx="1281269" cy="0"/>
              </a:xfrm>
              <a:prstGeom prst="line">
                <a:avLst/>
              </a:prstGeom>
              <a:ln w="19050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upa 24"/>
          <p:cNvGrpSpPr/>
          <p:nvPr/>
        </p:nvGrpSpPr>
        <p:grpSpPr>
          <a:xfrm>
            <a:off x="7119620" y="5046713"/>
            <a:ext cx="3432417" cy="699472"/>
            <a:chOff x="6865620" y="5046713"/>
            <a:chExt cx="3432417" cy="699472"/>
          </a:xfrm>
        </p:grpSpPr>
        <p:sp>
          <p:nvSpPr>
            <p:cNvPr id="26" name="Prostokąt 25"/>
            <p:cNvSpPr/>
            <p:nvPr/>
          </p:nvSpPr>
          <p:spPr>
            <a:xfrm>
              <a:off x="8430538" y="5346075"/>
              <a:ext cx="18674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err="1"/>
                <a:t>loss</a:t>
              </a:r>
              <a:r>
                <a:rPr lang="pl-PL" sz="2000" dirty="0"/>
                <a:t> of </a:t>
              </a:r>
              <a:r>
                <a:rPr lang="pl-PL" sz="2000" dirty="0" err="1"/>
                <a:t>control</a:t>
              </a:r>
              <a:endParaRPr lang="pl-PL" sz="2000" dirty="0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6865620" y="5046713"/>
              <a:ext cx="3213637" cy="400110"/>
              <a:chOff x="6865620" y="5046713"/>
              <a:chExt cx="3213637" cy="400110"/>
            </a:xfrm>
          </p:grpSpPr>
          <p:sp>
            <p:nvSpPr>
              <p:cNvPr id="28" name="pole tekstowe 27"/>
              <p:cNvSpPr txBox="1"/>
              <p:nvPr/>
            </p:nvSpPr>
            <p:spPr>
              <a:xfrm>
                <a:off x="8418064" y="5046713"/>
                <a:ext cx="1661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err="1">
                    <a:solidFill>
                      <a:schemeClr val="bg2">
                        <a:lumMod val="75000"/>
                      </a:schemeClr>
                    </a:solidFill>
                  </a:rPr>
                  <a:t>Fear</a:t>
                </a:r>
                <a:endParaRPr lang="pl-PL" sz="2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9" name="Łącznik prosty 28"/>
              <p:cNvCxnSpPr/>
              <p:nvPr/>
            </p:nvCxnSpPr>
            <p:spPr>
              <a:xfrm flipH="1">
                <a:off x="6865620" y="5246768"/>
                <a:ext cx="1596229" cy="0"/>
              </a:xfrm>
              <a:prstGeom prst="line">
                <a:avLst/>
              </a:prstGeom>
              <a:ln w="19050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Elipsa 35"/>
          <p:cNvSpPr/>
          <p:nvPr/>
        </p:nvSpPr>
        <p:spPr>
          <a:xfrm>
            <a:off x="8300950" y="2748507"/>
            <a:ext cx="742227" cy="7422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18</a:t>
            </a:fld>
            <a:endParaRPr lang="pl-PL"/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63" y="957405"/>
            <a:ext cx="4376773" cy="54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Style D – </a:t>
            </a:r>
            <a:r>
              <a:rPr lang="pl-PL" b="1" dirty="0" err="1">
                <a:solidFill>
                  <a:schemeClr val="accent5"/>
                </a:solidFill>
              </a:rPr>
              <a:t>Results-oriented</a:t>
            </a:r>
            <a:endParaRPr lang="pl-PL" b="1" dirty="0">
              <a:solidFill>
                <a:schemeClr val="accent5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7764116" y="1071713"/>
            <a:ext cx="3439665" cy="34396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6902373" y="1482089"/>
            <a:ext cx="1742129" cy="1757374"/>
            <a:chOff x="7424335" y="2590541"/>
            <a:chExt cx="1742129" cy="1757374"/>
          </a:xfrm>
        </p:grpSpPr>
        <p:sp>
          <p:nvSpPr>
            <p:cNvPr id="5" name="Elipsa 4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7754467" y="2901365"/>
              <a:ext cx="1197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800" b="1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7870477" y="2689582"/>
              <a:ext cx="985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Style</a:t>
              </a:r>
            </a:p>
          </p:txBody>
        </p:sp>
      </p:grpSp>
      <p:sp>
        <p:nvSpPr>
          <p:cNvPr id="9" name="Elipsa 8"/>
          <p:cNvSpPr/>
          <p:nvPr/>
        </p:nvSpPr>
        <p:spPr>
          <a:xfrm>
            <a:off x="8265078" y="868148"/>
            <a:ext cx="742227" cy="7422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327162" y="950508"/>
            <a:ext cx="705985" cy="705985"/>
            <a:chOff x="2488037" y="3694329"/>
            <a:chExt cx="822960" cy="822960"/>
          </a:xfrm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488037" y="3694329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99"/>
            <p:cNvSpPr>
              <a:spLocks noEditPoints="1"/>
            </p:cNvSpPr>
            <p:nvPr/>
          </p:nvSpPr>
          <p:spPr bwMode="auto">
            <a:xfrm>
              <a:off x="2655495" y="3937639"/>
              <a:ext cx="487149" cy="335446"/>
            </a:xfrm>
            <a:custGeom>
              <a:avLst/>
              <a:gdLst>
                <a:gd name="T0" fmla="*/ 95 w 628"/>
                <a:gd name="T1" fmla="*/ 133 h 433"/>
                <a:gd name="T2" fmla="*/ 212 w 628"/>
                <a:gd name="T3" fmla="*/ 133 h 433"/>
                <a:gd name="T4" fmla="*/ 154 w 628"/>
                <a:gd name="T5" fmla="*/ 89 h 433"/>
                <a:gd name="T6" fmla="*/ 154 w 628"/>
                <a:gd name="T7" fmla="*/ 178 h 433"/>
                <a:gd name="T8" fmla="*/ 154 w 628"/>
                <a:gd name="T9" fmla="*/ 89 h 433"/>
                <a:gd name="T10" fmla="*/ 235 w 628"/>
                <a:gd name="T11" fmla="*/ 239 h 433"/>
                <a:gd name="T12" fmla="*/ 184 w 628"/>
                <a:gd name="T13" fmla="*/ 171 h 433"/>
                <a:gd name="T14" fmla="*/ 221 w 628"/>
                <a:gd name="T15" fmla="*/ 239 h 433"/>
                <a:gd name="T16" fmla="*/ 154 w 628"/>
                <a:gd name="T17" fmla="*/ 305 h 433"/>
                <a:gd name="T18" fmla="*/ 87 w 628"/>
                <a:gd name="T19" fmla="*/ 239 h 433"/>
                <a:gd name="T20" fmla="*/ 124 w 628"/>
                <a:gd name="T21" fmla="*/ 171 h 433"/>
                <a:gd name="T22" fmla="*/ 73 w 628"/>
                <a:gd name="T23" fmla="*/ 239 h 433"/>
                <a:gd name="T24" fmla="*/ 154 w 628"/>
                <a:gd name="T25" fmla="*/ 319 h 433"/>
                <a:gd name="T26" fmla="*/ 554 w 628"/>
                <a:gd name="T27" fmla="*/ 171 h 433"/>
                <a:gd name="T28" fmla="*/ 307 w 628"/>
                <a:gd name="T29" fmla="*/ 164 h 433"/>
                <a:gd name="T30" fmla="*/ 307 w 628"/>
                <a:gd name="T31" fmla="*/ 178 h 433"/>
                <a:gd name="T32" fmla="*/ 554 w 628"/>
                <a:gd name="T33" fmla="*/ 171 h 433"/>
                <a:gd name="T34" fmla="*/ 547 w 628"/>
                <a:gd name="T35" fmla="*/ 227 h 433"/>
                <a:gd name="T36" fmla="*/ 300 w 628"/>
                <a:gd name="T37" fmla="*/ 234 h 433"/>
                <a:gd name="T38" fmla="*/ 547 w 628"/>
                <a:gd name="T39" fmla="*/ 241 h 433"/>
                <a:gd name="T40" fmla="*/ 554 w 628"/>
                <a:gd name="T41" fmla="*/ 298 h 433"/>
                <a:gd name="T42" fmla="*/ 307 w 628"/>
                <a:gd name="T43" fmla="*/ 291 h 433"/>
                <a:gd name="T44" fmla="*/ 307 w 628"/>
                <a:gd name="T45" fmla="*/ 305 h 433"/>
                <a:gd name="T46" fmla="*/ 554 w 628"/>
                <a:gd name="T47" fmla="*/ 298 h 433"/>
                <a:gd name="T48" fmla="*/ 486 w 628"/>
                <a:gd name="T49" fmla="*/ 433 h 433"/>
                <a:gd name="T50" fmla="*/ 479 w 628"/>
                <a:gd name="T51" fmla="*/ 390 h 433"/>
                <a:gd name="T52" fmla="*/ 436 w 628"/>
                <a:gd name="T53" fmla="*/ 390 h 433"/>
                <a:gd name="T54" fmla="*/ 429 w 628"/>
                <a:gd name="T55" fmla="*/ 433 h 433"/>
                <a:gd name="T56" fmla="*/ 192 w 628"/>
                <a:gd name="T57" fmla="*/ 426 h 433"/>
                <a:gd name="T58" fmla="*/ 170 w 628"/>
                <a:gd name="T59" fmla="*/ 368 h 433"/>
                <a:gd name="T60" fmla="*/ 149 w 628"/>
                <a:gd name="T61" fmla="*/ 426 h 433"/>
                <a:gd name="T62" fmla="*/ 7 w 628"/>
                <a:gd name="T63" fmla="*/ 433 h 433"/>
                <a:gd name="T64" fmla="*/ 0 w 628"/>
                <a:gd name="T65" fmla="*/ 7 h 433"/>
                <a:gd name="T66" fmla="*/ 270 w 628"/>
                <a:gd name="T67" fmla="*/ 0 h 433"/>
                <a:gd name="T68" fmla="*/ 329 w 628"/>
                <a:gd name="T69" fmla="*/ 73 h 433"/>
                <a:gd name="T70" fmla="*/ 628 w 628"/>
                <a:gd name="T71" fmla="*/ 80 h 433"/>
                <a:gd name="T72" fmla="*/ 621 w 628"/>
                <a:gd name="T73" fmla="*/ 433 h 433"/>
                <a:gd name="T74" fmla="*/ 614 w 628"/>
                <a:gd name="T75" fmla="*/ 419 h 433"/>
                <a:gd name="T76" fmla="*/ 325 w 628"/>
                <a:gd name="T77" fmla="*/ 87 h 433"/>
                <a:gd name="T78" fmla="*/ 267 w 628"/>
                <a:gd name="T79" fmla="*/ 14 h 433"/>
                <a:gd name="T80" fmla="*/ 14 w 628"/>
                <a:gd name="T81" fmla="*/ 419 h 433"/>
                <a:gd name="T82" fmla="*/ 135 w 628"/>
                <a:gd name="T83" fmla="*/ 390 h 433"/>
                <a:gd name="T84" fmla="*/ 206 w 628"/>
                <a:gd name="T85" fmla="*/ 390 h 433"/>
                <a:gd name="T86" fmla="*/ 422 w 628"/>
                <a:gd name="T87" fmla="*/ 419 h 433"/>
                <a:gd name="T88" fmla="*/ 458 w 628"/>
                <a:gd name="T89" fmla="*/ 354 h 433"/>
                <a:gd name="T90" fmla="*/ 493 w 628"/>
                <a:gd name="T91" fmla="*/ 4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8" h="433">
                  <a:moveTo>
                    <a:pt x="154" y="192"/>
                  </a:moveTo>
                  <a:cubicBezTo>
                    <a:pt x="121" y="192"/>
                    <a:pt x="95" y="166"/>
                    <a:pt x="95" y="133"/>
                  </a:cubicBezTo>
                  <a:cubicBezTo>
                    <a:pt x="95" y="101"/>
                    <a:pt x="121" y="75"/>
                    <a:pt x="154" y="75"/>
                  </a:cubicBezTo>
                  <a:cubicBezTo>
                    <a:pt x="186" y="75"/>
                    <a:pt x="212" y="101"/>
                    <a:pt x="212" y="133"/>
                  </a:cubicBezTo>
                  <a:cubicBezTo>
                    <a:pt x="212" y="166"/>
                    <a:pt x="186" y="192"/>
                    <a:pt x="154" y="192"/>
                  </a:cubicBezTo>
                  <a:close/>
                  <a:moveTo>
                    <a:pt x="154" y="89"/>
                  </a:moveTo>
                  <a:cubicBezTo>
                    <a:pt x="129" y="89"/>
                    <a:pt x="109" y="109"/>
                    <a:pt x="109" y="133"/>
                  </a:cubicBezTo>
                  <a:cubicBezTo>
                    <a:pt x="109" y="158"/>
                    <a:pt x="129" y="178"/>
                    <a:pt x="154" y="178"/>
                  </a:cubicBezTo>
                  <a:cubicBezTo>
                    <a:pt x="178" y="178"/>
                    <a:pt x="198" y="158"/>
                    <a:pt x="198" y="133"/>
                  </a:cubicBezTo>
                  <a:cubicBezTo>
                    <a:pt x="198" y="109"/>
                    <a:pt x="178" y="89"/>
                    <a:pt x="154" y="89"/>
                  </a:cubicBezTo>
                  <a:close/>
                  <a:moveTo>
                    <a:pt x="235" y="301"/>
                  </a:moveTo>
                  <a:cubicBezTo>
                    <a:pt x="235" y="239"/>
                    <a:pt x="235" y="239"/>
                    <a:pt x="235" y="239"/>
                  </a:cubicBezTo>
                  <a:cubicBezTo>
                    <a:pt x="235" y="210"/>
                    <a:pt x="219" y="182"/>
                    <a:pt x="193" y="168"/>
                  </a:cubicBezTo>
                  <a:cubicBezTo>
                    <a:pt x="190" y="166"/>
                    <a:pt x="186" y="167"/>
                    <a:pt x="184" y="171"/>
                  </a:cubicBezTo>
                  <a:cubicBezTo>
                    <a:pt x="182" y="174"/>
                    <a:pt x="183" y="178"/>
                    <a:pt x="186" y="180"/>
                  </a:cubicBezTo>
                  <a:cubicBezTo>
                    <a:pt x="208" y="192"/>
                    <a:pt x="221" y="215"/>
                    <a:pt x="221" y="239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15" y="301"/>
                    <a:pt x="192" y="305"/>
                    <a:pt x="154" y="305"/>
                  </a:cubicBezTo>
                  <a:cubicBezTo>
                    <a:pt x="116" y="305"/>
                    <a:pt x="93" y="301"/>
                    <a:pt x="87" y="298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7" y="215"/>
                    <a:pt x="100" y="192"/>
                    <a:pt x="121" y="180"/>
                  </a:cubicBezTo>
                  <a:cubicBezTo>
                    <a:pt x="124" y="178"/>
                    <a:pt x="126" y="174"/>
                    <a:pt x="124" y="171"/>
                  </a:cubicBezTo>
                  <a:cubicBezTo>
                    <a:pt x="122" y="167"/>
                    <a:pt x="118" y="166"/>
                    <a:pt x="114" y="168"/>
                  </a:cubicBezTo>
                  <a:cubicBezTo>
                    <a:pt x="89" y="182"/>
                    <a:pt x="73" y="210"/>
                    <a:pt x="73" y="239"/>
                  </a:cubicBezTo>
                  <a:cubicBezTo>
                    <a:pt x="73" y="301"/>
                    <a:pt x="73" y="301"/>
                    <a:pt x="73" y="301"/>
                  </a:cubicBezTo>
                  <a:cubicBezTo>
                    <a:pt x="73" y="316"/>
                    <a:pt x="117" y="319"/>
                    <a:pt x="154" y="319"/>
                  </a:cubicBezTo>
                  <a:cubicBezTo>
                    <a:pt x="191" y="319"/>
                    <a:pt x="235" y="316"/>
                    <a:pt x="235" y="301"/>
                  </a:cubicBezTo>
                  <a:close/>
                  <a:moveTo>
                    <a:pt x="554" y="171"/>
                  </a:moveTo>
                  <a:cubicBezTo>
                    <a:pt x="554" y="167"/>
                    <a:pt x="551" y="164"/>
                    <a:pt x="54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3" y="164"/>
                    <a:pt x="300" y="167"/>
                    <a:pt x="300" y="171"/>
                  </a:cubicBezTo>
                  <a:cubicBezTo>
                    <a:pt x="300" y="175"/>
                    <a:pt x="303" y="178"/>
                    <a:pt x="307" y="178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51" y="178"/>
                    <a:pt x="554" y="175"/>
                    <a:pt x="554" y="171"/>
                  </a:cubicBezTo>
                  <a:close/>
                  <a:moveTo>
                    <a:pt x="554" y="234"/>
                  </a:moveTo>
                  <a:cubicBezTo>
                    <a:pt x="554" y="231"/>
                    <a:pt x="551" y="227"/>
                    <a:pt x="547" y="227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3" y="227"/>
                    <a:pt x="300" y="231"/>
                    <a:pt x="300" y="234"/>
                  </a:cubicBezTo>
                  <a:cubicBezTo>
                    <a:pt x="300" y="238"/>
                    <a:pt x="303" y="241"/>
                    <a:pt x="307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51" y="241"/>
                    <a:pt x="554" y="238"/>
                    <a:pt x="554" y="234"/>
                  </a:cubicBezTo>
                  <a:close/>
                  <a:moveTo>
                    <a:pt x="554" y="298"/>
                  </a:moveTo>
                  <a:cubicBezTo>
                    <a:pt x="554" y="294"/>
                    <a:pt x="551" y="291"/>
                    <a:pt x="547" y="291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303" y="291"/>
                    <a:pt x="300" y="294"/>
                    <a:pt x="300" y="298"/>
                  </a:cubicBezTo>
                  <a:cubicBezTo>
                    <a:pt x="300" y="301"/>
                    <a:pt x="303" y="305"/>
                    <a:pt x="307" y="305"/>
                  </a:cubicBezTo>
                  <a:cubicBezTo>
                    <a:pt x="547" y="305"/>
                    <a:pt x="547" y="305"/>
                    <a:pt x="547" y="305"/>
                  </a:cubicBezTo>
                  <a:cubicBezTo>
                    <a:pt x="551" y="305"/>
                    <a:pt x="554" y="301"/>
                    <a:pt x="554" y="298"/>
                  </a:cubicBezTo>
                  <a:close/>
                  <a:moveTo>
                    <a:pt x="621" y="433"/>
                  </a:moveTo>
                  <a:cubicBezTo>
                    <a:pt x="486" y="433"/>
                    <a:pt x="486" y="433"/>
                    <a:pt x="486" y="433"/>
                  </a:cubicBezTo>
                  <a:cubicBezTo>
                    <a:pt x="483" y="433"/>
                    <a:pt x="479" y="430"/>
                    <a:pt x="479" y="426"/>
                  </a:cubicBezTo>
                  <a:cubicBezTo>
                    <a:pt x="479" y="390"/>
                    <a:pt x="479" y="390"/>
                    <a:pt x="479" y="390"/>
                  </a:cubicBezTo>
                  <a:cubicBezTo>
                    <a:pt x="479" y="378"/>
                    <a:pt x="470" y="368"/>
                    <a:pt x="458" y="368"/>
                  </a:cubicBezTo>
                  <a:cubicBezTo>
                    <a:pt x="446" y="368"/>
                    <a:pt x="436" y="378"/>
                    <a:pt x="436" y="390"/>
                  </a:cubicBezTo>
                  <a:cubicBezTo>
                    <a:pt x="436" y="426"/>
                    <a:pt x="436" y="426"/>
                    <a:pt x="436" y="426"/>
                  </a:cubicBezTo>
                  <a:cubicBezTo>
                    <a:pt x="436" y="430"/>
                    <a:pt x="433" y="433"/>
                    <a:pt x="429" y="433"/>
                  </a:cubicBezTo>
                  <a:cubicBezTo>
                    <a:pt x="199" y="433"/>
                    <a:pt x="199" y="433"/>
                    <a:pt x="199" y="433"/>
                  </a:cubicBezTo>
                  <a:cubicBezTo>
                    <a:pt x="195" y="433"/>
                    <a:pt x="192" y="430"/>
                    <a:pt x="192" y="426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2" y="378"/>
                    <a:pt x="182" y="368"/>
                    <a:pt x="170" y="368"/>
                  </a:cubicBezTo>
                  <a:cubicBezTo>
                    <a:pt x="158" y="368"/>
                    <a:pt x="149" y="378"/>
                    <a:pt x="149" y="390"/>
                  </a:cubicBezTo>
                  <a:cubicBezTo>
                    <a:pt x="149" y="426"/>
                    <a:pt x="149" y="426"/>
                    <a:pt x="149" y="426"/>
                  </a:cubicBezTo>
                  <a:cubicBezTo>
                    <a:pt x="149" y="430"/>
                    <a:pt x="146" y="433"/>
                    <a:pt x="142" y="433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3" y="433"/>
                    <a:pt x="0" y="430"/>
                    <a:pt x="0" y="4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621" y="73"/>
                    <a:pt x="621" y="73"/>
                    <a:pt x="621" y="73"/>
                  </a:cubicBezTo>
                  <a:cubicBezTo>
                    <a:pt x="625" y="73"/>
                    <a:pt x="628" y="76"/>
                    <a:pt x="628" y="80"/>
                  </a:cubicBezTo>
                  <a:cubicBezTo>
                    <a:pt x="628" y="426"/>
                    <a:pt x="628" y="426"/>
                    <a:pt x="628" y="426"/>
                  </a:cubicBezTo>
                  <a:cubicBezTo>
                    <a:pt x="628" y="430"/>
                    <a:pt x="625" y="433"/>
                    <a:pt x="621" y="433"/>
                  </a:cubicBezTo>
                  <a:close/>
                  <a:moveTo>
                    <a:pt x="493" y="419"/>
                  </a:moveTo>
                  <a:cubicBezTo>
                    <a:pt x="614" y="419"/>
                    <a:pt x="614" y="419"/>
                    <a:pt x="614" y="419"/>
                  </a:cubicBezTo>
                  <a:cubicBezTo>
                    <a:pt x="614" y="87"/>
                    <a:pt x="614" y="87"/>
                    <a:pt x="614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3" y="87"/>
                    <a:pt x="321" y="86"/>
                    <a:pt x="320" y="8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5" y="370"/>
                    <a:pt x="151" y="354"/>
                    <a:pt x="170" y="354"/>
                  </a:cubicBezTo>
                  <a:cubicBezTo>
                    <a:pt x="190" y="354"/>
                    <a:pt x="206" y="370"/>
                    <a:pt x="206" y="390"/>
                  </a:cubicBezTo>
                  <a:cubicBezTo>
                    <a:pt x="206" y="419"/>
                    <a:pt x="206" y="419"/>
                    <a:pt x="206" y="419"/>
                  </a:cubicBezTo>
                  <a:cubicBezTo>
                    <a:pt x="422" y="419"/>
                    <a:pt x="422" y="419"/>
                    <a:pt x="422" y="419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70"/>
                    <a:pt x="438" y="354"/>
                    <a:pt x="458" y="354"/>
                  </a:cubicBezTo>
                  <a:cubicBezTo>
                    <a:pt x="478" y="354"/>
                    <a:pt x="493" y="370"/>
                    <a:pt x="493" y="390"/>
                  </a:cubicBezTo>
                  <a:lnTo>
                    <a:pt x="493" y="419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5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27162" y="2356716"/>
            <a:ext cx="705985" cy="705985"/>
            <a:chOff x="8657947" y="626070"/>
            <a:chExt cx="822960" cy="822960"/>
          </a:xfrm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8657947" y="626070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42"/>
            <p:cNvSpPr>
              <a:spLocks noEditPoints="1"/>
            </p:cNvSpPr>
            <p:nvPr/>
          </p:nvSpPr>
          <p:spPr bwMode="auto">
            <a:xfrm>
              <a:off x="8946877" y="814814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327162" y="3965230"/>
            <a:ext cx="705985" cy="705985"/>
            <a:chOff x="8657947" y="3685194"/>
            <a:chExt cx="822960" cy="822960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8657947" y="3685194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8789660" y="3817473"/>
              <a:ext cx="560023" cy="419778"/>
            </a:xfrm>
            <a:custGeom>
              <a:avLst/>
              <a:gdLst>
                <a:gd name="T0" fmla="*/ 419 w 486"/>
                <a:gd name="T1" fmla="*/ 279 h 364"/>
                <a:gd name="T2" fmla="*/ 390 w 486"/>
                <a:gd name="T3" fmla="*/ 171 h 364"/>
                <a:gd name="T4" fmla="*/ 363 w 486"/>
                <a:gd name="T5" fmla="*/ 279 h 364"/>
                <a:gd name="T6" fmla="*/ 295 w 486"/>
                <a:gd name="T7" fmla="*/ 359 h 364"/>
                <a:gd name="T8" fmla="*/ 481 w 486"/>
                <a:gd name="T9" fmla="*/ 364 h 364"/>
                <a:gd name="T10" fmla="*/ 434 w 486"/>
                <a:gd name="T11" fmla="*/ 312 h 364"/>
                <a:gd name="T12" fmla="*/ 390 w 486"/>
                <a:gd name="T13" fmla="*/ 181 h 364"/>
                <a:gd name="T14" fmla="*/ 390 w 486"/>
                <a:gd name="T15" fmla="*/ 283 h 364"/>
                <a:gd name="T16" fmla="*/ 305 w 486"/>
                <a:gd name="T17" fmla="*/ 355 h 364"/>
                <a:gd name="T18" fmla="*/ 351 w 486"/>
                <a:gd name="T19" fmla="*/ 320 h 364"/>
                <a:gd name="T20" fmla="*/ 390 w 486"/>
                <a:gd name="T21" fmla="*/ 292 h 364"/>
                <a:gd name="T22" fmla="*/ 431 w 486"/>
                <a:gd name="T23" fmla="*/ 321 h 364"/>
                <a:gd name="T24" fmla="*/ 476 w 486"/>
                <a:gd name="T25" fmla="*/ 355 h 364"/>
                <a:gd name="T26" fmla="*/ 322 w 486"/>
                <a:gd name="T27" fmla="*/ 216 h 364"/>
                <a:gd name="T28" fmla="*/ 327 w 486"/>
                <a:gd name="T29" fmla="*/ 215 h 364"/>
                <a:gd name="T30" fmla="*/ 321 w 486"/>
                <a:gd name="T31" fmla="*/ 177 h 364"/>
                <a:gd name="T32" fmla="*/ 297 w 486"/>
                <a:gd name="T33" fmla="*/ 37 h 364"/>
                <a:gd name="T34" fmla="*/ 204 w 486"/>
                <a:gd name="T35" fmla="*/ 0 h 364"/>
                <a:gd name="T36" fmla="*/ 171 w 486"/>
                <a:gd name="T37" fmla="*/ 137 h 364"/>
                <a:gd name="T38" fmla="*/ 154 w 486"/>
                <a:gd name="T39" fmla="*/ 189 h 364"/>
                <a:gd name="T40" fmla="*/ 208 w 486"/>
                <a:gd name="T41" fmla="*/ 143 h 364"/>
                <a:gd name="T42" fmla="*/ 289 w 486"/>
                <a:gd name="T43" fmla="*/ 179 h 364"/>
                <a:gd name="T44" fmla="*/ 293 w 486"/>
                <a:gd name="T45" fmla="*/ 170 h 364"/>
                <a:gd name="T46" fmla="*/ 227 w 486"/>
                <a:gd name="T47" fmla="*/ 130 h 364"/>
                <a:gd name="T48" fmla="*/ 205 w 486"/>
                <a:gd name="T49" fmla="*/ 133 h 364"/>
                <a:gd name="T50" fmla="*/ 200 w 486"/>
                <a:gd name="T51" fmla="*/ 139 h 364"/>
                <a:gd name="T52" fmla="*/ 181 w 486"/>
                <a:gd name="T53" fmla="*/ 134 h 364"/>
                <a:gd name="T54" fmla="*/ 178 w 486"/>
                <a:gd name="T55" fmla="*/ 129 h 364"/>
                <a:gd name="T56" fmla="*/ 204 w 486"/>
                <a:gd name="T57" fmla="*/ 9 h 364"/>
                <a:gd name="T58" fmla="*/ 276 w 486"/>
                <a:gd name="T59" fmla="*/ 49 h 364"/>
                <a:gd name="T60" fmla="*/ 369 w 486"/>
                <a:gd name="T61" fmla="*/ 108 h 364"/>
                <a:gd name="T62" fmla="*/ 311 w 486"/>
                <a:gd name="T63" fmla="*/ 173 h 364"/>
                <a:gd name="T64" fmla="*/ 297 w 486"/>
                <a:gd name="T65" fmla="*/ 173 h 364"/>
                <a:gd name="T66" fmla="*/ 139 w 486"/>
                <a:gd name="T67" fmla="*/ 312 h 364"/>
                <a:gd name="T68" fmla="*/ 142 w 486"/>
                <a:gd name="T69" fmla="*/ 232 h 364"/>
                <a:gd name="T70" fmla="*/ 49 w 486"/>
                <a:gd name="T71" fmla="*/ 232 h 364"/>
                <a:gd name="T72" fmla="*/ 54 w 486"/>
                <a:gd name="T73" fmla="*/ 311 h 364"/>
                <a:gd name="T74" fmla="*/ 5 w 486"/>
                <a:gd name="T75" fmla="*/ 364 h 364"/>
                <a:gd name="T76" fmla="*/ 191 w 486"/>
                <a:gd name="T77" fmla="*/ 359 h 364"/>
                <a:gd name="T78" fmla="*/ 59 w 486"/>
                <a:gd name="T79" fmla="*/ 232 h 364"/>
                <a:gd name="T80" fmla="*/ 132 w 486"/>
                <a:gd name="T81" fmla="*/ 232 h 364"/>
                <a:gd name="T82" fmla="*/ 59 w 486"/>
                <a:gd name="T83" fmla="*/ 232 h 364"/>
                <a:gd name="T84" fmla="*/ 56 w 486"/>
                <a:gd name="T85" fmla="*/ 320 h 364"/>
                <a:gd name="T86" fmla="*/ 77 w 486"/>
                <a:gd name="T87" fmla="*/ 286 h 364"/>
                <a:gd name="T88" fmla="*/ 115 w 486"/>
                <a:gd name="T89" fmla="*/ 286 h 364"/>
                <a:gd name="T90" fmla="*/ 137 w 486"/>
                <a:gd name="T91" fmla="*/ 321 h 364"/>
                <a:gd name="T92" fmla="*/ 10 w 486"/>
                <a:gd name="T93" fmla="*/ 35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6" h="364">
                  <a:moveTo>
                    <a:pt x="434" y="312"/>
                  </a:moveTo>
                  <a:cubicBezTo>
                    <a:pt x="423" y="309"/>
                    <a:pt x="419" y="290"/>
                    <a:pt x="419" y="279"/>
                  </a:cubicBezTo>
                  <a:cubicBezTo>
                    <a:pt x="429" y="267"/>
                    <a:pt x="437" y="250"/>
                    <a:pt x="437" y="232"/>
                  </a:cubicBezTo>
                  <a:cubicBezTo>
                    <a:pt x="437" y="195"/>
                    <a:pt x="419" y="171"/>
                    <a:pt x="390" y="171"/>
                  </a:cubicBezTo>
                  <a:cubicBezTo>
                    <a:pt x="362" y="171"/>
                    <a:pt x="344" y="195"/>
                    <a:pt x="344" y="232"/>
                  </a:cubicBezTo>
                  <a:cubicBezTo>
                    <a:pt x="344" y="251"/>
                    <a:pt x="352" y="268"/>
                    <a:pt x="363" y="279"/>
                  </a:cubicBezTo>
                  <a:cubicBezTo>
                    <a:pt x="362" y="293"/>
                    <a:pt x="358" y="308"/>
                    <a:pt x="348" y="311"/>
                  </a:cubicBezTo>
                  <a:cubicBezTo>
                    <a:pt x="304" y="320"/>
                    <a:pt x="295" y="342"/>
                    <a:pt x="295" y="359"/>
                  </a:cubicBezTo>
                  <a:cubicBezTo>
                    <a:pt x="295" y="362"/>
                    <a:pt x="297" y="364"/>
                    <a:pt x="300" y="364"/>
                  </a:cubicBezTo>
                  <a:cubicBezTo>
                    <a:pt x="481" y="364"/>
                    <a:pt x="481" y="364"/>
                    <a:pt x="481" y="364"/>
                  </a:cubicBezTo>
                  <a:cubicBezTo>
                    <a:pt x="483" y="364"/>
                    <a:pt x="486" y="362"/>
                    <a:pt x="486" y="359"/>
                  </a:cubicBezTo>
                  <a:cubicBezTo>
                    <a:pt x="486" y="343"/>
                    <a:pt x="477" y="321"/>
                    <a:pt x="434" y="312"/>
                  </a:cubicBezTo>
                  <a:close/>
                  <a:moveTo>
                    <a:pt x="354" y="232"/>
                  </a:moveTo>
                  <a:cubicBezTo>
                    <a:pt x="354" y="185"/>
                    <a:pt x="382" y="181"/>
                    <a:pt x="390" y="181"/>
                  </a:cubicBezTo>
                  <a:cubicBezTo>
                    <a:pt x="399" y="181"/>
                    <a:pt x="427" y="185"/>
                    <a:pt x="427" y="232"/>
                  </a:cubicBezTo>
                  <a:cubicBezTo>
                    <a:pt x="427" y="261"/>
                    <a:pt x="408" y="283"/>
                    <a:pt x="390" y="283"/>
                  </a:cubicBezTo>
                  <a:cubicBezTo>
                    <a:pt x="373" y="283"/>
                    <a:pt x="354" y="261"/>
                    <a:pt x="354" y="232"/>
                  </a:cubicBezTo>
                  <a:close/>
                  <a:moveTo>
                    <a:pt x="305" y="355"/>
                  </a:moveTo>
                  <a:cubicBezTo>
                    <a:pt x="307" y="338"/>
                    <a:pt x="323" y="326"/>
                    <a:pt x="351" y="320"/>
                  </a:cubicBezTo>
                  <a:cubicBezTo>
                    <a:pt x="351" y="320"/>
                    <a:pt x="351" y="320"/>
                    <a:pt x="351" y="320"/>
                  </a:cubicBezTo>
                  <a:cubicBezTo>
                    <a:pt x="364" y="316"/>
                    <a:pt x="370" y="301"/>
                    <a:pt x="372" y="286"/>
                  </a:cubicBezTo>
                  <a:cubicBezTo>
                    <a:pt x="377" y="290"/>
                    <a:pt x="384" y="292"/>
                    <a:pt x="390" y="292"/>
                  </a:cubicBezTo>
                  <a:cubicBezTo>
                    <a:pt x="397" y="292"/>
                    <a:pt x="404" y="290"/>
                    <a:pt x="410" y="286"/>
                  </a:cubicBezTo>
                  <a:cubicBezTo>
                    <a:pt x="412" y="302"/>
                    <a:pt x="418" y="317"/>
                    <a:pt x="431" y="321"/>
                  </a:cubicBezTo>
                  <a:cubicBezTo>
                    <a:pt x="431" y="321"/>
                    <a:pt x="431" y="321"/>
                    <a:pt x="432" y="321"/>
                  </a:cubicBezTo>
                  <a:cubicBezTo>
                    <a:pt x="459" y="326"/>
                    <a:pt x="474" y="338"/>
                    <a:pt x="476" y="355"/>
                  </a:cubicBezTo>
                  <a:lnTo>
                    <a:pt x="305" y="355"/>
                  </a:lnTo>
                  <a:close/>
                  <a:moveTo>
                    <a:pt x="322" y="216"/>
                  </a:moveTo>
                  <a:cubicBezTo>
                    <a:pt x="323" y="216"/>
                    <a:pt x="323" y="216"/>
                    <a:pt x="324" y="216"/>
                  </a:cubicBezTo>
                  <a:cubicBezTo>
                    <a:pt x="325" y="216"/>
                    <a:pt x="327" y="216"/>
                    <a:pt x="327" y="215"/>
                  </a:cubicBezTo>
                  <a:cubicBezTo>
                    <a:pt x="329" y="214"/>
                    <a:pt x="330" y="212"/>
                    <a:pt x="329" y="210"/>
                  </a:cubicBezTo>
                  <a:cubicBezTo>
                    <a:pt x="329" y="210"/>
                    <a:pt x="322" y="195"/>
                    <a:pt x="321" y="177"/>
                  </a:cubicBezTo>
                  <a:cubicBezTo>
                    <a:pt x="355" y="168"/>
                    <a:pt x="378" y="140"/>
                    <a:pt x="378" y="108"/>
                  </a:cubicBezTo>
                  <a:cubicBezTo>
                    <a:pt x="378" y="69"/>
                    <a:pt x="342" y="37"/>
                    <a:pt x="297" y="37"/>
                  </a:cubicBezTo>
                  <a:cubicBezTo>
                    <a:pt x="290" y="37"/>
                    <a:pt x="283" y="37"/>
                    <a:pt x="277" y="39"/>
                  </a:cubicBezTo>
                  <a:cubicBezTo>
                    <a:pt x="263" y="15"/>
                    <a:pt x="235" y="0"/>
                    <a:pt x="204" y="0"/>
                  </a:cubicBezTo>
                  <a:cubicBezTo>
                    <a:pt x="159" y="0"/>
                    <a:pt x="123" y="32"/>
                    <a:pt x="123" y="71"/>
                  </a:cubicBezTo>
                  <a:cubicBezTo>
                    <a:pt x="123" y="100"/>
                    <a:pt x="142" y="125"/>
                    <a:pt x="171" y="137"/>
                  </a:cubicBezTo>
                  <a:cubicBezTo>
                    <a:pt x="170" y="163"/>
                    <a:pt x="154" y="183"/>
                    <a:pt x="154" y="183"/>
                  </a:cubicBezTo>
                  <a:cubicBezTo>
                    <a:pt x="153" y="185"/>
                    <a:pt x="153" y="188"/>
                    <a:pt x="154" y="189"/>
                  </a:cubicBezTo>
                  <a:cubicBezTo>
                    <a:pt x="156" y="191"/>
                    <a:pt x="158" y="191"/>
                    <a:pt x="160" y="191"/>
                  </a:cubicBezTo>
                  <a:cubicBezTo>
                    <a:pt x="185" y="179"/>
                    <a:pt x="201" y="164"/>
                    <a:pt x="208" y="143"/>
                  </a:cubicBezTo>
                  <a:cubicBezTo>
                    <a:pt x="214" y="142"/>
                    <a:pt x="219" y="142"/>
                    <a:pt x="224" y="141"/>
                  </a:cubicBezTo>
                  <a:cubicBezTo>
                    <a:pt x="237" y="163"/>
                    <a:pt x="261" y="177"/>
                    <a:pt x="289" y="179"/>
                  </a:cubicBezTo>
                  <a:cubicBezTo>
                    <a:pt x="296" y="193"/>
                    <a:pt x="306" y="205"/>
                    <a:pt x="322" y="216"/>
                  </a:cubicBezTo>
                  <a:close/>
                  <a:moveTo>
                    <a:pt x="293" y="170"/>
                  </a:moveTo>
                  <a:cubicBezTo>
                    <a:pt x="266" y="169"/>
                    <a:pt x="242" y="155"/>
                    <a:pt x="231" y="133"/>
                  </a:cubicBezTo>
                  <a:cubicBezTo>
                    <a:pt x="230" y="131"/>
                    <a:pt x="228" y="130"/>
                    <a:pt x="227" y="130"/>
                  </a:cubicBezTo>
                  <a:cubicBezTo>
                    <a:pt x="226" y="130"/>
                    <a:pt x="226" y="130"/>
                    <a:pt x="225" y="131"/>
                  </a:cubicBezTo>
                  <a:cubicBezTo>
                    <a:pt x="219" y="132"/>
                    <a:pt x="212" y="133"/>
                    <a:pt x="205" y="133"/>
                  </a:cubicBezTo>
                  <a:cubicBezTo>
                    <a:pt x="202" y="133"/>
                    <a:pt x="201" y="135"/>
                    <a:pt x="200" y="137"/>
                  </a:cubicBezTo>
                  <a:cubicBezTo>
                    <a:pt x="200" y="138"/>
                    <a:pt x="200" y="138"/>
                    <a:pt x="200" y="139"/>
                  </a:cubicBezTo>
                  <a:cubicBezTo>
                    <a:pt x="195" y="154"/>
                    <a:pt x="185" y="165"/>
                    <a:pt x="170" y="175"/>
                  </a:cubicBezTo>
                  <a:cubicBezTo>
                    <a:pt x="175" y="165"/>
                    <a:pt x="180" y="150"/>
                    <a:pt x="181" y="134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1" y="132"/>
                    <a:pt x="180" y="130"/>
                    <a:pt x="178" y="129"/>
                  </a:cubicBezTo>
                  <a:cubicBezTo>
                    <a:pt x="150" y="120"/>
                    <a:pt x="132" y="97"/>
                    <a:pt x="132" y="71"/>
                  </a:cubicBezTo>
                  <a:cubicBezTo>
                    <a:pt x="132" y="37"/>
                    <a:pt x="164" y="9"/>
                    <a:pt x="204" y="9"/>
                  </a:cubicBezTo>
                  <a:cubicBezTo>
                    <a:pt x="233" y="9"/>
                    <a:pt x="259" y="24"/>
                    <a:pt x="270" y="47"/>
                  </a:cubicBezTo>
                  <a:cubicBezTo>
                    <a:pt x="271" y="48"/>
                    <a:pt x="273" y="49"/>
                    <a:pt x="276" y="49"/>
                  </a:cubicBezTo>
                  <a:cubicBezTo>
                    <a:pt x="282" y="47"/>
                    <a:pt x="290" y="46"/>
                    <a:pt x="297" y="46"/>
                  </a:cubicBezTo>
                  <a:cubicBezTo>
                    <a:pt x="337" y="46"/>
                    <a:pt x="369" y="74"/>
                    <a:pt x="369" y="108"/>
                  </a:cubicBezTo>
                  <a:cubicBezTo>
                    <a:pt x="369" y="137"/>
                    <a:pt x="347" y="162"/>
                    <a:pt x="315" y="169"/>
                  </a:cubicBezTo>
                  <a:cubicBezTo>
                    <a:pt x="313" y="169"/>
                    <a:pt x="311" y="171"/>
                    <a:pt x="311" y="173"/>
                  </a:cubicBezTo>
                  <a:cubicBezTo>
                    <a:pt x="311" y="183"/>
                    <a:pt x="313" y="191"/>
                    <a:pt x="315" y="198"/>
                  </a:cubicBezTo>
                  <a:cubicBezTo>
                    <a:pt x="306" y="190"/>
                    <a:pt x="301" y="182"/>
                    <a:pt x="297" y="173"/>
                  </a:cubicBezTo>
                  <a:cubicBezTo>
                    <a:pt x="296" y="171"/>
                    <a:pt x="295" y="170"/>
                    <a:pt x="293" y="170"/>
                  </a:cubicBezTo>
                  <a:close/>
                  <a:moveTo>
                    <a:pt x="139" y="312"/>
                  </a:moveTo>
                  <a:cubicBezTo>
                    <a:pt x="128" y="309"/>
                    <a:pt x="124" y="290"/>
                    <a:pt x="124" y="279"/>
                  </a:cubicBezTo>
                  <a:cubicBezTo>
                    <a:pt x="135" y="267"/>
                    <a:pt x="142" y="250"/>
                    <a:pt x="142" y="232"/>
                  </a:cubicBezTo>
                  <a:cubicBezTo>
                    <a:pt x="142" y="195"/>
                    <a:pt x="124" y="171"/>
                    <a:pt x="96" y="171"/>
                  </a:cubicBezTo>
                  <a:cubicBezTo>
                    <a:pt x="67" y="171"/>
                    <a:pt x="49" y="195"/>
                    <a:pt x="49" y="232"/>
                  </a:cubicBezTo>
                  <a:cubicBezTo>
                    <a:pt x="49" y="251"/>
                    <a:pt x="57" y="268"/>
                    <a:pt x="68" y="279"/>
                  </a:cubicBezTo>
                  <a:cubicBezTo>
                    <a:pt x="67" y="293"/>
                    <a:pt x="63" y="308"/>
                    <a:pt x="54" y="311"/>
                  </a:cubicBezTo>
                  <a:cubicBezTo>
                    <a:pt x="10" y="320"/>
                    <a:pt x="0" y="342"/>
                    <a:pt x="0" y="359"/>
                  </a:cubicBezTo>
                  <a:cubicBezTo>
                    <a:pt x="0" y="362"/>
                    <a:pt x="3" y="364"/>
                    <a:pt x="5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9" y="364"/>
                    <a:pt x="191" y="362"/>
                    <a:pt x="191" y="359"/>
                  </a:cubicBezTo>
                  <a:cubicBezTo>
                    <a:pt x="191" y="343"/>
                    <a:pt x="182" y="321"/>
                    <a:pt x="139" y="312"/>
                  </a:cubicBezTo>
                  <a:close/>
                  <a:moveTo>
                    <a:pt x="59" y="232"/>
                  </a:moveTo>
                  <a:cubicBezTo>
                    <a:pt x="59" y="185"/>
                    <a:pt x="87" y="181"/>
                    <a:pt x="96" y="181"/>
                  </a:cubicBezTo>
                  <a:cubicBezTo>
                    <a:pt x="104" y="181"/>
                    <a:pt x="132" y="185"/>
                    <a:pt x="132" y="232"/>
                  </a:cubicBezTo>
                  <a:cubicBezTo>
                    <a:pt x="132" y="261"/>
                    <a:pt x="113" y="283"/>
                    <a:pt x="96" y="283"/>
                  </a:cubicBezTo>
                  <a:cubicBezTo>
                    <a:pt x="78" y="283"/>
                    <a:pt x="59" y="261"/>
                    <a:pt x="59" y="232"/>
                  </a:cubicBezTo>
                  <a:close/>
                  <a:moveTo>
                    <a:pt x="10" y="355"/>
                  </a:moveTo>
                  <a:cubicBezTo>
                    <a:pt x="12" y="338"/>
                    <a:pt x="28" y="326"/>
                    <a:pt x="56" y="320"/>
                  </a:cubicBezTo>
                  <a:cubicBezTo>
                    <a:pt x="56" y="320"/>
                    <a:pt x="56" y="320"/>
                    <a:pt x="56" y="320"/>
                  </a:cubicBezTo>
                  <a:cubicBezTo>
                    <a:pt x="69" y="316"/>
                    <a:pt x="75" y="301"/>
                    <a:pt x="77" y="286"/>
                  </a:cubicBezTo>
                  <a:cubicBezTo>
                    <a:pt x="83" y="290"/>
                    <a:pt x="89" y="292"/>
                    <a:pt x="96" y="292"/>
                  </a:cubicBezTo>
                  <a:cubicBezTo>
                    <a:pt x="102" y="292"/>
                    <a:pt x="109" y="290"/>
                    <a:pt x="115" y="286"/>
                  </a:cubicBezTo>
                  <a:cubicBezTo>
                    <a:pt x="117" y="302"/>
                    <a:pt x="123" y="317"/>
                    <a:pt x="136" y="321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64" y="326"/>
                    <a:pt x="179" y="338"/>
                    <a:pt x="181" y="355"/>
                  </a:cubicBezTo>
                  <a:lnTo>
                    <a:pt x="10" y="355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1" name="Prostokąt 20"/>
          <p:cNvSpPr/>
          <p:nvPr/>
        </p:nvSpPr>
        <p:spPr>
          <a:xfrm>
            <a:off x="1172925" y="920075"/>
            <a:ext cx="228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kern="800" spc="-39" dirty="0" err="1">
                <a:solidFill>
                  <a:schemeClr val="accent5"/>
                </a:solidFill>
              </a:rPr>
              <a:t>Describing</a:t>
            </a:r>
            <a:r>
              <a:rPr lang="pl-PL" altLang="pl-PL" sz="2000" b="1" kern="800" spc="-39" dirty="0">
                <a:solidFill>
                  <a:schemeClr val="accent5"/>
                </a:solidFill>
              </a:rPr>
              <a:t> </a:t>
            </a:r>
            <a:r>
              <a:rPr lang="pl-PL" altLang="pl-PL" sz="2000" b="1" kern="800" spc="-39" dirty="0" err="1">
                <a:solidFill>
                  <a:schemeClr val="accent5"/>
                </a:solidFill>
              </a:rPr>
              <a:t>terms</a:t>
            </a:r>
            <a:endParaRPr lang="pl-PL" altLang="pl-PL" sz="2000" b="1" kern="800" spc="-39" dirty="0">
              <a:solidFill>
                <a:schemeClr val="accent5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172925" y="2276223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kern="800" spc="-39" dirty="0">
                <a:solidFill>
                  <a:schemeClr val="accent5"/>
                </a:solidFill>
              </a:rPr>
              <a:t>How to </a:t>
            </a:r>
            <a:r>
              <a:rPr lang="pl-PL" altLang="pl-PL" sz="2000" b="1" kern="800" spc="-39" dirty="0" err="1">
                <a:solidFill>
                  <a:schemeClr val="accent5"/>
                </a:solidFill>
              </a:rPr>
              <a:t>identify</a:t>
            </a:r>
            <a:endParaRPr lang="pl-PL" altLang="pl-PL" sz="2000" b="1" kern="800" spc="-39" dirty="0">
              <a:solidFill>
                <a:schemeClr val="accent5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172925" y="3906592"/>
            <a:ext cx="2566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000" b="1" kern="800" spc="-39" dirty="0" err="1">
                <a:solidFill>
                  <a:schemeClr val="accent5"/>
                </a:solidFill>
              </a:rPr>
              <a:t>Communication</a:t>
            </a:r>
            <a:endParaRPr lang="pl-PL" altLang="pl-PL" sz="2000" b="1" kern="800" spc="-39" dirty="0">
              <a:solidFill>
                <a:schemeClr val="accent5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172925" y="1274436"/>
            <a:ext cx="3687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l-PL" kern="800" spc="-39" dirty="0"/>
              <a:t>reorganizer, project leader, idea creator, pioneer</a:t>
            </a:r>
          </a:p>
          <a:p>
            <a:endParaRPr lang="pl-PL" altLang="pl-PL" kern="800" spc="-39" dirty="0"/>
          </a:p>
        </p:txBody>
      </p:sp>
      <p:sp>
        <p:nvSpPr>
          <p:cNvPr id="25" name="Prostokąt 24"/>
          <p:cNvSpPr/>
          <p:nvPr/>
        </p:nvSpPr>
        <p:spPr>
          <a:xfrm>
            <a:off x="1172925" y="2629976"/>
            <a:ext cx="526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l-PL" kern="800" spc="-39" dirty="0"/>
              <a:t>often interrupts you, speaks on the telephone </a:t>
            </a:r>
            <a:br>
              <a:rPr lang="en-US" altLang="pl-PL" kern="800" spc="-39" dirty="0"/>
            </a:br>
            <a:r>
              <a:rPr lang="en-US" altLang="pl-PL" kern="800" spc="-39" dirty="0"/>
              <a:t>at the same time</a:t>
            </a:r>
            <a:r>
              <a:rPr lang="pl-PL" altLang="pl-PL" kern="800" spc="-39" dirty="0"/>
              <a:t>, </a:t>
            </a:r>
            <a:r>
              <a:rPr lang="en-US" altLang="pl-PL" kern="800" spc="-39" dirty="0"/>
              <a:t>is often in a hurry and has many projects</a:t>
            </a:r>
            <a:r>
              <a:rPr lang="pl-PL" altLang="pl-PL" kern="800" spc="-39" dirty="0"/>
              <a:t>, </a:t>
            </a:r>
            <a:r>
              <a:rPr lang="en-US" altLang="pl-PL" kern="800" spc="-39" dirty="0"/>
              <a:t>does not always appear polite</a:t>
            </a:r>
          </a:p>
          <a:p>
            <a:endParaRPr lang="pl-PL" altLang="pl-PL" kern="800" spc="-39" dirty="0"/>
          </a:p>
        </p:txBody>
      </p:sp>
      <p:sp>
        <p:nvSpPr>
          <p:cNvPr id="26" name="Prostokąt 25"/>
          <p:cNvSpPr/>
          <p:nvPr/>
        </p:nvSpPr>
        <p:spPr>
          <a:xfrm>
            <a:off x="1172925" y="4267990"/>
            <a:ext cx="8669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ct val="20000"/>
              </a:spcBef>
              <a:buClr>
                <a:schemeClr val="accent2"/>
              </a:buClr>
            </a:pPr>
            <a:r>
              <a:rPr lang="en-US" altLang="pl-PL" sz="2000" kern="800" spc="-39" dirty="0"/>
              <a:t>often one-way from him/her to listeners</a:t>
            </a:r>
          </a:p>
          <a:p>
            <a:pPr marL="0" lvl="1" indent="0">
              <a:spcBef>
                <a:spcPct val="20000"/>
              </a:spcBef>
              <a:buClr>
                <a:schemeClr val="accent2"/>
              </a:buClr>
            </a:pPr>
            <a:r>
              <a:rPr lang="en-US" altLang="pl-PL" sz="2000" kern="800" spc="-39" dirty="0"/>
              <a:t>presents its opinions as facts which are not subject to discussion</a:t>
            </a:r>
          </a:p>
          <a:p>
            <a:pPr marL="0" lvl="1" indent="0">
              <a:spcBef>
                <a:spcPct val="20000"/>
              </a:spcBef>
              <a:buClr>
                <a:schemeClr val="accent2"/>
              </a:buClr>
            </a:pPr>
            <a:r>
              <a:rPr lang="en-US" altLang="pl-PL" sz="2000" kern="800" spc="-39" dirty="0"/>
              <a:t>can be unceremonious, says what he thinks</a:t>
            </a:r>
          </a:p>
          <a:p>
            <a:pPr marL="0" lvl="1" indent="0">
              <a:spcBef>
                <a:spcPct val="20000"/>
              </a:spcBef>
              <a:buClr>
                <a:schemeClr val="accent2"/>
              </a:buClr>
            </a:pPr>
            <a:r>
              <a:rPr lang="en-US" altLang="pl-PL" sz="2000" kern="800" spc="-39" dirty="0"/>
              <a:t>feels comfortable in situations requiring discipline rather than compromise, e.g. in crisis situations</a:t>
            </a: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19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37" y="414263"/>
            <a:ext cx="4376773" cy="54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pa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4" y="224445"/>
            <a:ext cx="8644116" cy="463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29"/>
          <p:cNvGrpSpPr>
            <a:grpSpLocks/>
          </p:cNvGrpSpPr>
          <p:nvPr/>
        </p:nvGrpSpPr>
        <p:grpSpPr bwMode="auto">
          <a:xfrm>
            <a:off x="9237485" y="949170"/>
            <a:ext cx="1548791" cy="1590663"/>
            <a:chOff x="3216" y="1104"/>
            <a:chExt cx="1983" cy="1886"/>
          </a:xfrm>
        </p:grpSpPr>
        <p:pic>
          <p:nvPicPr>
            <p:cNvPr id="10" name="Picture 4" descr="stick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04"/>
              <a:ext cx="1983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 rot="20906619">
              <a:off x="3404" y="1730"/>
              <a:ext cx="1631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500" dirty="0" err="1">
                  <a:solidFill>
                    <a:srgbClr val="DF0072"/>
                  </a:solidFill>
                  <a:latin typeface="+mn-lt"/>
                </a:rPr>
                <a:t>since</a:t>
              </a:r>
              <a:r>
                <a:rPr lang="pl-PL" altLang="pl-PL" sz="1500" dirty="0">
                  <a:solidFill>
                    <a:srgbClr val="DF0072"/>
                  </a:solidFill>
                  <a:latin typeface="+mn-lt"/>
                </a:rPr>
                <a:t> 2003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500" dirty="0">
                  <a:solidFill>
                    <a:srgbClr val="DF0072"/>
                  </a:solidFill>
                  <a:latin typeface="+mn-lt"/>
                </a:rPr>
                <a:t>In POLAND</a:t>
              </a:r>
            </a:p>
          </p:txBody>
        </p:sp>
      </p:grpSp>
      <p:cxnSp>
        <p:nvCxnSpPr>
          <p:cNvPr id="6" name="Łącznik prosty 5"/>
          <p:cNvCxnSpPr/>
          <p:nvPr/>
        </p:nvCxnSpPr>
        <p:spPr>
          <a:xfrm flipH="1">
            <a:off x="-1010760" y="4408764"/>
            <a:ext cx="4316766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04"/>
          <p:cNvSpPr txBox="1"/>
          <p:nvPr/>
        </p:nvSpPr>
        <p:spPr>
          <a:xfrm>
            <a:off x="2882900" y="4691753"/>
            <a:ext cx="8772288" cy="1107996"/>
          </a:xfrm>
          <a:prstGeom prst="rect">
            <a:avLst/>
          </a:prstGeom>
          <a:noFill/>
        </p:spPr>
        <p:txBody>
          <a:bodyPr wrap="square" lIns="201168" tIns="137160" rIns="640080" bIns="137160" rtlCol="0">
            <a:spAutoFit/>
          </a:bodyPr>
          <a:lstStyle/>
          <a:p>
            <a:pPr lvl="1"/>
            <a:r>
              <a:rPr lang="pl-PL" altLang="pl-PL" sz="2800" kern="800" spc="-40" dirty="0">
                <a:latin typeface="+mj-lt"/>
                <a:ea typeface="+mj-ea"/>
                <a:cs typeface="+mj-cs"/>
              </a:rPr>
              <a:t>Extended DISC </a:t>
            </a:r>
          </a:p>
          <a:p>
            <a:pPr lvl="1"/>
            <a:r>
              <a:rPr lang="en-US" altLang="pl-PL" sz="2600" kern="800" spc="-40" dirty="0">
                <a:latin typeface="+mj-lt"/>
                <a:ea typeface="+mj-ea"/>
                <a:cs typeface="+mj-cs"/>
              </a:rPr>
              <a:t>is used in more than 40 countries around the</a:t>
            </a:r>
            <a:r>
              <a:rPr lang="pl-PL" altLang="pl-PL" sz="2600" kern="800" spc="-40" dirty="0">
                <a:latin typeface="+mj-lt"/>
                <a:ea typeface="+mj-ea"/>
                <a:cs typeface="+mj-cs"/>
              </a:rPr>
              <a:t> </a:t>
            </a:r>
            <a:r>
              <a:rPr lang="en-US" altLang="pl-PL" sz="2600" kern="800" spc="-40" dirty="0">
                <a:latin typeface="+mj-lt"/>
                <a:ea typeface="+mj-ea"/>
                <a:cs typeface="+mj-cs"/>
              </a:rPr>
              <a:t>world.</a:t>
            </a:r>
            <a:endParaRPr lang="pl-PL" altLang="pl-PL" sz="2600" kern="800" spc="-40" dirty="0">
              <a:latin typeface="+mj-lt"/>
              <a:ea typeface="+mj-ea"/>
              <a:cs typeface="+mj-cs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3306006" y="4408764"/>
            <a:ext cx="0" cy="2563536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0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Extended DISC Model – </a:t>
            </a:r>
            <a:r>
              <a:rPr lang="pl-PL" b="1" dirty="0">
                <a:solidFill>
                  <a:schemeClr val="accent4"/>
                </a:solidFill>
              </a:rPr>
              <a:t>4 </a:t>
            </a:r>
            <a:r>
              <a:rPr lang="pl-PL" b="1" dirty="0" err="1">
                <a:solidFill>
                  <a:schemeClr val="accent4"/>
                </a:solidFill>
              </a:rPr>
              <a:t>styles</a:t>
            </a:r>
            <a:r>
              <a:rPr lang="pl-PL" b="1" dirty="0">
                <a:solidFill>
                  <a:schemeClr val="accent4"/>
                </a:solidFill>
              </a:rPr>
              <a:t> of </a:t>
            </a:r>
            <a:r>
              <a:rPr lang="pl-PL" b="1" dirty="0" err="1">
                <a:solidFill>
                  <a:schemeClr val="accent4"/>
                </a:solidFill>
              </a:rPr>
              <a:t>behavior</a:t>
            </a:r>
            <a:endParaRPr lang="pl-PL" b="1" dirty="0">
              <a:solidFill>
                <a:schemeClr val="accent4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5042687" y="1614855"/>
            <a:ext cx="3439665" cy="34396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866870" y="1460135"/>
            <a:ext cx="4837737" cy="369332"/>
            <a:chOff x="866870" y="1460135"/>
            <a:chExt cx="4837737" cy="369332"/>
          </a:xfrm>
        </p:grpSpPr>
        <p:cxnSp>
          <p:nvCxnSpPr>
            <p:cNvPr id="9" name="Łącznik prosty 8"/>
            <p:cNvCxnSpPr/>
            <p:nvPr/>
          </p:nvCxnSpPr>
          <p:spPr>
            <a:xfrm flipH="1">
              <a:off x="5124061" y="1644801"/>
              <a:ext cx="580546" cy="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9"/>
            <p:cNvSpPr/>
            <p:nvPr/>
          </p:nvSpPr>
          <p:spPr>
            <a:xfrm>
              <a:off x="866870" y="1460135"/>
              <a:ext cx="3802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err="1">
                  <a:solidFill>
                    <a:srgbClr val="FFC000"/>
                  </a:solidFill>
                </a:rPr>
                <a:t>Sociable</a:t>
              </a:r>
              <a:r>
                <a:rPr lang="pl-PL" sz="2000" dirty="0"/>
                <a:t>, </a:t>
              </a:r>
              <a:r>
                <a:rPr lang="pl-PL" sz="2000" dirty="0" err="1"/>
                <a:t>talkative</a:t>
              </a:r>
              <a:r>
                <a:rPr lang="pl-PL" sz="2000" dirty="0"/>
                <a:t>, </a:t>
              </a:r>
              <a:r>
                <a:rPr lang="pl-PL" sz="2000" dirty="0" err="1"/>
                <a:t>optymistic</a:t>
              </a:r>
              <a:endParaRPr lang="pl-PL" sz="2000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796635" y="2488155"/>
            <a:ext cx="4456500" cy="369332"/>
            <a:chOff x="796635" y="2488155"/>
            <a:chExt cx="4456500" cy="369332"/>
          </a:xfrm>
        </p:grpSpPr>
        <p:sp>
          <p:nvSpPr>
            <p:cNvPr id="12" name="Prostokąt 11"/>
            <p:cNvSpPr/>
            <p:nvPr/>
          </p:nvSpPr>
          <p:spPr>
            <a:xfrm>
              <a:off x="796635" y="2488155"/>
              <a:ext cx="2359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err="1"/>
                <a:t>Likes</a:t>
              </a:r>
              <a:r>
                <a:rPr lang="pl-PL" sz="2000" dirty="0"/>
                <a:t> to talk, </a:t>
              </a:r>
              <a:r>
                <a:rPr lang="pl-PL" sz="2000" b="1" dirty="0">
                  <a:solidFill>
                    <a:srgbClr val="FFC000"/>
                  </a:solidFill>
                </a:rPr>
                <a:t>open</a:t>
              </a:r>
            </a:p>
          </p:txBody>
        </p:sp>
        <p:cxnSp>
          <p:nvCxnSpPr>
            <p:cNvPr id="13" name="Łącznik prosty 12"/>
            <p:cNvCxnSpPr/>
            <p:nvPr/>
          </p:nvCxnSpPr>
          <p:spPr>
            <a:xfrm flipH="1">
              <a:off x="3571533" y="2672821"/>
              <a:ext cx="1681602" cy="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13"/>
          <p:cNvGrpSpPr/>
          <p:nvPr/>
        </p:nvGrpSpPr>
        <p:grpSpPr>
          <a:xfrm>
            <a:off x="344238" y="3516175"/>
            <a:ext cx="5226138" cy="369332"/>
            <a:chOff x="344238" y="3516175"/>
            <a:chExt cx="5226138" cy="369332"/>
          </a:xfrm>
        </p:grpSpPr>
        <p:sp>
          <p:nvSpPr>
            <p:cNvPr id="15" name="Prostokąt 14"/>
            <p:cNvSpPr/>
            <p:nvPr/>
          </p:nvSpPr>
          <p:spPr>
            <a:xfrm>
              <a:off x="344238" y="3516175"/>
              <a:ext cx="3647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err="1">
                  <a:solidFill>
                    <a:srgbClr val="FFC000"/>
                  </a:solidFill>
                </a:rPr>
                <a:t>Enthusiastic</a:t>
              </a:r>
              <a:r>
                <a:rPr lang="pl-PL" sz="2000" b="1" dirty="0">
                  <a:solidFill>
                    <a:srgbClr val="FFC000"/>
                  </a:solidFill>
                </a:rPr>
                <a:t> and </a:t>
              </a:r>
              <a:r>
                <a:rPr lang="pl-PL" sz="2000" b="1" dirty="0" err="1">
                  <a:solidFill>
                    <a:srgbClr val="FFC000"/>
                  </a:solidFill>
                </a:rPr>
                <a:t>energetic</a:t>
              </a:r>
              <a:endParaRPr lang="pl-PL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6" name="Łącznik prosty 15"/>
            <p:cNvCxnSpPr/>
            <p:nvPr/>
          </p:nvCxnSpPr>
          <p:spPr>
            <a:xfrm flipH="1">
              <a:off x="3956025" y="3680305"/>
              <a:ext cx="1614351" cy="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a 16"/>
          <p:cNvGrpSpPr/>
          <p:nvPr/>
        </p:nvGrpSpPr>
        <p:grpSpPr>
          <a:xfrm>
            <a:off x="621879" y="4544196"/>
            <a:ext cx="5082728" cy="369332"/>
            <a:chOff x="621879" y="4544196"/>
            <a:chExt cx="5082728" cy="369332"/>
          </a:xfrm>
        </p:grpSpPr>
        <p:sp>
          <p:nvSpPr>
            <p:cNvPr id="18" name="Prostokąt 17"/>
            <p:cNvSpPr/>
            <p:nvPr/>
          </p:nvSpPr>
          <p:spPr>
            <a:xfrm>
              <a:off x="621879" y="4544196"/>
              <a:ext cx="27879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err="1"/>
                <a:t>Persuasive</a:t>
              </a:r>
              <a:r>
                <a:rPr lang="pl-PL" sz="2000" dirty="0"/>
                <a:t>, </a:t>
              </a:r>
              <a:r>
                <a:rPr lang="pl-PL" sz="2000" b="1" dirty="0" err="1">
                  <a:solidFill>
                    <a:srgbClr val="FFC000"/>
                  </a:solidFill>
                </a:rPr>
                <a:t>inspiring</a:t>
              </a:r>
              <a:endParaRPr lang="pl-PL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9" name="Łącznik prosty 18"/>
            <p:cNvCxnSpPr/>
            <p:nvPr/>
          </p:nvCxnSpPr>
          <p:spPr>
            <a:xfrm flipH="1">
              <a:off x="3651389" y="4714245"/>
              <a:ext cx="2053218" cy="0"/>
            </a:xfrm>
            <a:prstGeom prst="line">
              <a:avLst/>
            </a:prstGeom>
            <a:ln w="1905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7180581" y="891118"/>
            <a:ext cx="1824326" cy="1766899"/>
            <a:chOff x="7424335" y="2590541"/>
            <a:chExt cx="1824326" cy="1766899"/>
          </a:xfrm>
        </p:grpSpPr>
        <p:sp>
          <p:nvSpPr>
            <p:cNvPr id="21" name="Elipsa 20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8051452" y="2910890"/>
              <a:ext cx="1197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8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7870477" y="2689582"/>
              <a:ext cx="930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Style</a:t>
              </a: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7213600" y="4126856"/>
            <a:ext cx="3419161" cy="707362"/>
            <a:chOff x="7213600" y="4126856"/>
            <a:chExt cx="3419161" cy="707362"/>
          </a:xfrm>
        </p:grpSpPr>
        <p:sp>
          <p:nvSpPr>
            <p:cNvPr id="25" name="Prostokąt 24"/>
            <p:cNvSpPr/>
            <p:nvPr/>
          </p:nvSpPr>
          <p:spPr>
            <a:xfrm>
              <a:off x="8418064" y="4434108"/>
              <a:ext cx="18092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err="1"/>
                <a:t>Disorganized</a:t>
              </a:r>
              <a:endParaRPr lang="pl-PL" sz="2000" dirty="0"/>
            </a:p>
          </p:txBody>
        </p:sp>
        <p:grpSp>
          <p:nvGrpSpPr>
            <p:cNvPr id="26" name="Grupa 25"/>
            <p:cNvGrpSpPr/>
            <p:nvPr/>
          </p:nvGrpSpPr>
          <p:grpSpPr>
            <a:xfrm>
              <a:off x="7213600" y="4126856"/>
              <a:ext cx="3419161" cy="400110"/>
              <a:chOff x="7213600" y="4126856"/>
              <a:chExt cx="3419161" cy="400110"/>
            </a:xfrm>
          </p:grpSpPr>
          <p:sp>
            <p:nvSpPr>
              <p:cNvPr id="27" name="pole tekstowe 26"/>
              <p:cNvSpPr txBox="1"/>
              <p:nvPr/>
            </p:nvSpPr>
            <p:spPr>
              <a:xfrm>
                <a:off x="8418064" y="4126856"/>
                <a:ext cx="2214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>
                    <a:solidFill>
                      <a:schemeClr val="bg2">
                        <a:lumMod val="75000"/>
                      </a:schemeClr>
                    </a:solidFill>
                  </a:rPr>
                  <a:t>Under </a:t>
                </a:r>
                <a:r>
                  <a:rPr lang="pl-PL" sz="2000" b="1" dirty="0" err="1">
                    <a:solidFill>
                      <a:schemeClr val="bg2">
                        <a:lumMod val="75000"/>
                      </a:schemeClr>
                    </a:solidFill>
                  </a:rPr>
                  <a:t>pressure</a:t>
                </a:r>
                <a:endParaRPr lang="pl-PL" sz="2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8" name="Łącznik prosty 27"/>
              <p:cNvCxnSpPr/>
              <p:nvPr/>
            </p:nvCxnSpPr>
            <p:spPr>
              <a:xfrm flipH="1">
                <a:off x="7213600" y="4307231"/>
                <a:ext cx="1248248" cy="0"/>
              </a:xfrm>
              <a:prstGeom prst="line">
                <a:avLst/>
              </a:prstGeom>
              <a:ln w="19050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a 36"/>
          <p:cNvGrpSpPr/>
          <p:nvPr/>
        </p:nvGrpSpPr>
        <p:grpSpPr>
          <a:xfrm>
            <a:off x="7112000" y="5046713"/>
            <a:ext cx="3268100" cy="718522"/>
            <a:chOff x="7112000" y="5046713"/>
            <a:chExt cx="3268100" cy="718522"/>
          </a:xfrm>
        </p:grpSpPr>
        <p:sp>
          <p:nvSpPr>
            <p:cNvPr id="24" name="Prostokąt 23"/>
            <p:cNvSpPr/>
            <p:nvPr/>
          </p:nvSpPr>
          <p:spPr>
            <a:xfrm>
              <a:off x="8398788" y="5365125"/>
              <a:ext cx="1981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err="1"/>
                <a:t>Social</a:t>
              </a:r>
              <a:r>
                <a:rPr lang="pl-PL" sz="2000" dirty="0"/>
                <a:t> </a:t>
              </a:r>
              <a:r>
                <a:rPr lang="pl-PL" sz="2000" dirty="0" err="1"/>
                <a:t>rejection</a:t>
              </a:r>
              <a:endParaRPr lang="pl-PL" sz="2000" dirty="0"/>
            </a:p>
          </p:txBody>
        </p:sp>
        <p:grpSp>
          <p:nvGrpSpPr>
            <p:cNvPr id="29" name="Grupa 28"/>
            <p:cNvGrpSpPr/>
            <p:nvPr/>
          </p:nvGrpSpPr>
          <p:grpSpPr>
            <a:xfrm>
              <a:off x="7112000" y="5046713"/>
              <a:ext cx="2967257" cy="400110"/>
              <a:chOff x="7112000" y="5046713"/>
              <a:chExt cx="2967257" cy="400110"/>
            </a:xfrm>
          </p:grpSpPr>
          <p:sp>
            <p:nvSpPr>
              <p:cNvPr id="30" name="pole tekstowe 29"/>
              <p:cNvSpPr txBox="1"/>
              <p:nvPr/>
            </p:nvSpPr>
            <p:spPr>
              <a:xfrm>
                <a:off x="8418064" y="5046713"/>
                <a:ext cx="1661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err="1">
                    <a:solidFill>
                      <a:schemeClr val="bg2">
                        <a:lumMod val="75000"/>
                      </a:schemeClr>
                    </a:solidFill>
                  </a:rPr>
                  <a:t>Fear</a:t>
                </a:r>
                <a:endParaRPr lang="pl-PL" sz="2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1" name="Łącznik prosty 30"/>
              <p:cNvCxnSpPr/>
              <p:nvPr/>
            </p:nvCxnSpPr>
            <p:spPr>
              <a:xfrm flipH="1">
                <a:off x="7112000" y="5246768"/>
                <a:ext cx="1349848" cy="0"/>
              </a:xfrm>
              <a:prstGeom prst="line">
                <a:avLst/>
              </a:prstGeom>
              <a:ln w="19050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Elipsa 33"/>
          <p:cNvSpPr/>
          <p:nvPr/>
        </p:nvSpPr>
        <p:spPr>
          <a:xfrm>
            <a:off x="8024402" y="2750861"/>
            <a:ext cx="742227" cy="7422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20</a:t>
            </a:fld>
            <a:endParaRPr lang="pl-PL"/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64" y="762000"/>
            <a:ext cx="4414484" cy="5877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7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739379"/>
          </a:xfrm>
        </p:spPr>
        <p:txBody>
          <a:bodyPr/>
          <a:lstStyle/>
          <a:p>
            <a:r>
              <a:rPr lang="pl-PL" dirty="0"/>
              <a:t>Style I – </a:t>
            </a:r>
            <a:r>
              <a:rPr lang="pl-PL" b="1" dirty="0" err="1">
                <a:solidFill>
                  <a:schemeClr val="accent4"/>
                </a:solidFill>
              </a:rPr>
              <a:t>people</a:t>
            </a:r>
            <a:r>
              <a:rPr lang="pl-PL" b="1" dirty="0">
                <a:solidFill>
                  <a:schemeClr val="accent4"/>
                </a:solidFill>
              </a:rPr>
              <a:t> </a:t>
            </a:r>
            <a:r>
              <a:rPr lang="pl-PL" b="1" dirty="0" err="1">
                <a:solidFill>
                  <a:schemeClr val="accent4"/>
                </a:solidFill>
              </a:rPr>
              <a:t>oriented</a:t>
            </a:r>
            <a:r>
              <a:rPr lang="pl-PL" b="1" dirty="0">
                <a:solidFill>
                  <a:schemeClr val="accent4"/>
                </a:solidFill>
              </a:rPr>
              <a:t> 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7605702" y="920075"/>
            <a:ext cx="3439665" cy="34396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6734637" y="1320185"/>
            <a:ext cx="1742129" cy="1766899"/>
            <a:chOff x="7424335" y="2590541"/>
            <a:chExt cx="1742129" cy="1766899"/>
          </a:xfrm>
        </p:grpSpPr>
        <p:sp>
          <p:nvSpPr>
            <p:cNvPr id="5" name="Elipsa 4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7696794" y="2910890"/>
              <a:ext cx="1197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800" b="1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7868245" y="2689582"/>
              <a:ext cx="970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Style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27162" y="950508"/>
            <a:ext cx="705985" cy="705985"/>
            <a:chOff x="2488037" y="3694329"/>
            <a:chExt cx="822960" cy="822960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2488037" y="3694329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99"/>
            <p:cNvSpPr>
              <a:spLocks noEditPoints="1"/>
            </p:cNvSpPr>
            <p:nvPr/>
          </p:nvSpPr>
          <p:spPr bwMode="auto">
            <a:xfrm>
              <a:off x="2655495" y="3937639"/>
              <a:ext cx="487149" cy="335446"/>
            </a:xfrm>
            <a:custGeom>
              <a:avLst/>
              <a:gdLst>
                <a:gd name="T0" fmla="*/ 95 w 628"/>
                <a:gd name="T1" fmla="*/ 133 h 433"/>
                <a:gd name="T2" fmla="*/ 212 w 628"/>
                <a:gd name="T3" fmla="*/ 133 h 433"/>
                <a:gd name="T4" fmla="*/ 154 w 628"/>
                <a:gd name="T5" fmla="*/ 89 h 433"/>
                <a:gd name="T6" fmla="*/ 154 w 628"/>
                <a:gd name="T7" fmla="*/ 178 h 433"/>
                <a:gd name="T8" fmla="*/ 154 w 628"/>
                <a:gd name="T9" fmla="*/ 89 h 433"/>
                <a:gd name="T10" fmla="*/ 235 w 628"/>
                <a:gd name="T11" fmla="*/ 239 h 433"/>
                <a:gd name="T12" fmla="*/ 184 w 628"/>
                <a:gd name="T13" fmla="*/ 171 h 433"/>
                <a:gd name="T14" fmla="*/ 221 w 628"/>
                <a:gd name="T15" fmla="*/ 239 h 433"/>
                <a:gd name="T16" fmla="*/ 154 w 628"/>
                <a:gd name="T17" fmla="*/ 305 h 433"/>
                <a:gd name="T18" fmla="*/ 87 w 628"/>
                <a:gd name="T19" fmla="*/ 239 h 433"/>
                <a:gd name="T20" fmla="*/ 124 w 628"/>
                <a:gd name="T21" fmla="*/ 171 h 433"/>
                <a:gd name="T22" fmla="*/ 73 w 628"/>
                <a:gd name="T23" fmla="*/ 239 h 433"/>
                <a:gd name="T24" fmla="*/ 154 w 628"/>
                <a:gd name="T25" fmla="*/ 319 h 433"/>
                <a:gd name="T26" fmla="*/ 554 w 628"/>
                <a:gd name="T27" fmla="*/ 171 h 433"/>
                <a:gd name="T28" fmla="*/ 307 w 628"/>
                <a:gd name="T29" fmla="*/ 164 h 433"/>
                <a:gd name="T30" fmla="*/ 307 w 628"/>
                <a:gd name="T31" fmla="*/ 178 h 433"/>
                <a:gd name="T32" fmla="*/ 554 w 628"/>
                <a:gd name="T33" fmla="*/ 171 h 433"/>
                <a:gd name="T34" fmla="*/ 547 w 628"/>
                <a:gd name="T35" fmla="*/ 227 h 433"/>
                <a:gd name="T36" fmla="*/ 300 w 628"/>
                <a:gd name="T37" fmla="*/ 234 h 433"/>
                <a:gd name="T38" fmla="*/ 547 w 628"/>
                <a:gd name="T39" fmla="*/ 241 h 433"/>
                <a:gd name="T40" fmla="*/ 554 w 628"/>
                <a:gd name="T41" fmla="*/ 298 h 433"/>
                <a:gd name="T42" fmla="*/ 307 w 628"/>
                <a:gd name="T43" fmla="*/ 291 h 433"/>
                <a:gd name="T44" fmla="*/ 307 w 628"/>
                <a:gd name="T45" fmla="*/ 305 h 433"/>
                <a:gd name="T46" fmla="*/ 554 w 628"/>
                <a:gd name="T47" fmla="*/ 298 h 433"/>
                <a:gd name="T48" fmla="*/ 486 w 628"/>
                <a:gd name="T49" fmla="*/ 433 h 433"/>
                <a:gd name="T50" fmla="*/ 479 w 628"/>
                <a:gd name="T51" fmla="*/ 390 h 433"/>
                <a:gd name="T52" fmla="*/ 436 w 628"/>
                <a:gd name="T53" fmla="*/ 390 h 433"/>
                <a:gd name="T54" fmla="*/ 429 w 628"/>
                <a:gd name="T55" fmla="*/ 433 h 433"/>
                <a:gd name="T56" fmla="*/ 192 w 628"/>
                <a:gd name="T57" fmla="*/ 426 h 433"/>
                <a:gd name="T58" fmla="*/ 170 w 628"/>
                <a:gd name="T59" fmla="*/ 368 h 433"/>
                <a:gd name="T60" fmla="*/ 149 w 628"/>
                <a:gd name="T61" fmla="*/ 426 h 433"/>
                <a:gd name="T62" fmla="*/ 7 w 628"/>
                <a:gd name="T63" fmla="*/ 433 h 433"/>
                <a:gd name="T64" fmla="*/ 0 w 628"/>
                <a:gd name="T65" fmla="*/ 7 h 433"/>
                <a:gd name="T66" fmla="*/ 270 w 628"/>
                <a:gd name="T67" fmla="*/ 0 h 433"/>
                <a:gd name="T68" fmla="*/ 329 w 628"/>
                <a:gd name="T69" fmla="*/ 73 h 433"/>
                <a:gd name="T70" fmla="*/ 628 w 628"/>
                <a:gd name="T71" fmla="*/ 80 h 433"/>
                <a:gd name="T72" fmla="*/ 621 w 628"/>
                <a:gd name="T73" fmla="*/ 433 h 433"/>
                <a:gd name="T74" fmla="*/ 614 w 628"/>
                <a:gd name="T75" fmla="*/ 419 h 433"/>
                <a:gd name="T76" fmla="*/ 325 w 628"/>
                <a:gd name="T77" fmla="*/ 87 h 433"/>
                <a:gd name="T78" fmla="*/ 267 w 628"/>
                <a:gd name="T79" fmla="*/ 14 h 433"/>
                <a:gd name="T80" fmla="*/ 14 w 628"/>
                <a:gd name="T81" fmla="*/ 419 h 433"/>
                <a:gd name="T82" fmla="*/ 135 w 628"/>
                <a:gd name="T83" fmla="*/ 390 h 433"/>
                <a:gd name="T84" fmla="*/ 206 w 628"/>
                <a:gd name="T85" fmla="*/ 390 h 433"/>
                <a:gd name="T86" fmla="*/ 422 w 628"/>
                <a:gd name="T87" fmla="*/ 419 h 433"/>
                <a:gd name="T88" fmla="*/ 458 w 628"/>
                <a:gd name="T89" fmla="*/ 354 h 433"/>
                <a:gd name="T90" fmla="*/ 493 w 628"/>
                <a:gd name="T91" fmla="*/ 4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8" h="433">
                  <a:moveTo>
                    <a:pt x="154" y="192"/>
                  </a:moveTo>
                  <a:cubicBezTo>
                    <a:pt x="121" y="192"/>
                    <a:pt x="95" y="166"/>
                    <a:pt x="95" y="133"/>
                  </a:cubicBezTo>
                  <a:cubicBezTo>
                    <a:pt x="95" y="101"/>
                    <a:pt x="121" y="75"/>
                    <a:pt x="154" y="75"/>
                  </a:cubicBezTo>
                  <a:cubicBezTo>
                    <a:pt x="186" y="75"/>
                    <a:pt x="212" y="101"/>
                    <a:pt x="212" y="133"/>
                  </a:cubicBezTo>
                  <a:cubicBezTo>
                    <a:pt x="212" y="166"/>
                    <a:pt x="186" y="192"/>
                    <a:pt x="154" y="192"/>
                  </a:cubicBezTo>
                  <a:close/>
                  <a:moveTo>
                    <a:pt x="154" y="89"/>
                  </a:moveTo>
                  <a:cubicBezTo>
                    <a:pt x="129" y="89"/>
                    <a:pt x="109" y="109"/>
                    <a:pt x="109" y="133"/>
                  </a:cubicBezTo>
                  <a:cubicBezTo>
                    <a:pt x="109" y="158"/>
                    <a:pt x="129" y="178"/>
                    <a:pt x="154" y="178"/>
                  </a:cubicBezTo>
                  <a:cubicBezTo>
                    <a:pt x="178" y="178"/>
                    <a:pt x="198" y="158"/>
                    <a:pt x="198" y="133"/>
                  </a:cubicBezTo>
                  <a:cubicBezTo>
                    <a:pt x="198" y="109"/>
                    <a:pt x="178" y="89"/>
                    <a:pt x="154" y="89"/>
                  </a:cubicBezTo>
                  <a:close/>
                  <a:moveTo>
                    <a:pt x="235" y="301"/>
                  </a:moveTo>
                  <a:cubicBezTo>
                    <a:pt x="235" y="239"/>
                    <a:pt x="235" y="239"/>
                    <a:pt x="235" y="239"/>
                  </a:cubicBezTo>
                  <a:cubicBezTo>
                    <a:pt x="235" y="210"/>
                    <a:pt x="219" y="182"/>
                    <a:pt x="193" y="168"/>
                  </a:cubicBezTo>
                  <a:cubicBezTo>
                    <a:pt x="190" y="166"/>
                    <a:pt x="186" y="167"/>
                    <a:pt x="184" y="171"/>
                  </a:cubicBezTo>
                  <a:cubicBezTo>
                    <a:pt x="182" y="174"/>
                    <a:pt x="183" y="178"/>
                    <a:pt x="186" y="180"/>
                  </a:cubicBezTo>
                  <a:cubicBezTo>
                    <a:pt x="208" y="192"/>
                    <a:pt x="221" y="215"/>
                    <a:pt x="221" y="239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15" y="301"/>
                    <a:pt x="192" y="305"/>
                    <a:pt x="154" y="305"/>
                  </a:cubicBezTo>
                  <a:cubicBezTo>
                    <a:pt x="116" y="305"/>
                    <a:pt x="93" y="301"/>
                    <a:pt x="87" y="298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7" y="215"/>
                    <a:pt x="100" y="192"/>
                    <a:pt x="121" y="180"/>
                  </a:cubicBezTo>
                  <a:cubicBezTo>
                    <a:pt x="124" y="178"/>
                    <a:pt x="126" y="174"/>
                    <a:pt x="124" y="171"/>
                  </a:cubicBezTo>
                  <a:cubicBezTo>
                    <a:pt x="122" y="167"/>
                    <a:pt x="118" y="166"/>
                    <a:pt x="114" y="168"/>
                  </a:cubicBezTo>
                  <a:cubicBezTo>
                    <a:pt x="89" y="182"/>
                    <a:pt x="73" y="210"/>
                    <a:pt x="73" y="239"/>
                  </a:cubicBezTo>
                  <a:cubicBezTo>
                    <a:pt x="73" y="301"/>
                    <a:pt x="73" y="301"/>
                    <a:pt x="73" y="301"/>
                  </a:cubicBezTo>
                  <a:cubicBezTo>
                    <a:pt x="73" y="316"/>
                    <a:pt x="117" y="319"/>
                    <a:pt x="154" y="319"/>
                  </a:cubicBezTo>
                  <a:cubicBezTo>
                    <a:pt x="191" y="319"/>
                    <a:pt x="235" y="316"/>
                    <a:pt x="235" y="301"/>
                  </a:cubicBezTo>
                  <a:close/>
                  <a:moveTo>
                    <a:pt x="554" y="171"/>
                  </a:moveTo>
                  <a:cubicBezTo>
                    <a:pt x="554" y="167"/>
                    <a:pt x="551" y="164"/>
                    <a:pt x="54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3" y="164"/>
                    <a:pt x="300" y="167"/>
                    <a:pt x="300" y="171"/>
                  </a:cubicBezTo>
                  <a:cubicBezTo>
                    <a:pt x="300" y="175"/>
                    <a:pt x="303" y="178"/>
                    <a:pt x="307" y="178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51" y="178"/>
                    <a:pt x="554" y="175"/>
                    <a:pt x="554" y="171"/>
                  </a:cubicBezTo>
                  <a:close/>
                  <a:moveTo>
                    <a:pt x="554" y="234"/>
                  </a:moveTo>
                  <a:cubicBezTo>
                    <a:pt x="554" y="231"/>
                    <a:pt x="551" y="227"/>
                    <a:pt x="547" y="227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3" y="227"/>
                    <a:pt x="300" y="231"/>
                    <a:pt x="300" y="234"/>
                  </a:cubicBezTo>
                  <a:cubicBezTo>
                    <a:pt x="300" y="238"/>
                    <a:pt x="303" y="241"/>
                    <a:pt x="307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51" y="241"/>
                    <a:pt x="554" y="238"/>
                    <a:pt x="554" y="234"/>
                  </a:cubicBezTo>
                  <a:close/>
                  <a:moveTo>
                    <a:pt x="554" y="298"/>
                  </a:moveTo>
                  <a:cubicBezTo>
                    <a:pt x="554" y="294"/>
                    <a:pt x="551" y="291"/>
                    <a:pt x="547" y="291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303" y="291"/>
                    <a:pt x="300" y="294"/>
                    <a:pt x="300" y="298"/>
                  </a:cubicBezTo>
                  <a:cubicBezTo>
                    <a:pt x="300" y="301"/>
                    <a:pt x="303" y="305"/>
                    <a:pt x="307" y="305"/>
                  </a:cubicBezTo>
                  <a:cubicBezTo>
                    <a:pt x="547" y="305"/>
                    <a:pt x="547" y="305"/>
                    <a:pt x="547" y="305"/>
                  </a:cubicBezTo>
                  <a:cubicBezTo>
                    <a:pt x="551" y="305"/>
                    <a:pt x="554" y="301"/>
                    <a:pt x="554" y="298"/>
                  </a:cubicBezTo>
                  <a:close/>
                  <a:moveTo>
                    <a:pt x="621" y="433"/>
                  </a:moveTo>
                  <a:cubicBezTo>
                    <a:pt x="486" y="433"/>
                    <a:pt x="486" y="433"/>
                    <a:pt x="486" y="433"/>
                  </a:cubicBezTo>
                  <a:cubicBezTo>
                    <a:pt x="483" y="433"/>
                    <a:pt x="479" y="430"/>
                    <a:pt x="479" y="426"/>
                  </a:cubicBezTo>
                  <a:cubicBezTo>
                    <a:pt x="479" y="390"/>
                    <a:pt x="479" y="390"/>
                    <a:pt x="479" y="390"/>
                  </a:cubicBezTo>
                  <a:cubicBezTo>
                    <a:pt x="479" y="378"/>
                    <a:pt x="470" y="368"/>
                    <a:pt x="458" y="368"/>
                  </a:cubicBezTo>
                  <a:cubicBezTo>
                    <a:pt x="446" y="368"/>
                    <a:pt x="436" y="378"/>
                    <a:pt x="436" y="390"/>
                  </a:cubicBezTo>
                  <a:cubicBezTo>
                    <a:pt x="436" y="426"/>
                    <a:pt x="436" y="426"/>
                    <a:pt x="436" y="426"/>
                  </a:cubicBezTo>
                  <a:cubicBezTo>
                    <a:pt x="436" y="430"/>
                    <a:pt x="433" y="433"/>
                    <a:pt x="429" y="433"/>
                  </a:cubicBezTo>
                  <a:cubicBezTo>
                    <a:pt x="199" y="433"/>
                    <a:pt x="199" y="433"/>
                    <a:pt x="199" y="433"/>
                  </a:cubicBezTo>
                  <a:cubicBezTo>
                    <a:pt x="195" y="433"/>
                    <a:pt x="192" y="430"/>
                    <a:pt x="192" y="426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2" y="378"/>
                    <a:pt x="182" y="368"/>
                    <a:pt x="170" y="368"/>
                  </a:cubicBezTo>
                  <a:cubicBezTo>
                    <a:pt x="158" y="368"/>
                    <a:pt x="149" y="378"/>
                    <a:pt x="149" y="390"/>
                  </a:cubicBezTo>
                  <a:cubicBezTo>
                    <a:pt x="149" y="426"/>
                    <a:pt x="149" y="426"/>
                    <a:pt x="149" y="426"/>
                  </a:cubicBezTo>
                  <a:cubicBezTo>
                    <a:pt x="149" y="430"/>
                    <a:pt x="146" y="433"/>
                    <a:pt x="142" y="433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3" y="433"/>
                    <a:pt x="0" y="430"/>
                    <a:pt x="0" y="4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621" y="73"/>
                    <a:pt x="621" y="73"/>
                    <a:pt x="621" y="73"/>
                  </a:cubicBezTo>
                  <a:cubicBezTo>
                    <a:pt x="625" y="73"/>
                    <a:pt x="628" y="76"/>
                    <a:pt x="628" y="80"/>
                  </a:cubicBezTo>
                  <a:cubicBezTo>
                    <a:pt x="628" y="426"/>
                    <a:pt x="628" y="426"/>
                    <a:pt x="628" y="426"/>
                  </a:cubicBezTo>
                  <a:cubicBezTo>
                    <a:pt x="628" y="430"/>
                    <a:pt x="625" y="433"/>
                    <a:pt x="621" y="433"/>
                  </a:cubicBezTo>
                  <a:close/>
                  <a:moveTo>
                    <a:pt x="493" y="419"/>
                  </a:moveTo>
                  <a:cubicBezTo>
                    <a:pt x="614" y="419"/>
                    <a:pt x="614" y="419"/>
                    <a:pt x="614" y="419"/>
                  </a:cubicBezTo>
                  <a:cubicBezTo>
                    <a:pt x="614" y="87"/>
                    <a:pt x="614" y="87"/>
                    <a:pt x="614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3" y="87"/>
                    <a:pt x="321" y="86"/>
                    <a:pt x="320" y="8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5" y="370"/>
                    <a:pt x="151" y="354"/>
                    <a:pt x="170" y="354"/>
                  </a:cubicBezTo>
                  <a:cubicBezTo>
                    <a:pt x="190" y="354"/>
                    <a:pt x="206" y="370"/>
                    <a:pt x="206" y="390"/>
                  </a:cubicBezTo>
                  <a:cubicBezTo>
                    <a:pt x="206" y="419"/>
                    <a:pt x="206" y="419"/>
                    <a:pt x="206" y="419"/>
                  </a:cubicBezTo>
                  <a:cubicBezTo>
                    <a:pt x="422" y="419"/>
                    <a:pt x="422" y="419"/>
                    <a:pt x="422" y="419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70"/>
                    <a:pt x="438" y="354"/>
                    <a:pt x="458" y="354"/>
                  </a:cubicBezTo>
                  <a:cubicBezTo>
                    <a:pt x="478" y="354"/>
                    <a:pt x="493" y="370"/>
                    <a:pt x="493" y="390"/>
                  </a:cubicBezTo>
                  <a:lnTo>
                    <a:pt x="493" y="419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327162" y="2431872"/>
            <a:ext cx="705985" cy="705985"/>
            <a:chOff x="8657947" y="626070"/>
            <a:chExt cx="822960" cy="822960"/>
          </a:xfrm>
        </p:grpSpPr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8657947" y="626070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42"/>
            <p:cNvSpPr>
              <a:spLocks noEditPoints="1"/>
            </p:cNvSpPr>
            <p:nvPr/>
          </p:nvSpPr>
          <p:spPr bwMode="auto">
            <a:xfrm>
              <a:off x="8946877" y="814814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27162" y="4315958"/>
            <a:ext cx="705985" cy="705985"/>
            <a:chOff x="8657947" y="3685194"/>
            <a:chExt cx="822960" cy="82296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657947" y="3685194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8789660" y="3817473"/>
              <a:ext cx="560023" cy="419778"/>
            </a:xfrm>
            <a:custGeom>
              <a:avLst/>
              <a:gdLst>
                <a:gd name="T0" fmla="*/ 419 w 486"/>
                <a:gd name="T1" fmla="*/ 279 h 364"/>
                <a:gd name="T2" fmla="*/ 390 w 486"/>
                <a:gd name="T3" fmla="*/ 171 h 364"/>
                <a:gd name="T4" fmla="*/ 363 w 486"/>
                <a:gd name="T5" fmla="*/ 279 h 364"/>
                <a:gd name="T6" fmla="*/ 295 w 486"/>
                <a:gd name="T7" fmla="*/ 359 h 364"/>
                <a:gd name="T8" fmla="*/ 481 w 486"/>
                <a:gd name="T9" fmla="*/ 364 h 364"/>
                <a:gd name="T10" fmla="*/ 434 w 486"/>
                <a:gd name="T11" fmla="*/ 312 h 364"/>
                <a:gd name="T12" fmla="*/ 390 w 486"/>
                <a:gd name="T13" fmla="*/ 181 h 364"/>
                <a:gd name="T14" fmla="*/ 390 w 486"/>
                <a:gd name="T15" fmla="*/ 283 h 364"/>
                <a:gd name="T16" fmla="*/ 305 w 486"/>
                <a:gd name="T17" fmla="*/ 355 h 364"/>
                <a:gd name="T18" fmla="*/ 351 w 486"/>
                <a:gd name="T19" fmla="*/ 320 h 364"/>
                <a:gd name="T20" fmla="*/ 390 w 486"/>
                <a:gd name="T21" fmla="*/ 292 h 364"/>
                <a:gd name="T22" fmla="*/ 431 w 486"/>
                <a:gd name="T23" fmla="*/ 321 h 364"/>
                <a:gd name="T24" fmla="*/ 476 w 486"/>
                <a:gd name="T25" fmla="*/ 355 h 364"/>
                <a:gd name="T26" fmla="*/ 322 w 486"/>
                <a:gd name="T27" fmla="*/ 216 h 364"/>
                <a:gd name="T28" fmla="*/ 327 w 486"/>
                <a:gd name="T29" fmla="*/ 215 h 364"/>
                <a:gd name="T30" fmla="*/ 321 w 486"/>
                <a:gd name="T31" fmla="*/ 177 h 364"/>
                <a:gd name="T32" fmla="*/ 297 w 486"/>
                <a:gd name="T33" fmla="*/ 37 h 364"/>
                <a:gd name="T34" fmla="*/ 204 w 486"/>
                <a:gd name="T35" fmla="*/ 0 h 364"/>
                <a:gd name="T36" fmla="*/ 171 w 486"/>
                <a:gd name="T37" fmla="*/ 137 h 364"/>
                <a:gd name="T38" fmla="*/ 154 w 486"/>
                <a:gd name="T39" fmla="*/ 189 h 364"/>
                <a:gd name="T40" fmla="*/ 208 w 486"/>
                <a:gd name="T41" fmla="*/ 143 h 364"/>
                <a:gd name="T42" fmla="*/ 289 w 486"/>
                <a:gd name="T43" fmla="*/ 179 h 364"/>
                <a:gd name="T44" fmla="*/ 293 w 486"/>
                <a:gd name="T45" fmla="*/ 170 h 364"/>
                <a:gd name="T46" fmla="*/ 227 w 486"/>
                <a:gd name="T47" fmla="*/ 130 h 364"/>
                <a:gd name="T48" fmla="*/ 205 w 486"/>
                <a:gd name="T49" fmla="*/ 133 h 364"/>
                <a:gd name="T50" fmla="*/ 200 w 486"/>
                <a:gd name="T51" fmla="*/ 139 h 364"/>
                <a:gd name="T52" fmla="*/ 181 w 486"/>
                <a:gd name="T53" fmla="*/ 134 h 364"/>
                <a:gd name="T54" fmla="*/ 178 w 486"/>
                <a:gd name="T55" fmla="*/ 129 h 364"/>
                <a:gd name="T56" fmla="*/ 204 w 486"/>
                <a:gd name="T57" fmla="*/ 9 h 364"/>
                <a:gd name="T58" fmla="*/ 276 w 486"/>
                <a:gd name="T59" fmla="*/ 49 h 364"/>
                <a:gd name="T60" fmla="*/ 369 w 486"/>
                <a:gd name="T61" fmla="*/ 108 h 364"/>
                <a:gd name="T62" fmla="*/ 311 w 486"/>
                <a:gd name="T63" fmla="*/ 173 h 364"/>
                <a:gd name="T64" fmla="*/ 297 w 486"/>
                <a:gd name="T65" fmla="*/ 173 h 364"/>
                <a:gd name="T66" fmla="*/ 139 w 486"/>
                <a:gd name="T67" fmla="*/ 312 h 364"/>
                <a:gd name="T68" fmla="*/ 142 w 486"/>
                <a:gd name="T69" fmla="*/ 232 h 364"/>
                <a:gd name="T70" fmla="*/ 49 w 486"/>
                <a:gd name="T71" fmla="*/ 232 h 364"/>
                <a:gd name="T72" fmla="*/ 54 w 486"/>
                <a:gd name="T73" fmla="*/ 311 h 364"/>
                <a:gd name="T74" fmla="*/ 5 w 486"/>
                <a:gd name="T75" fmla="*/ 364 h 364"/>
                <a:gd name="T76" fmla="*/ 191 w 486"/>
                <a:gd name="T77" fmla="*/ 359 h 364"/>
                <a:gd name="T78" fmla="*/ 59 w 486"/>
                <a:gd name="T79" fmla="*/ 232 h 364"/>
                <a:gd name="T80" fmla="*/ 132 w 486"/>
                <a:gd name="T81" fmla="*/ 232 h 364"/>
                <a:gd name="T82" fmla="*/ 59 w 486"/>
                <a:gd name="T83" fmla="*/ 232 h 364"/>
                <a:gd name="T84" fmla="*/ 56 w 486"/>
                <a:gd name="T85" fmla="*/ 320 h 364"/>
                <a:gd name="T86" fmla="*/ 77 w 486"/>
                <a:gd name="T87" fmla="*/ 286 h 364"/>
                <a:gd name="T88" fmla="*/ 115 w 486"/>
                <a:gd name="T89" fmla="*/ 286 h 364"/>
                <a:gd name="T90" fmla="*/ 137 w 486"/>
                <a:gd name="T91" fmla="*/ 321 h 364"/>
                <a:gd name="T92" fmla="*/ 10 w 486"/>
                <a:gd name="T93" fmla="*/ 35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6" h="364">
                  <a:moveTo>
                    <a:pt x="434" y="312"/>
                  </a:moveTo>
                  <a:cubicBezTo>
                    <a:pt x="423" y="309"/>
                    <a:pt x="419" y="290"/>
                    <a:pt x="419" y="279"/>
                  </a:cubicBezTo>
                  <a:cubicBezTo>
                    <a:pt x="429" y="267"/>
                    <a:pt x="437" y="250"/>
                    <a:pt x="437" y="232"/>
                  </a:cubicBezTo>
                  <a:cubicBezTo>
                    <a:pt x="437" y="195"/>
                    <a:pt x="419" y="171"/>
                    <a:pt x="390" y="171"/>
                  </a:cubicBezTo>
                  <a:cubicBezTo>
                    <a:pt x="362" y="171"/>
                    <a:pt x="344" y="195"/>
                    <a:pt x="344" y="232"/>
                  </a:cubicBezTo>
                  <a:cubicBezTo>
                    <a:pt x="344" y="251"/>
                    <a:pt x="352" y="268"/>
                    <a:pt x="363" y="279"/>
                  </a:cubicBezTo>
                  <a:cubicBezTo>
                    <a:pt x="362" y="293"/>
                    <a:pt x="358" y="308"/>
                    <a:pt x="348" y="311"/>
                  </a:cubicBezTo>
                  <a:cubicBezTo>
                    <a:pt x="304" y="320"/>
                    <a:pt x="295" y="342"/>
                    <a:pt x="295" y="359"/>
                  </a:cubicBezTo>
                  <a:cubicBezTo>
                    <a:pt x="295" y="362"/>
                    <a:pt x="297" y="364"/>
                    <a:pt x="300" y="364"/>
                  </a:cubicBezTo>
                  <a:cubicBezTo>
                    <a:pt x="481" y="364"/>
                    <a:pt x="481" y="364"/>
                    <a:pt x="481" y="364"/>
                  </a:cubicBezTo>
                  <a:cubicBezTo>
                    <a:pt x="483" y="364"/>
                    <a:pt x="486" y="362"/>
                    <a:pt x="486" y="359"/>
                  </a:cubicBezTo>
                  <a:cubicBezTo>
                    <a:pt x="486" y="343"/>
                    <a:pt x="477" y="321"/>
                    <a:pt x="434" y="312"/>
                  </a:cubicBezTo>
                  <a:close/>
                  <a:moveTo>
                    <a:pt x="354" y="232"/>
                  </a:moveTo>
                  <a:cubicBezTo>
                    <a:pt x="354" y="185"/>
                    <a:pt x="382" y="181"/>
                    <a:pt x="390" y="181"/>
                  </a:cubicBezTo>
                  <a:cubicBezTo>
                    <a:pt x="399" y="181"/>
                    <a:pt x="427" y="185"/>
                    <a:pt x="427" y="232"/>
                  </a:cubicBezTo>
                  <a:cubicBezTo>
                    <a:pt x="427" y="261"/>
                    <a:pt x="408" y="283"/>
                    <a:pt x="390" y="283"/>
                  </a:cubicBezTo>
                  <a:cubicBezTo>
                    <a:pt x="373" y="283"/>
                    <a:pt x="354" y="261"/>
                    <a:pt x="354" y="232"/>
                  </a:cubicBezTo>
                  <a:close/>
                  <a:moveTo>
                    <a:pt x="305" y="355"/>
                  </a:moveTo>
                  <a:cubicBezTo>
                    <a:pt x="307" y="338"/>
                    <a:pt x="323" y="326"/>
                    <a:pt x="351" y="320"/>
                  </a:cubicBezTo>
                  <a:cubicBezTo>
                    <a:pt x="351" y="320"/>
                    <a:pt x="351" y="320"/>
                    <a:pt x="351" y="320"/>
                  </a:cubicBezTo>
                  <a:cubicBezTo>
                    <a:pt x="364" y="316"/>
                    <a:pt x="370" y="301"/>
                    <a:pt x="372" y="286"/>
                  </a:cubicBezTo>
                  <a:cubicBezTo>
                    <a:pt x="377" y="290"/>
                    <a:pt x="384" y="292"/>
                    <a:pt x="390" y="292"/>
                  </a:cubicBezTo>
                  <a:cubicBezTo>
                    <a:pt x="397" y="292"/>
                    <a:pt x="404" y="290"/>
                    <a:pt x="410" y="286"/>
                  </a:cubicBezTo>
                  <a:cubicBezTo>
                    <a:pt x="412" y="302"/>
                    <a:pt x="418" y="317"/>
                    <a:pt x="431" y="321"/>
                  </a:cubicBezTo>
                  <a:cubicBezTo>
                    <a:pt x="431" y="321"/>
                    <a:pt x="431" y="321"/>
                    <a:pt x="432" y="321"/>
                  </a:cubicBezTo>
                  <a:cubicBezTo>
                    <a:pt x="459" y="326"/>
                    <a:pt x="474" y="338"/>
                    <a:pt x="476" y="355"/>
                  </a:cubicBezTo>
                  <a:lnTo>
                    <a:pt x="305" y="355"/>
                  </a:lnTo>
                  <a:close/>
                  <a:moveTo>
                    <a:pt x="322" y="216"/>
                  </a:moveTo>
                  <a:cubicBezTo>
                    <a:pt x="323" y="216"/>
                    <a:pt x="323" y="216"/>
                    <a:pt x="324" y="216"/>
                  </a:cubicBezTo>
                  <a:cubicBezTo>
                    <a:pt x="325" y="216"/>
                    <a:pt x="327" y="216"/>
                    <a:pt x="327" y="215"/>
                  </a:cubicBezTo>
                  <a:cubicBezTo>
                    <a:pt x="329" y="214"/>
                    <a:pt x="330" y="212"/>
                    <a:pt x="329" y="210"/>
                  </a:cubicBezTo>
                  <a:cubicBezTo>
                    <a:pt x="329" y="210"/>
                    <a:pt x="322" y="195"/>
                    <a:pt x="321" y="177"/>
                  </a:cubicBezTo>
                  <a:cubicBezTo>
                    <a:pt x="355" y="168"/>
                    <a:pt x="378" y="140"/>
                    <a:pt x="378" y="108"/>
                  </a:cubicBezTo>
                  <a:cubicBezTo>
                    <a:pt x="378" y="69"/>
                    <a:pt x="342" y="37"/>
                    <a:pt x="297" y="37"/>
                  </a:cubicBezTo>
                  <a:cubicBezTo>
                    <a:pt x="290" y="37"/>
                    <a:pt x="283" y="37"/>
                    <a:pt x="277" y="39"/>
                  </a:cubicBezTo>
                  <a:cubicBezTo>
                    <a:pt x="263" y="15"/>
                    <a:pt x="235" y="0"/>
                    <a:pt x="204" y="0"/>
                  </a:cubicBezTo>
                  <a:cubicBezTo>
                    <a:pt x="159" y="0"/>
                    <a:pt x="123" y="32"/>
                    <a:pt x="123" y="71"/>
                  </a:cubicBezTo>
                  <a:cubicBezTo>
                    <a:pt x="123" y="100"/>
                    <a:pt x="142" y="125"/>
                    <a:pt x="171" y="137"/>
                  </a:cubicBezTo>
                  <a:cubicBezTo>
                    <a:pt x="170" y="163"/>
                    <a:pt x="154" y="183"/>
                    <a:pt x="154" y="183"/>
                  </a:cubicBezTo>
                  <a:cubicBezTo>
                    <a:pt x="153" y="185"/>
                    <a:pt x="153" y="188"/>
                    <a:pt x="154" y="189"/>
                  </a:cubicBezTo>
                  <a:cubicBezTo>
                    <a:pt x="156" y="191"/>
                    <a:pt x="158" y="191"/>
                    <a:pt x="160" y="191"/>
                  </a:cubicBezTo>
                  <a:cubicBezTo>
                    <a:pt x="185" y="179"/>
                    <a:pt x="201" y="164"/>
                    <a:pt x="208" y="143"/>
                  </a:cubicBezTo>
                  <a:cubicBezTo>
                    <a:pt x="214" y="142"/>
                    <a:pt x="219" y="142"/>
                    <a:pt x="224" y="141"/>
                  </a:cubicBezTo>
                  <a:cubicBezTo>
                    <a:pt x="237" y="163"/>
                    <a:pt x="261" y="177"/>
                    <a:pt x="289" y="179"/>
                  </a:cubicBezTo>
                  <a:cubicBezTo>
                    <a:pt x="296" y="193"/>
                    <a:pt x="306" y="205"/>
                    <a:pt x="322" y="216"/>
                  </a:cubicBezTo>
                  <a:close/>
                  <a:moveTo>
                    <a:pt x="293" y="170"/>
                  </a:moveTo>
                  <a:cubicBezTo>
                    <a:pt x="266" y="169"/>
                    <a:pt x="242" y="155"/>
                    <a:pt x="231" y="133"/>
                  </a:cubicBezTo>
                  <a:cubicBezTo>
                    <a:pt x="230" y="131"/>
                    <a:pt x="228" y="130"/>
                    <a:pt x="227" y="130"/>
                  </a:cubicBezTo>
                  <a:cubicBezTo>
                    <a:pt x="226" y="130"/>
                    <a:pt x="226" y="130"/>
                    <a:pt x="225" y="131"/>
                  </a:cubicBezTo>
                  <a:cubicBezTo>
                    <a:pt x="219" y="132"/>
                    <a:pt x="212" y="133"/>
                    <a:pt x="205" y="133"/>
                  </a:cubicBezTo>
                  <a:cubicBezTo>
                    <a:pt x="202" y="133"/>
                    <a:pt x="201" y="135"/>
                    <a:pt x="200" y="137"/>
                  </a:cubicBezTo>
                  <a:cubicBezTo>
                    <a:pt x="200" y="138"/>
                    <a:pt x="200" y="138"/>
                    <a:pt x="200" y="139"/>
                  </a:cubicBezTo>
                  <a:cubicBezTo>
                    <a:pt x="195" y="154"/>
                    <a:pt x="185" y="165"/>
                    <a:pt x="170" y="175"/>
                  </a:cubicBezTo>
                  <a:cubicBezTo>
                    <a:pt x="175" y="165"/>
                    <a:pt x="180" y="150"/>
                    <a:pt x="181" y="134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1" y="132"/>
                    <a:pt x="180" y="130"/>
                    <a:pt x="178" y="129"/>
                  </a:cubicBezTo>
                  <a:cubicBezTo>
                    <a:pt x="150" y="120"/>
                    <a:pt x="132" y="97"/>
                    <a:pt x="132" y="71"/>
                  </a:cubicBezTo>
                  <a:cubicBezTo>
                    <a:pt x="132" y="37"/>
                    <a:pt x="164" y="9"/>
                    <a:pt x="204" y="9"/>
                  </a:cubicBezTo>
                  <a:cubicBezTo>
                    <a:pt x="233" y="9"/>
                    <a:pt x="259" y="24"/>
                    <a:pt x="270" y="47"/>
                  </a:cubicBezTo>
                  <a:cubicBezTo>
                    <a:pt x="271" y="48"/>
                    <a:pt x="273" y="49"/>
                    <a:pt x="276" y="49"/>
                  </a:cubicBezTo>
                  <a:cubicBezTo>
                    <a:pt x="282" y="47"/>
                    <a:pt x="290" y="46"/>
                    <a:pt x="297" y="46"/>
                  </a:cubicBezTo>
                  <a:cubicBezTo>
                    <a:pt x="337" y="46"/>
                    <a:pt x="369" y="74"/>
                    <a:pt x="369" y="108"/>
                  </a:cubicBezTo>
                  <a:cubicBezTo>
                    <a:pt x="369" y="137"/>
                    <a:pt x="347" y="162"/>
                    <a:pt x="315" y="169"/>
                  </a:cubicBezTo>
                  <a:cubicBezTo>
                    <a:pt x="313" y="169"/>
                    <a:pt x="311" y="171"/>
                    <a:pt x="311" y="173"/>
                  </a:cubicBezTo>
                  <a:cubicBezTo>
                    <a:pt x="311" y="183"/>
                    <a:pt x="313" y="191"/>
                    <a:pt x="315" y="198"/>
                  </a:cubicBezTo>
                  <a:cubicBezTo>
                    <a:pt x="306" y="190"/>
                    <a:pt x="301" y="182"/>
                    <a:pt x="297" y="173"/>
                  </a:cubicBezTo>
                  <a:cubicBezTo>
                    <a:pt x="296" y="171"/>
                    <a:pt x="295" y="170"/>
                    <a:pt x="293" y="170"/>
                  </a:cubicBezTo>
                  <a:close/>
                  <a:moveTo>
                    <a:pt x="139" y="312"/>
                  </a:moveTo>
                  <a:cubicBezTo>
                    <a:pt x="128" y="309"/>
                    <a:pt x="124" y="290"/>
                    <a:pt x="124" y="279"/>
                  </a:cubicBezTo>
                  <a:cubicBezTo>
                    <a:pt x="135" y="267"/>
                    <a:pt x="142" y="250"/>
                    <a:pt x="142" y="232"/>
                  </a:cubicBezTo>
                  <a:cubicBezTo>
                    <a:pt x="142" y="195"/>
                    <a:pt x="124" y="171"/>
                    <a:pt x="96" y="171"/>
                  </a:cubicBezTo>
                  <a:cubicBezTo>
                    <a:pt x="67" y="171"/>
                    <a:pt x="49" y="195"/>
                    <a:pt x="49" y="232"/>
                  </a:cubicBezTo>
                  <a:cubicBezTo>
                    <a:pt x="49" y="251"/>
                    <a:pt x="57" y="268"/>
                    <a:pt x="68" y="279"/>
                  </a:cubicBezTo>
                  <a:cubicBezTo>
                    <a:pt x="67" y="293"/>
                    <a:pt x="63" y="308"/>
                    <a:pt x="54" y="311"/>
                  </a:cubicBezTo>
                  <a:cubicBezTo>
                    <a:pt x="10" y="320"/>
                    <a:pt x="0" y="342"/>
                    <a:pt x="0" y="359"/>
                  </a:cubicBezTo>
                  <a:cubicBezTo>
                    <a:pt x="0" y="362"/>
                    <a:pt x="3" y="364"/>
                    <a:pt x="5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9" y="364"/>
                    <a:pt x="191" y="362"/>
                    <a:pt x="191" y="359"/>
                  </a:cubicBezTo>
                  <a:cubicBezTo>
                    <a:pt x="191" y="343"/>
                    <a:pt x="182" y="321"/>
                    <a:pt x="139" y="312"/>
                  </a:cubicBezTo>
                  <a:close/>
                  <a:moveTo>
                    <a:pt x="59" y="232"/>
                  </a:moveTo>
                  <a:cubicBezTo>
                    <a:pt x="59" y="185"/>
                    <a:pt x="87" y="181"/>
                    <a:pt x="96" y="181"/>
                  </a:cubicBezTo>
                  <a:cubicBezTo>
                    <a:pt x="104" y="181"/>
                    <a:pt x="132" y="185"/>
                    <a:pt x="132" y="232"/>
                  </a:cubicBezTo>
                  <a:cubicBezTo>
                    <a:pt x="132" y="261"/>
                    <a:pt x="113" y="283"/>
                    <a:pt x="96" y="283"/>
                  </a:cubicBezTo>
                  <a:cubicBezTo>
                    <a:pt x="78" y="283"/>
                    <a:pt x="59" y="261"/>
                    <a:pt x="59" y="232"/>
                  </a:cubicBezTo>
                  <a:close/>
                  <a:moveTo>
                    <a:pt x="10" y="355"/>
                  </a:moveTo>
                  <a:cubicBezTo>
                    <a:pt x="12" y="338"/>
                    <a:pt x="28" y="326"/>
                    <a:pt x="56" y="320"/>
                  </a:cubicBezTo>
                  <a:cubicBezTo>
                    <a:pt x="56" y="320"/>
                    <a:pt x="56" y="320"/>
                    <a:pt x="56" y="320"/>
                  </a:cubicBezTo>
                  <a:cubicBezTo>
                    <a:pt x="69" y="316"/>
                    <a:pt x="75" y="301"/>
                    <a:pt x="77" y="286"/>
                  </a:cubicBezTo>
                  <a:cubicBezTo>
                    <a:pt x="83" y="290"/>
                    <a:pt x="89" y="292"/>
                    <a:pt x="96" y="292"/>
                  </a:cubicBezTo>
                  <a:cubicBezTo>
                    <a:pt x="102" y="292"/>
                    <a:pt x="109" y="290"/>
                    <a:pt x="115" y="286"/>
                  </a:cubicBezTo>
                  <a:cubicBezTo>
                    <a:pt x="117" y="302"/>
                    <a:pt x="123" y="317"/>
                    <a:pt x="136" y="321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64" y="326"/>
                    <a:pt x="179" y="338"/>
                    <a:pt x="181" y="355"/>
                  </a:cubicBezTo>
                  <a:lnTo>
                    <a:pt x="10" y="35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1172925" y="920075"/>
            <a:ext cx="228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kern="800" spc="-39" dirty="0" err="1">
                <a:solidFill>
                  <a:srgbClr val="FFC000"/>
                </a:solidFill>
              </a:rPr>
              <a:t>Describing</a:t>
            </a:r>
            <a:r>
              <a:rPr lang="pl-PL" altLang="pl-PL" sz="2000" b="1" kern="800" spc="-39" dirty="0">
                <a:solidFill>
                  <a:srgbClr val="FFC000"/>
                </a:solidFill>
              </a:rPr>
              <a:t> </a:t>
            </a:r>
            <a:r>
              <a:rPr lang="pl-PL" altLang="pl-PL" sz="2000" b="1" kern="800" spc="-39" dirty="0" err="1">
                <a:solidFill>
                  <a:srgbClr val="FFC000"/>
                </a:solidFill>
              </a:rPr>
              <a:t>terms</a:t>
            </a:r>
            <a:endParaRPr lang="pl-PL" altLang="pl-PL" sz="2000" b="1" kern="800" spc="-39" dirty="0">
              <a:solidFill>
                <a:srgbClr val="FFC00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172925" y="2351379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kern="800" spc="-39" dirty="0">
                <a:solidFill>
                  <a:srgbClr val="FFC000"/>
                </a:solidFill>
              </a:rPr>
              <a:t>How to </a:t>
            </a:r>
            <a:r>
              <a:rPr lang="pl-PL" altLang="pl-PL" sz="2000" b="1" kern="800" spc="-39" dirty="0" err="1">
                <a:solidFill>
                  <a:srgbClr val="FFC000"/>
                </a:solidFill>
              </a:rPr>
              <a:t>identify</a:t>
            </a:r>
            <a:endParaRPr lang="pl-PL" altLang="pl-PL" sz="2000" b="1" kern="800" spc="-39" dirty="0">
              <a:solidFill>
                <a:srgbClr val="FFC000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172925" y="4257320"/>
            <a:ext cx="2566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000" b="1" kern="800" spc="-39" dirty="0">
                <a:solidFill>
                  <a:srgbClr val="FFC000"/>
                </a:solidFill>
              </a:rPr>
              <a:t>Communications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172925" y="1274436"/>
            <a:ext cx="3687823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l-PL" sz="1940" kern="800" spc="-39" dirty="0"/>
              <a:t>performer, merrymaker, idea generator, quick-witted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1172925" y="2705132"/>
            <a:ext cx="4120420" cy="140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pl-PL" sz="1939" kern="800" spc="-39" dirty="0"/>
              <a:t>excited, open and friendly</a:t>
            </a:r>
          </a:p>
          <a:p>
            <a:pPr marL="342900" lvl="1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pl-PL" sz="1939" kern="800" spc="-39" dirty="0"/>
              <a:t>expresses when agrees with you</a:t>
            </a:r>
          </a:p>
          <a:p>
            <a:pPr marL="342900" lvl="1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pl-PL" sz="1939" kern="800" spc="-39" dirty="0"/>
              <a:t>emphasizes the positive side of issues and things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172925" y="4618718"/>
            <a:ext cx="8669137" cy="1465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pl-PL" sz="1939" kern="800" spc="-39" dirty="0"/>
              <a:t>inspires</a:t>
            </a:r>
          </a:p>
          <a:p>
            <a:pPr marL="342900" lvl="1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pl-PL" sz="1939" kern="800" spc="-39" dirty="0"/>
              <a:t>loves to talk a lot, but avoids details</a:t>
            </a:r>
          </a:p>
          <a:p>
            <a:pPr marL="342900" lvl="1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pl-PL" sz="1939" kern="800" spc="-39" dirty="0"/>
              <a:t>avoids raising difficult topics</a:t>
            </a:r>
          </a:p>
          <a:p>
            <a:pPr marL="342900" lvl="1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pl-PL" sz="1939" kern="800" spc="-39" dirty="0"/>
              <a:t>feels very comfortable giving positive feedback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10" y="139700"/>
            <a:ext cx="4245960" cy="5653298"/>
          </a:xfrm>
          <a:prstGeom prst="rect">
            <a:avLst/>
          </a:prstGeom>
        </p:spPr>
      </p:pic>
      <p:sp>
        <p:nvSpPr>
          <p:cNvPr id="26" name="Elipsa 25"/>
          <p:cNvSpPr/>
          <p:nvPr/>
        </p:nvSpPr>
        <p:spPr>
          <a:xfrm>
            <a:off x="8064212" y="713958"/>
            <a:ext cx="742227" cy="7422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9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739379"/>
          </a:xfrm>
        </p:spPr>
        <p:txBody>
          <a:bodyPr/>
          <a:lstStyle/>
          <a:p>
            <a:r>
              <a:rPr lang="pl-PL" dirty="0"/>
              <a:t>Extended DISC Model – </a:t>
            </a:r>
            <a:r>
              <a:rPr lang="pl-PL" b="1" dirty="0">
                <a:solidFill>
                  <a:schemeClr val="accent3"/>
                </a:solidFill>
              </a:rPr>
              <a:t>4 </a:t>
            </a:r>
            <a:r>
              <a:rPr lang="pl-PL" b="1" dirty="0" err="1">
                <a:solidFill>
                  <a:schemeClr val="accent3"/>
                </a:solidFill>
              </a:rPr>
              <a:t>styles</a:t>
            </a:r>
            <a:r>
              <a:rPr lang="pl-PL" b="1" dirty="0">
                <a:solidFill>
                  <a:schemeClr val="accent3"/>
                </a:solidFill>
              </a:rPr>
              <a:t> </a:t>
            </a:r>
            <a:r>
              <a:rPr lang="pl-PL" b="1" dirty="0" err="1">
                <a:solidFill>
                  <a:schemeClr val="accent3"/>
                </a:solidFill>
              </a:rPr>
              <a:t>behavior</a:t>
            </a:r>
            <a:br>
              <a:rPr lang="en-US" dirty="0"/>
            </a:b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042687" y="1614855"/>
            <a:ext cx="3439665" cy="34396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1482214" y="1421625"/>
            <a:ext cx="4389949" cy="369332"/>
            <a:chOff x="1447422" y="1421625"/>
            <a:chExt cx="4389949" cy="369332"/>
          </a:xfrm>
        </p:grpSpPr>
        <p:cxnSp>
          <p:nvCxnSpPr>
            <p:cNvPr id="7" name="Łącznik prosty 6"/>
            <p:cNvCxnSpPr/>
            <p:nvPr/>
          </p:nvCxnSpPr>
          <p:spPr>
            <a:xfrm flipH="1">
              <a:off x="5124061" y="1644801"/>
              <a:ext cx="713310" cy="0"/>
            </a:xfrm>
            <a:prstGeom prst="line">
              <a:avLst/>
            </a:prstGeom>
            <a:ln w="190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/>
            <p:cNvSpPr/>
            <p:nvPr/>
          </p:nvSpPr>
          <p:spPr>
            <a:xfrm>
              <a:off x="1447422" y="1421625"/>
              <a:ext cx="3108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err="1"/>
                <a:t>Calm</a:t>
              </a:r>
              <a:r>
                <a:rPr lang="pl-PL" sz="2000" dirty="0"/>
                <a:t>, </a:t>
              </a:r>
              <a:r>
                <a:rPr lang="pl-PL" sz="2000" b="1" dirty="0" err="1">
                  <a:solidFill>
                    <a:schemeClr val="accent3"/>
                  </a:solidFill>
                </a:rPr>
                <a:t>steady</a:t>
              </a:r>
              <a:r>
                <a:rPr lang="pl-PL" sz="2000" dirty="0"/>
                <a:t>, </a:t>
              </a:r>
              <a:r>
                <a:rPr lang="pl-PL" sz="2000" dirty="0" err="1"/>
                <a:t>unhurried</a:t>
              </a:r>
              <a:endParaRPr lang="pl-PL" sz="2000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972262" y="2488155"/>
            <a:ext cx="4585576" cy="369332"/>
            <a:chOff x="1230629" y="2488155"/>
            <a:chExt cx="4585576" cy="369332"/>
          </a:xfrm>
        </p:grpSpPr>
        <p:sp>
          <p:nvSpPr>
            <p:cNvPr id="10" name="Prostokąt 9"/>
            <p:cNvSpPr/>
            <p:nvPr/>
          </p:nvSpPr>
          <p:spPr>
            <a:xfrm>
              <a:off x="1230629" y="2488155"/>
              <a:ext cx="21079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err="1"/>
                <a:t>Careful</a:t>
              </a:r>
              <a:r>
                <a:rPr lang="pl-PL" sz="2000" dirty="0"/>
                <a:t>, </a:t>
              </a:r>
              <a:r>
                <a:rPr lang="pl-PL" sz="2000" b="1" dirty="0" err="1">
                  <a:solidFill>
                    <a:schemeClr val="accent3"/>
                  </a:solidFill>
                </a:rPr>
                <a:t>patient</a:t>
              </a:r>
              <a:endParaRPr lang="pl-PL" sz="20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1" name="Łącznik prosty 10"/>
            <p:cNvCxnSpPr/>
            <p:nvPr/>
          </p:nvCxnSpPr>
          <p:spPr>
            <a:xfrm flipH="1">
              <a:off x="3571533" y="2672821"/>
              <a:ext cx="2244672" cy="0"/>
            </a:xfrm>
            <a:prstGeom prst="line">
              <a:avLst/>
            </a:prstGeom>
            <a:ln w="190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11"/>
          <p:cNvGrpSpPr/>
          <p:nvPr/>
        </p:nvGrpSpPr>
        <p:grpSpPr>
          <a:xfrm>
            <a:off x="928792" y="3516175"/>
            <a:ext cx="4862408" cy="369332"/>
            <a:chOff x="814492" y="3516175"/>
            <a:chExt cx="4862408" cy="369332"/>
          </a:xfrm>
        </p:grpSpPr>
        <p:sp>
          <p:nvSpPr>
            <p:cNvPr id="13" name="Prostokąt 12"/>
            <p:cNvSpPr/>
            <p:nvPr/>
          </p:nvSpPr>
          <p:spPr>
            <a:xfrm>
              <a:off x="814492" y="3516175"/>
              <a:ext cx="2940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accent3"/>
                  </a:solidFill>
                </a:rPr>
                <a:t>Good </a:t>
              </a:r>
              <a:r>
                <a:rPr lang="pl-PL" sz="2000" b="1" dirty="0" err="1">
                  <a:solidFill>
                    <a:schemeClr val="accent3"/>
                  </a:solidFill>
                </a:rPr>
                <a:t>listener</a:t>
              </a:r>
              <a:r>
                <a:rPr lang="pl-PL" sz="2000" dirty="0"/>
                <a:t>, </a:t>
              </a:r>
              <a:r>
                <a:rPr lang="pl-PL" sz="2000" dirty="0" err="1"/>
                <a:t>modest</a:t>
              </a:r>
              <a:endParaRPr lang="pl-PL" sz="2000" dirty="0"/>
            </a:p>
          </p:txBody>
        </p:sp>
        <p:cxnSp>
          <p:nvCxnSpPr>
            <p:cNvPr id="14" name="Łącznik prosty 13"/>
            <p:cNvCxnSpPr/>
            <p:nvPr/>
          </p:nvCxnSpPr>
          <p:spPr>
            <a:xfrm flipH="1">
              <a:off x="3956026" y="3680305"/>
              <a:ext cx="172087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14"/>
          <p:cNvGrpSpPr/>
          <p:nvPr/>
        </p:nvGrpSpPr>
        <p:grpSpPr>
          <a:xfrm>
            <a:off x="1124485" y="4544196"/>
            <a:ext cx="4747678" cy="369332"/>
            <a:chOff x="1455500" y="4544196"/>
            <a:chExt cx="4747678" cy="369332"/>
          </a:xfrm>
        </p:grpSpPr>
        <p:sp>
          <p:nvSpPr>
            <p:cNvPr id="16" name="Prostokąt 15"/>
            <p:cNvSpPr/>
            <p:nvPr/>
          </p:nvSpPr>
          <p:spPr>
            <a:xfrm>
              <a:off x="1455500" y="4544196"/>
              <a:ext cx="17652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err="1">
                  <a:solidFill>
                    <a:schemeClr val="accent3"/>
                  </a:solidFill>
                </a:rPr>
                <a:t>Trustworthy</a:t>
              </a:r>
              <a:endParaRPr lang="pl-PL" sz="20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7" name="Łącznik prosty 16"/>
            <p:cNvCxnSpPr/>
            <p:nvPr/>
          </p:nvCxnSpPr>
          <p:spPr>
            <a:xfrm flipH="1">
              <a:off x="3651390" y="4714245"/>
              <a:ext cx="2551788" cy="0"/>
            </a:xfrm>
            <a:prstGeom prst="line">
              <a:avLst/>
            </a:prstGeom>
            <a:ln w="190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>
            <a:off x="7180581" y="891118"/>
            <a:ext cx="1742129" cy="1757374"/>
            <a:chOff x="7424335" y="2590541"/>
            <a:chExt cx="1742129" cy="1757374"/>
          </a:xfrm>
        </p:grpSpPr>
        <p:sp>
          <p:nvSpPr>
            <p:cNvPr id="19" name="Elipsa 18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7691837" y="2901365"/>
              <a:ext cx="1197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800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7870477" y="2689582"/>
              <a:ext cx="963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Style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7180581" y="4126856"/>
            <a:ext cx="3568741" cy="707362"/>
            <a:chOff x="7180581" y="4126856"/>
            <a:chExt cx="3568741" cy="707362"/>
          </a:xfrm>
        </p:grpSpPr>
        <p:sp>
          <p:nvSpPr>
            <p:cNvPr id="23" name="Prostokąt 22"/>
            <p:cNvSpPr/>
            <p:nvPr/>
          </p:nvSpPr>
          <p:spPr>
            <a:xfrm>
              <a:off x="8430764" y="4434108"/>
              <a:ext cx="14411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/>
                <a:t>Too </a:t>
              </a:r>
              <a:r>
                <a:rPr lang="pl-PL" sz="2000" dirty="0" err="1"/>
                <a:t>willing</a:t>
              </a:r>
              <a:endParaRPr lang="pl-PL" sz="2000" dirty="0"/>
            </a:p>
          </p:txBody>
        </p:sp>
        <p:grpSp>
          <p:nvGrpSpPr>
            <p:cNvPr id="24" name="Grupa 23"/>
            <p:cNvGrpSpPr/>
            <p:nvPr/>
          </p:nvGrpSpPr>
          <p:grpSpPr>
            <a:xfrm>
              <a:off x="7180581" y="4126856"/>
              <a:ext cx="3568741" cy="400110"/>
              <a:chOff x="7180581" y="4126856"/>
              <a:chExt cx="3568741" cy="400110"/>
            </a:xfrm>
          </p:grpSpPr>
          <p:sp>
            <p:nvSpPr>
              <p:cNvPr id="25" name="pole tekstowe 24"/>
              <p:cNvSpPr txBox="1"/>
              <p:nvPr/>
            </p:nvSpPr>
            <p:spPr>
              <a:xfrm>
                <a:off x="8418064" y="4126856"/>
                <a:ext cx="23312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>
                    <a:solidFill>
                      <a:schemeClr val="bg2">
                        <a:lumMod val="75000"/>
                      </a:schemeClr>
                    </a:solidFill>
                  </a:rPr>
                  <a:t>Under </a:t>
                </a:r>
                <a:r>
                  <a:rPr lang="pl-PL" sz="2000" b="1" dirty="0" err="1">
                    <a:solidFill>
                      <a:schemeClr val="bg2">
                        <a:lumMod val="75000"/>
                      </a:schemeClr>
                    </a:solidFill>
                  </a:rPr>
                  <a:t>pressure</a:t>
                </a:r>
                <a:endParaRPr lang="pl-PL" sz="2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6" name="Łącznik prosty 25"/>
              <p:cNvCxnSpPr/>
              <p:nvPr/>
            </p:nvCxnSpPr>
            <p:spPr>
              <a:xfrm flipH="1">
                <a:off x="7180581" y="4307231"/>
                <a:ext cx="1281267" cy="0"/>
              </a:xfrm>
              <a:prstGeom prst="line">
                <a:avLst/>
              </a:prstGeom>
              <a:ln w="19050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upa 26"/>
          <p:cNvGrpSpPr/>
          <p:nvPr/>
        </p:nvGrpSpPr>
        <p:grpSpPr>
          <a:xfrm>
            <a:off x="6865620" y="5046713"/>
            <a:ext cx="3581817" cy="699472"/>
            <a:chOff x="6865620" y="5046713"/>
            <a:chExt cx="3581817" cy="699472"/>
          </a:xfrm>
        </p:grpSpPr>
        <p:sp>
          <p:nvSpPr>
            <p:cNvPr id="28" name="Prostokąt 27"/>
            <p:cNvSpPr/>
            <p:nvPr/>
          </p:nvSpPr>
          <p:spPr>
            <a:xfrm>
              <a:off x="8430538" y="5346075"/>
              <a:ext cx="2016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err="1"/>
                <a:t>Loss</a:t>
              </a:r>
              <a:r>
                <a:rPr lang="pl-PL" sz="2000" dirty="0"/>
                <a:t> of </a:t>
              </a:r>
              <a:r>
                <a:rPr lang="pl-PL" sz="2000" dirty="0" err="1"/>
                <a:t>stability</a:t>
              </a:r>
              <a:endParaRPr lang="pl-PL" sz="2000" dirty="0"/>
            </a:p>
          </p:txBody>
        </p:sp>
        <p:grpSp>
          <p:nvGrpSpPr>
            <p:cNvPr id="29" name="Grupa 28"/>
            <p:cNvGrpSpPr/>
            <p:nvPr/>
          </p:nvGrpSpPr>
          <p:grpSpPr>
            <a:xfrm>
              <a:off x="6865620" y="5046713"/>
              <a:ext cx="3213637" cy="400110"/>
              <a:chOff x="6865620" y="5046713"/>
              <a:chExt cx="3213637" cy="400110"/>
            </a:xfrm>
          </p:grpSpPr>
          <p:sp>
            <p:nvSpPr>
              <p:cNvPr id="30" name="pole tekstowe 29"/>
              <p:cNvSpPr txBox="1"/>
              <p:nvPr/>
            </p:nvSpPr>
            <p:spPr>
              <a:xfrm>
                <a:off x="8418064" y="5046713"/>
                <a:ext cx="1661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err="1">
                    <a:solidFill>
                      <a:schemeClr val="bg2">
                        <a:lumMod val="75000"/>
                      </a:schemeClr>
                    </a:solidFill>
                  </a:rPr>
                  <a:t>Fear</a:t>
                </a:r>
                <a:endParaRPr lang="pl-PL" sz="2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1" name="Łącznik prosty 30"/>
              <p:cNvCxnSpPr/>
              <p:nvPr/>
            </p:nvCxnSpPr>
            <p:spPr>
              <a:xfrm flipH="1">
                <a:off x="6865620" y="5246768"/>
                <a:ext cx="1596229" cy="0"/>
              </a:xfrm>
              <a:prstGeom prst="line">
                <a:avLst/>
              </a:prstGeom>
              <a:ln w="19050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Elipsa 36"/>
          <p:cNvSpPr/>
          <p:nvPr/>
        </p:nvSpPr>
        <p:spPr>
          <a:xfrm>
            <a:off x="8028815" y="2748507"/>
            <a:ext cx="742227" cy="7422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22</a:t>
            </a:fld>
            <a:endParaRPr lang="pl-PL"/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55" y="602438"/>
            <a:ext cx="4376773" cy="58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Style S - </a:t>
            </a:r>
            <a:r>
              <a:rPr lang="pl-PL" b="1" dirty="0" err="1">
                <a:solidFill>
                  <a:schemeClr val="accent3"/>
                </a:solidFill>
              </a:rPr>
              <a:t>steady</a:t>
            </a:r>
            <a:endParaRPr lang="pl-PL" b="1" dirty="0">
              <a:solidFill>
                <a:schemeClr val="accent3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7922253" y="934921"/>
            <a:ext cx="3439665" cy="34396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7273835" y="1095206"/>
            <a:ext cx="1742129" cy="1757374"/>
            <a:chOff x="7424335" y="2590541"/>
            <a:chExt cx="1742129" cy="1757374"/>
          </a:xfrm>
        </p:grpSpPr>
        <p:sp>
          <p:nvSpPr>
            <p:cNvPr id="5" name="Elipsa 4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7691837" y="2901365"/>
              <a:ext cx="1197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800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7851427" y="2689582"/>
              <a:ext cx="923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Style</a:t>
              </a:r>
            </a:p>
          </p:txBody>
        </p:sp>
      </p:grpSp>
      <p:sp>
        <p:nvSpPr>
          <p:cNvPr id="9" name="Elipsa 8"/>
          <p:cNvSpPr/>
          <p:nvPr/>
        </p:nvSpPr>
        <p:spPr>
          <a:xfrm>
            <a:off x="8654653" y="557911"/>
            <a:ext cx="742227" cy="7422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327162" y="950508"/>
            <a:ext cx="705985" cy="705985"/>
            <a:chOff x="2488037" y="3694329"/>
            <a:chExt cx="822960" cy="822960"/>
          </a:xfrm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488037" y="3694329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99"/>
            <p:cNvSpPr>
              <a:spLocks noEditPoints="1"/>
            </p:cNvSpPr>
            <p:nvPr/>
          </p:nvSpPr>
          <p:spPr bwMode="auto">
            <a:xfrm>
              <a:off x="2655495" y="3937639"/>
              <a:ext cx="487149" cy="335446"/>
            </a:xfrm>
            <a:custGeom>
              <a:avLst/>
              <a:gdLst>
                <a:gd name="T0" fmla="*/ 95 w 628"/>
                <a:gd name="T1" fmla="*/ 133 h 433"/>
                <a:gd name="T2" fmla="*/ 212 w 628"/>
                <a:gd name="T3" fmla="*/ 133 h 433"/>
                <a:gd name="T4" fmla="*/ 154 w 628"/>
                <a:gd name="T5" fmla="*/ 89 h 433"/>
                <a:gd name="T6" fmla="*/ 154 w 628"/>
                <a:gd name="T7" fmla="*/ 178 h 433"/>
                <a:gd name="T8" fmla="*/ 154 w 628"/>
                <a:gd name="T9" fmla="*/ 89 h 433"/>
                <a:gd name="T10" fmla="*/ 235 w 628"/>
                <a:gd name="T11" fmla="*/ 239 h 433"/>
                <a:gd name="T12" fmla="*/ 184 w 628"/>
                <a:gd name="T13" fmla="*/ 171 h 433"/>
                <a:gd name="T14" fmla="*/ 221 w 628"/>
                <a:gd name="T15" fmla="*/ 239 h 433"/>
                <a:gd name="T16" fmla="*/ 154 w 628"/>
                <a:gd name="T17" fmla="*/ 305 h 433"/>
                <a:gd name="T18" fmla="*/ 87 w 628"/>
                <a:gd name="T19" fmla="*/ 239 h 433"/>
                <a:gd name="T20" fmla="*/ 124 w 628"/>
                <a:gd name="T21" fmla="*/ 171 h 433"/>
                <a:gd name="T22" fmla="*/ 73 w 628"/>
                <a:gd name="T23" fmla="*/ 239 h 433"/>
                <a:gd name="T24" fmla="*/ 154 w 628"/>
                <a:gd name="T25" fmla="*/ 319 h 433"/>
                <a:gd name="T26" fmla="*/ 554 w 628"/>
                <a:gd name="T27" fmla="*/ 171 h 433"/>
                <a:gd name="T28" fmla="*/ 307 w 628"/>
                <a:gd name="T29" fmla="*/ 164 h 433"/>
                <a:gd name="T30" fmla="*/ 307 w 628"/>
                <a:gd name="T31" fmla="*/ 178 h 433"/>
                <a:gd name="T32" fmla="*/ 554 w 628"/>
                <a:gd name="T33" fmla="*/ 171 h 433"/>
                <a:gd name="T34" fmla="*/ 547 w 628"/>
                <a:gd name="T35" fmla="*/ 227 h 433"/>
                <a:gd name="T36" fmla="*/ 300 w 628"/>
                <a:gd name="T37" fmla="*/ 234 h 433"/>
                <a:gd name="T38" fmla="*/ 547 w 628"/>
                <a:gd name="T39" fmla="*/ 241 h 433"/>
                <a:gd name="T40" fmla="*/ 554 w 628"/>
                <a:gd name="T41" fmla="*/ 298 h 433"/>
                <a:gd name="T42" fmla="*/ 307 w 628"/>
                <a:gd name="T43" fmla="*/ 291 h 433"/>
                <a:gd name="T44" fmla="*/ 307 w 628"/>
                <a:gd name="T45" fmla="*/ 305 h 433"/>
                <a:gd name="T46" fmla="*/ 554 w 628"/>
                <a:gd name="T47" fmla="*/ 298 h 433"/>
                <a:gd name="T48" fmla="*/ 486 w 628"/>
                <a:gd name="T49" fmla="*/ 433 h 433"/>
                <a:gd name="T50" fmla="*/ 479 w 628"/>
                <a:gd name="T51" fmla="*/ 390 h 433"/>
                <a:gd name="T52" fmla="*/ 436 w 628"/>
                <a:gd name="T53" fmla="*/ 390 h 433"/>
                <a:gd name="T54" fmla="*/ 429 w 628"/>
                <a:gd name="T55" fmla="*/ 433 h 433"/>
                <a:gd name="T56" fmla="*/ 192 w 628"/>
                <a:gd name="T57" fmla="*/ 426 h 433"/>
                <a:gd name="T58" fmla="*/ 170 w 628"/>
                <a:gd name="T59" fmla="*/ 368 h 433"/>
                <a:gd name="T60" fmla="*/ 149 w 628"/>
                <a:gd name="T61" fmla="*/ 426 h 433"/>
                <a:gd name="T62" fmla="*/ 7 w 628"/>
                <a:gd name="T63" fmla="*/ 433 h 433"/>
                <a:gd name="T64" fmla="*/ 0 w 628"/>
                <a:gd name="T65" fmla="*/ 7 h 433"/>
                <a:gd name="T66" fmla="*/ 270 w 628"/>
                <a:gd name="T67" fmla="*/ 0 h 433"/>
                <a:gd name="T68" fmla="*/ 329 w 628"/>
                <a:gd name="T69" fmla="*/ 73 h 433"/>
                <a:gd name="T70" fmla="*/ 628 w 628"/>
                <a:gd name="T71" fmla="*/ 80 h 433"/>
                <a:gd name="T72" fmla="*/ 621 w 628"/>
                <a:gd name="T73" fmla="*/ 433 h 433"/>
                <a:gd name="T74" fmla="*/ 614 w 628"/>
                <a:gd name="T75" fmla="*/ 419 h 433"/>
                <a:gd name="T76" fmla="*/ 325 w 628"/>
                <a:gd name="T77" fmla="*/ 87 h 433"/>
                <a:gd name="T78" fmla="*/ 267 w 628"/>
                <a:gd name="T79" fmla="*/ 14 h 433"/>
                <a:gd name="T80" fmla="*/ 14 w 628"/>
                <a:gd name="T81" fmla="*/ 419 h 433"/>
                <a:gd name="T82" fmla="*/ 135 w 628"/>
                <a:gd name="T83" fmla="*/ 390 h 433"/>
                <a:gd name="T84" fmla="*/ 206 w 628"/>
                <a:gd name="T85" fmla="*/ 390 h 433"/>
                <a:gd name="T86" fmla="*/ 422 w 628"/>
                <a:gd name="T87" fmla="*/ 419 h 433"/>
                <a:gd name="T88" fmla="*/ 458 w 628"/>
                <a:gd name="T89" fmla="*/ 354 h 433"/>
                <a:gd name="T90" fmla="*/ 493 w 628"/>
                <a:gd name="T91" fmla="*/ 4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8" h="433">
                  <a:moveTo>
                    <a:pt x="154" y="192"/>
                  </a:moveTo>
                  <a:cubicBezTo>
                    <a:pt x="121" y="192"/>
                    <a:pt x="95" y="166"/>
                    <a:pt x="95" y="133"/>
                  </a:cubicBezTo>
                  <a:cubicBezTo>
                    <a:pt x="95" y="101"/>
                    <a:pt x="121" y="75"/>
                    <a:pt x="154" y="75"/>
                  </a:cubicBezTo>
                  <a:cubicBezTo>
                    <a:pt x="186" y="75"/>
                    <a:pt x="212" y="101"/>
                    <a:pt x="212" y="133"/>
                  </a:cubicBezTo>
                  <a:cubicBezTo>
                    <a:pt x="212" y="166"/>
                    <a:pt x="186" y="192"/>
                    <a:pt x="154" y="192"/>
                  </a:cubicBezTo>
                  <a:close/>
                  <a:moveTo>
                    <a:pt x="154" y="89"/>
                  </a:moveTo>
                  <a:cubicBezTo>
                    <a:pt x="129" y="89"/>
                    <a:pt x="109" y="109"/>
                    <a:pt x="109" y="133"/>
                  </a:cubicBezTo>
                  <a:cubicBezTo>
                    <a:pt x="109" y="158"/>
                    <a:pt x="129" y="178"/>
                    <a:pt x="154" y="178"/>
                  </a:cubicBezTo>
                  <a:cubicBezTo>
                    <a:pt x="178" y="178"/>
                    <a:pt x="198" y="158"/>
                    <a:pt x="198" y="133"/>
                  </a:cubicBezTo>
                  <a:cubicBezTo>
                    <a:pt x="198" y="109"/>
                    <a:pt x="178" y="89"/>
                    <a:pt x="154" y="89"/>
                  </a:cubicBezTo>
                  <a:close/>
                  <a:moveTo>
                    <a:pt x="235" y="301"/>
                  </a:moveTo>
                  <a:cubicBezTo>
                    <a:pt x="235" y="239"/>
                    <a:pt x="235" y="239"/>
                    <a:pt x="235" y="239"/>
                  </a:cubicBezTo>
                  <a:cubicBezTo>
                    <a:pt x="235" y="210"/>
                    <a:pt x="219" y="182"/>
                    <a:pt x="193" y="168"/>
                  </a:cubicBezTo>
                  <a:cubicBezTo>
                    <a:pt x="190" y="166"/>
                    <a:pt x="186" y="167"/>
                    <a:pt x="184" y="171"/>
                  </a:cubicBezTo>
                  <a:cubicBezTo>
                    <a:pt x="182" y="174"/>
                    <a:pt x="183" y="178"/>
                    <a:pt x="186" y="180"/>
                  </a:cubicBezTo>
                  <a:cubicBezTo>
                    <a:pt x="208" y="192"/>
                    <a:pt x="221" y="215"/>
                    <a:pt x="221" y="239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15" y="301"/>
                    <a:pt x="192" y="305"/>
                    <a:pt x="154" y="305"/>
                  </a:cubicBezTo>
                  <a:cubicBezTo>
                    <a:pt x="116" y="305"/>
                    <a:pt x="93" y="301"/>
                    <a:pt x="87" y="298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7" y="215"/>
                    <a:pt x="100" y="192"/>
                    <a:pt x="121" y="180"/>
                  </a:cubicBezTo>
                  <a:cubicBezTo>
                    <a:pt x="124" y="178"/>
                    <a:pt x="126" y="174"/>
                    <a:pt x="124" y="171"/>
                  </a:cubicBezTo>
                  <a:cubicBezTo>
                    <a:pt x="122" y="167"/>
                    <a:pt x="118" y="166"/>
                    <a:pt x="114" y="168"/>
                  </a:cubicBezTo>
                  <a:cubicBezTo>
                    <a:pt x="89" y="182"/>
                    <a:pt x="73" y="210"/>
                    <a:pt x="73" y="239"/>
                  </a:cubicBezTo>
                  <a:cubicBezTo>
                    <a:pt x="73" y="301"/>
                    <a:pt x="73" y="301"/>
                    <a:pt x="73" y="301"/>
                  </a:cubicBezTo>
                  <a:cubicBezTo>
                    <a:pt x="73" y="316"/>
                    <a:pt x="117" y="319"/>
                    <a:pt x="154" y="319"/>
                  </a:cubicBezTo>
                  <a:cubicBezTo>
                    <a:pt x="191" y="319"/>
                    <a:pt x="235" y="316"/>
                    <a:pt x="235" y="301"/>
                  </a:cubicBezTo>
                  <a:close/>
                  <a:moveTo>
                    <a:pt x="554" y="171"/>
                  </a:moveTo>
                  <a:cubicBezTo>
                    <a:pt x="554" y="167"/>
                    <a:pt x="551" y="164"/>
                    <a:pt x="54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3" y="164"/>
                    <a:pt x="300" y="167"/>
                    <a:pt x="300" y="171"/>
                  </a:cubicBezTo>
                  <a:cubicBezTo>
                    <a:pt x="300" y="175"/>
                    <a:pt x="303" y="178"/>
                    <a:pt x="307" y="178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51" y="178"/>
                    <a:pt x="554" y="175"/>
                    <a:pt x="554" y="171"/>
                  </a:cubicBezTo>
                  <a:close/>
                  <a:moveTo>
                    <a:pt x="554" y="234"/>
                  </a:moveTo>
                  <a:cubicBezTo>
                    <a:pt x="554" y="231"/>
                    <a:pt x="551" y="227"/>
                    <a:pt x="547" y="227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3" y="227"/>
                    <a:pt x="300" y="231"/>
                    <a:pt x="300" y="234"/>
                  </a:cubicBezTo>
                  <a:cubicBezTo>
                    <a:pt x="300" y="238"/>
                    <a:pt x="303" y="241"/>
                    <a:pt x="307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51" y="241"/>
                    <a:pt x="554" y="238"/>
                    <a:pt x="554" y="234"/>
                  </a:cubicBezTo>
                  <a:close/>
                  <a:moveTo>
                    <a:pt x="554" y="298"/>
                  </a:moveTo>
                  <a:cubicBezTo>
                    <a:pt x="554" y="294"/>
                    <a:pt x="551" y="291"/>
                    <a:pt x="547" y="291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303" y="291"/>
                    <a:pt x="300" y="294"/>
                    <a:pt x="300" y="298"/>
                  </a:cubicBezTo>
                  <a:cubicBezTo>
                    <a:pt x="300" y="301"/>
                    <a:pt x="303" y="305"/>
                    <a:pt x="307" y="305"/>
                  </a:cubicBezTo>
                  <a:cubicBezTo>
                    <a:pt x="547" y="305"/>
                    <a:pt x="547" y="305"/>
                    <a:pt x="547" y="305"/>
                  </a:cubicBezTo>
                  <a:cubicBezTo>
                    <a:pt x="551" y="305"/>
                    <a:pt x="554" y="301"/>
                    <a:pt x="554" y="298"/>
                  </a:cubicBezTo>
                  <a:close/>
                  <a:moveTo>
                    <a:pt x="621" y="433"/>
                  </a:moveTo>
                  <a:cubicBezTo>
                    <a:pt x="486" y="433"/>
                    <a:pt x="486" y="433"/>
                    <a:pt x="486" y="433"/>
                  </a:cubicBezTo>
                  <a:cubicBezTo>
                    <a:pt x="483" y="433"/>
                    <a:pt x="479" y="430"/>
                    <a:pt x="479" y="426"/>
                  </a:cubicBezTo>
                  <a:cubicBezTo>
                    <a:pt x="479" y="390"/>
                    <a:pt x="479" y="390"/>
                    <a:pt x="479" y="390"/>
                  </a:cubicBezTo>
                  <a:cubicBezTo>
                    <a:pt x="479" y="378"/>
                    <a:pt x="470" y="368"/>
                    <a:pt x="458" y="368"/>
                  </a:cubicBezTo>
                  <a:cubicBezTo>
                    <a:pt x="446" y="368"/>
                    <a:pt x="436" y="378"/>
                    <a:pt x="436" y="390"/>
                  </a:cubicBezTo>
                  <a:cubicBezTo>
                    <a:pt x="436" y="426"/>
                    <a:pt x="436" y="426"/>
                    <a:pt x="436" y="426"/>
                  </a:cubicBezTo>
                  <a:cubicBezTo>
                    <a:pt x="436" y="430"/>
                    <a:pt x="433" y="433"/>
                    <a:pt x="429" y="433"/>
                  </a:cubicBezTo>
                  <a:cubicBezTo>
                    <a:pt x="199" y="433"/>
                    <a:pt x="199" y="433"/>
                    <a:pt x="199" y="433"/>
                  </a:cubicBezTo>
                  <a:cubicBezTo>
                    <a:pt x="195" y="433"/>
                    <a:pt x="192" y="430"/>
                    <a:pt x="192" y="426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2" y="378"/>
                    <a:pt x="182" y="368"/>
                    <a:pt x="170" y="368"/>
                  </a:cubicBezTo>
                  <a:cubicBezTo>
                    <a:pt x="158" y="368"/>
                    <a:pt x="149" y="378"/>
                    <a:pt x="149" y="390"/>
                  </a:cubicBezTo>
                  <a:cubicBezTo>
                    <a:pt x="149" y="426"/>
                    <a:pt x="149" y="426"/>
                    <a:pt x="149" y="426"/>
                  </a:cubicBezTo>
                  <a:cubicBezTo>
                    <a:pt x="149" y="430"/>
                    <a:pt x="146" y="433"/>
                    <a:pt x="142" y="433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3" y="433"/>
                    <a:pt x="0" y="430"/>
                    <a:pt x="0" y="4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621" y="73"/>
                    <a:pt x="621" y="73"/>
                    <a:pt x="621" y="73"/>
                  </a:cubicBezTo>
                  <a:cubicBezTo>
                    <a:pt x="625" y="73"/>
                    <a:pt x="628" y="76"/>
                    <a:pt x="628" y="80"/>
                  </a:cubicBezTo>
                  <a:cubicBezTo>
                    <a:pt x="628" y="426"/>
                    <a:pt x="628" y="426"/>
                    <a:pt x="628" y="426"/>
                  </a:cubicBezTo>
                  <a:cubicBezTo>
                    <a:pt x="628" y="430"/>
                    <a:pt x="625" y="433"/>
                    <a:pt x="621" y="433"/>
                  </a:cubicBezTo>
                  <a:close/>
                  <a:moveTo>
                    <a:pt x="493" y="419"/>
                  </a:moveTo>
                  <a:cubicBezTo>
                    <a:pt x="614" y="419"/>
                    <a:pt x="614" y="419"/>
                    <a:pt x="614" y="419"/>
                  </a:cubicBezTo>
                  <a:cubicBezTo>
                    <a:pt x="614" y="87"/>
                    <a:pt x="614" y="87"/>
                    <a:pt x="614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3" y="87"/>
                    <a:pt x="321" y="86"/>
                    <a:pt x="320" y="8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5" y="370"/>
                    <a:pt x="151" y="354"/>
                    <a:pt x="170" y="354"/>
                  </a:cubicBezTo>
                  <a:cubicBezTo>
                    <a:pt x="190" y="354"/>
                    <a:pt x="206" y="370"/>
                    <a:pt x="206" y="390"/>
                  </a:cubicBezTo>
                  <a:cubicBezTo>
                    <a:pt x="206" y="419"/>
                    <a:pt x="206" y="419"/>
                    <a:pt x="206" y="419"/>
                  </a:cubicBezTo>
                  <a:cubicBezTo>
                    <a:pt x="422" y="419"/>
                    <a:pt x="422" y="419"/>
                    <a:pt x="422" y="419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70"/>
                    <a:pt x="438" y="354"/>
                    <a:pt x="458" y="354"/>
                  </a:cubicBezTo>
                  <a:cubicBezTo>
                    <a:pt x="478" y="354"/>
                    <a:pt x="493" y="370"/>
                    <a:pt x="493" y="390"/>
                  </a:cubicBezTo>
                  <a:lnTo>
                    <a:pt x="493" y="419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27162" y="2393772"/>
            <a:ext cx="705985" cy="705985"/>
            <a:chOff x="8657947" y="626070"/>
            <a:chExt cx="822960" cy="822960"/>
          </a:xfrm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8657947" y="626070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42"/>
            <p:cNvSpPr>
              <a:spLocks noEditPoints="1"/>
            </p:cNvSpPr>
            <p:nvPr/>
          </p:nvSpPr>
          <p:spPr bwMode="auto">
            <a:xfrm>
              <a:off x="8946877" y="814814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327162" y="3630158"/>
            <a:ext cx="705985" cy="705985"/>
            <a:chOff x="8657947" y="3685194"/>
            <a:chExt cx="822960" cy="822960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8657947" y="3685194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8789660" y="3817473"/>
              <a:ext cx="560023" cy="419778"/>
            </a:xfrm>
            <a:custGeom>
              <a:avLst/>
              <a:gdLst>
                <a:gd name="T0" fmla="*/ 419 w 486"/>
                <a:gd name="T1" fmla="*/ 279 h 364"/>
                <a:gd name="T2" fmla="*/ 390 w 486"/>
                <a:gd name="T3" fmla="*/ 171 h 364"/>
                <a:gd name="T4" fmla="*/ 363 w 486"/>
                <a:gd name="T5" fmla="*/ 279 h 364"/>
                <a:gd name="T6" fmla="*/ 295 w 486"/>
                <a:gd name="T7" fmla="*/ 359 h 364"/>
                <a:gd name="T8" fmla="*/ 481 w 486"/>
                <a:gd name="T9" fmla="*/ 364 h 364"/>
                <a:gd name="T10" fmla="*/ 434 w 486"/>
                <a:gd name="T11" fmla="*/ 312 h 364"/>
                <a:gd name="T12" fmla="*/ 390 w 486"/>
                <a:gd name="T13" fmla="*/ 181 h 364"/>
                <a:gd name="T14" fmla="*/ 390 w 486"/>
                <a:gd name="T15" fmla="*/ 283 h 364"/>
                <a:gd name="T16" fmla="*/ 305 w 486"/>
                <a:gd name="T17" fmla="*/ 355 h 364"/>
                <a:gd name="T18" fmla="*/ 351 w 486"/>
                <a:gd name="T19" fmla="*/ 320 h 364"/>
                <a:gd name="T20" fmla="*/ 390 w 486"/>
                <a:gd name="T21" fmla="*/ 292 h 364"/>
                <a:gd name="T22" fmla="*/ 431 w 486"/>
                <a:gd name="T23" fmla="*/ 321 h 364"/>
                <a:gd name="T24" fmla="*/ 476 w 486"/>
                <a:gd name="T25" fmla="*/ 355 h 364"/>
                <a:gd name="T26" fmla="*/ 322 w 486"/>
                <a:gd name="T27" fmla="*/ 216 h 364"/>
                <a:gd name="T28" fmla="*/ 327 w 486"/>
                <a:gd name="T29" fmla="*/ 215 h 364"/>
                <a:gd name="T30" fmla="*/ 321 w 486"/>
                <a:gd name="T31" fmla="*/ 177 h 364"/>
                <a:gd name="T32" fmla="*/ 297 w 486"/>
                <a:gd name="T33" fmla="*/ 37 h 364"/>
                <a:gd name="T34" fmla="*/ 204 w 486"/>
                <a:gd name="T35" fmla="*/ 0 h 364"/>
                <a:gd name="T36" fmla="*/ 171 w 486"/>
                <a:gd name="T37" fmla="*/ 137 h 364"/>
                <a:gd name="T38" fmla="*/ 154 w 486"/>
                <a:gd name="T39" fmla="*/ 189 h 364"/>
                <a:gd name="T40" fmla="*/ 208 w 486"/>
                <a:gd name="T41" fmla="*/ 143 h 364"/>
                <a:gd name="T42" fmla="*/ 289 w 486"/>
                <a:gd name="T43" fmla="*/ 179 h 364"/>
                <a:gd name="T44" fmla="*/ 293 w 486"/>
                <a:gd name="T45" fmla="*/ 170 h 364"/>
                <a:gd name="T46" fmla="*/ 227 w 486"/>
                <a:gd name="T47" fmla="*/ 130 h 364"/>
                <a:gd name="T48" fmla="*/ 205 w 486"/>
                <a:gd name="T49" fmla="*/ 133 h 364"/>
                <a:gd name="T50" fmla="*/ 200 w 486"/>
                <a:gd name="T51" fmla="*/ 139 h 364"/>
                <a:gd name="T52" fmla="*/ 181 w 486"/>
                <a:gd name="T53" fmla="*/ 134 h 364"/>
                <a:gd name="T54" fmla="*/ 178 w 486"/>
                <a:gd name="T55" fmla="*/ 129 h 364"/>
                <a:gd name="T56" fmla="*/ 204 w 486"/>
                <a:gd name="T57" fmla="*/ 9 h 364"/>
                <a:gd name="T58" fmla="*/ 276 w 486"/>
                <a:gd name="T59" fmla="*/ 49 h 364"/>
                <a:gd name="T60" fmla="*/ 369 w 486"/>
                <a:gd name="T61" fmla="*/ 108 h 364"/>
                <a:gd name="T62" fmla="*/ 311 w 486"/>
                <a:gd name="T63" fmla="*/ 173 h 364"/>
                <a:gd name="T64" fmla="*/ 297 w 486"/>
                <a:gd name="T65" fmla="*/ 173 h 364"/>
                <a:gd name="T66" fmla="*/ 139 w 486"/>
                <a:gd name="T67" fmla="*/ 312 h 364"/>
                <a:gd name="T68" fmla="*/ 142 w 486"/>
                <a:gd name="T69" fmla="*/ 232 h 364"/>
                <a:gd name="T70" fmla="*/ 49 w 486"/>
                <a:gd name="T71" fmla="*/ 232 h 364"/>
                <a:gd name="T72" fmla="*/ 54 w 486"/>
                <a:gd name="T73" fmla="*/ 311 h 364"/>
                <a:gd name="T74" fmla="*/ 5 w 486"/>
                <a:gd name="T75" fmla="*/ 364 h 364"/>
                <a:gd name="T76" fmla="*/ 191 w 486"/>
                <a:gd name="T77" fmla="*/ 359 h 364"/>
                <a:gd name="T78" fmla="*/ 59 w 486"/>
                <a:gd name="T79" fmla="*/ 232 h 364"/>
                <a:gd name="T80" fmla="*/ 132 w 486"/>
                <a:gd name="T81" fmla="*/ 232 h 364"/>
                <a:gd name="T82" fmla="*/ 59 w 486"/>
                <a:gd name="T83" fmla="*/ 232 h 364"/>
                <a:gd name="T84" fmla="*/ 56 w 486"/>
                <a:gd name="T85" fmla="*/ 320 h 364"/>
                <a:gd name="T86" fmla="*/ 77 w 486"/>
                <a:gd name="T87" fmla="*/ 286 h 364"/>
                <a:gd name="T88" fmla="*/ 115 w 486"/>
                <a:gd name="T89" fmla="*/ 286 h 364"/>
                <a:gd name="T90" fmla="*/ 137 w 486"/>
                <a:gd name="T91" fmla="*/ 321 h 364"/>
                <a:gd name="T92" fmla="*/ 10 w 486"/>
                <a:gd name="T93" fmla="*/ 35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6" h="364">
                  <a:moveTo>
                    <a:pt x="434" y="312"/>
                  </a:moveTo>
                  <a:cubicBezTo>
                    <a:pt x="423" y="309"/>
                    <a:pt x="419" y="290"/>
                    <a:pt x="419" y="279"/>
                  </a:cubicBezTo>
                  <a:cubicBezTo>
                    <a:pt x="429" y="267"/>
                    <a:pt x="437" y="250"/>
                    <a:pt x="437" y="232"/>
                  </a:cubicBezTo>
                  <a:cubicBezTo>
                    <a:pt x="437" y="195"/>
                    <a:pt x="419" y="171"/>
                    <a:pt x="390" y="171"/>
                  </a:cubicBezTo>
                  <a:cubicBezTo>
                    <a:pt x="362" y="171"/>
                    <a:pt x="344" y="195"/>
                    <a:pt x="344" y="232"/>
                  </a:cubicBezTo>
                  <a:cubicBezTo>
                    <a:pt x="344" y="251"/>
                    <a:pt x="352" y="268"/>
                    <a:pt x="363" y="279"/>
                  </a:cubicBezTo>
                  <a:cubicBezTo>
                    <a:pt x="362" y="293"/>
                    <a:pt x="358" y="308"/>
                    <a:pt x="348" y="311"/>
                  </a:cubicBezTo>
                  <a:cubicBezTo>
                    <a:pt x="304" y="320"/>
                    <a:pt x="295" y="342"/>
                    <a:pt x="295" y="359"/>
                  </a:cubicBezTo>
                  <a:cubicBezTo>
                    <a:pt x="295" y="362"/>
                    <a:pt x="297" y="364"/>
                    <a:pt x="300" y="364"/>
                  </a:cubicBezTo>
                  <a:cubicBezTo>
                    <a:pt x="481" y="364"/>
                    <a:pt x="481" y="364"/>
                    <a:pt x="481" y="364"/>
                  </a:cubicBezTo>
                  <a:cubicBezTo>
                    <a:pt x="483" y="364"/>
                    <a:pt x="486" y="362"/>
                    <a:pt x="486" y="359"/>
                  </a:cubicBezTo>
                  <a:cubicBezTo>
                    <a:pt x="486" y="343"/>
                    <a:pt x="477" y="321"/>
                    <a:pt x="434" y="312"/>
                  </a:cubicBezTo>
                  <a:close/>
                  <a:moveTo>
                    <a:pt x="354" y="232"/>
                  </a:moveTo>
                  <a:cubicBezTo>
                    <a:pt x="354" y="185"/>
                    <a:pt x="382" y="181"/>
                    <a:pt x="390" y="181"/>
                  </a:cubicBezTo>
                  <a:cubicBezTo>
                    <a:pt x="399" y="181"/>
                    <a:pt x="427" y="185"/>
                    <a:pt x="427" y="232"/>
                  </a:cubicBezTo>
                  <a:cubicBezTo>
                    <a:pt x="427" y="261"/>
                    <a:pt x="408" y="283"/>
                    <a:pt x="390" y="283"/>
                  </a:cubicBezTo>
                  <a:cubicBezTo>
                    <a:pt x="373" y="283"/>
                    <a:pt x="354" y="261"/>
                    <a:pt x="354" y="232"/>
                  </a:cubicBezTo>
                  <a:close/>
                  <a:moveTo>
                    <a:pt x="305" y="355"/>
                  </a:moveTo>
                  <a:cubicBezTo>
                    <a:pt x="307" y="338"/>
                    <a:pt x="323" y="326"/>
                    <a:pt x="351" y="320"/>
                  </a:cubicBezTo>
                  <a:cubicBezTo>
                    <a:pt x="351" y="320"/>
                    <a:pt x="351" y="320"/>
                    <a:pt x="351" y="320"/>
                  </a:cubicBezTo>
                  <a:cubicBezTo>
                    <a:pt x="364" y="316"/>
                    <a:pt x="370" y="301"/>
                    <a:pt x="372" y="286"/>
                  </a:cubicBezTo>
                  <a:cubicBezTo>
                    <a:pt x="377" y="290"/>
                    <a:pt x="384" y="292"/>
                    <a:pt x="390" y="292"/>
                  </a:cubicBezTo>
                  <a:cubicBezTo>
                    <a:pt x="397" y="292"/>
                    <a:pt x="404" y="290"/>
                    <a:pt x="410" y="286"/>
                  </a:cubicBezTo>
                  <a:cubicBezTo>
                    <a:pt x="412" y="302"/>
                    <a:pt x="418" y="317"/>
                    <a:pt x="431" y="321"/>
                  </a:cubicBezTo>
                  <a:cubicBezTo>
                    <a:pt x="431" y="321"/>
                    <a:pt x="431" y="321"/>
                    <a:pt x="432" y="321"/>
                  </a:cubicBezTo>
                  <a:cubicBezTo>
                    <a:pt x="459" y="326"/>
                    <a:pt x="474" y="338"/>
                    <a:pt x="476" y="355"/>
                  </a:cubicBezTo>
                  <a:lnTo>
                    <a:pt x="305" y="355"/>
                  </a:lnTo>
                  <a:close/>
                  <a:moveTo>
                    <a:pt x="322" y="216"/>
                  </a:moveTo>
                  <a:cubicBezTo>
                    <a:pt x="323" y="216"/>
                    <a:pt x="323" y="216"/>
                    <a:pt x="324" y="216"/>
                  </a:cubicBezTo>
                  <a:cubicBezTo>
                    <a:pt x="325" y="216"/>
                    <a:pt x="327" y="216"/>
                    <a:pt x="327" y="215"/>
                  </a:cubicBezTo>
                  <a:cubicBezTo>
                    <a:pt x="329" y="214"/>
                    <a:pt x="330" y="212"/>
                    <a:pt x="329" y="210"/>
                  </a:cubicBezTo>
                  <a:cubicBezTo>
                    <a:pt x="329" y="210"/>
                    <a:pt x="322" y="195"/>
                    <a:pt x="321" y="177"/>
                  </a:cubicBezTo>
                  <a:cubicBezTo>
                    <a:pt x="355" y="168"/>
                    <a:pt x="378" y="140"/>
                    <a:pt x="378" y="108"/>
                  </a:cubicBezTo>
                  <a:cubicBezTo>
                    <a:pt x="378" y="69"/>
                    <a:pt x="342" y="37"/>
                    <a:pt x="297" y="37"/>
                  </a:cubicBezTo>
                  <a:cubicBezTo>
                    <a:pt x="290" y="37"/>
                    <a:pt x="283" y="37"/>
                    <a:pt x="277" y="39"/>
                  </a:cubicBezTo>
                  <a:cubicBezTo>
                    <a:pt x="263" y="15"/>
                    <a:pt x="235" y="0"/>
                    <a:pt x="204" y="0"/>
                  </a:cubicBezTo>
                  <a:cubicBezTo>
                    <a:pt x="159" y="0"/>
                    <a:pt x="123" y="32"/>
                    <a:pt x="123" y="71"/>
                  </a:cubicBezTo>
                  <a:cubicBezTo>
                    <a:pt x="123" y="100"/>
                    <a:pt x="142" y="125"/>
                    <a:pt x="171" y="137"/>
                  </a:cubicBezTo>
                  <a:cubicBezTo>
                    <a:pt x="170" y="163"/>
                    <a:pt x="154" y="183"/>
                    <a:pt x="154" y="183"/>
                  </a:cubicBezTo>
                  <a:cubicBezTo>
                    <a:pt x="153" y="185"/>
                    <a:pt x="153" y="188"/>
                    <a:pt x="154" y="189"/>
                  </a:cubicBezTo>
                  <a:cubicBezTo>
                    <a:pt x="156" y="191"/>
                    <a:pt x="158" y="191"/>
                    <a:pt x="160" y="191"/>
                  </a:cubicBezTo>
                  <a:cubicBezTo>
                    <a:pt x="185" y="179"/>
                    <a:pt x="201" y="164"/>
                    <a:pt x="208" y="143"/>
                  </a:cubicBezTo>
                  <a:cubicBezTo>
                    <a:pt x="214" y="142"/>
                    <a:pt x="219" y="142"/>
                    <a:pt x="224" y="141"/>
                  </a:cubicBezTo>
                  <a:cubicBezTo>
                    <a:pt x="237" y="163"/>
                    <a:pt x="261" y="177"/>
                    <a:pt x="289" y="179"/>
                  </a:cubicBezTo>
                  <a:cubicBezTo>
                    <a:pt x="296" y="193"/>
                    <a:pt x="306" y="205"/>
                    <a:pt x="322" y="216"/>
                  </a:cubicBezTo>
                  <a:close/>
                  <a:moveTo>
                    <a:pt x="293" y="170"/>
                  </a:moveTo>
                  <a:cubicBezTo>
                    <a:pt x="266" y="169"/>
                    <a:pt x="242" y="155"/>
                    <a:pt x="231" y="133"/>
                  </a:cubicBezTo>
                  <a:cubicBezTo>
                    <a:pt x="230" y="131"/>
                    <a:pt x="228" y="130"/>
                    <a:pt x="227" y="130"/>
                  </a:cubicBezTo>
                  <a:cubicBezTo>
                    <a:pt x="226" y="130"/>
                    <a:pt x="226" y="130"/>
                    <a:pt x="225" y="131"/>
                  </a:cubicBezTo>
                  <a:cubicBezTo>
                    <a:pt x="219" y="132"/>
                    <a:pt x="212" y="133"/>
                    <a:pt x="205" y="133"/>
                  </a:cubicBezTo>
                  <a:cubicBezTo>
                    <a:pt x="202" y="133"/>
                    <a:pt x="201" y="135"/>
                    <a:pt x="200" y="137"/>
                  </a:cubicBezTo>
                  <a:cubicBezTo>
                    <a:pt x="200" y="138"/>
                    <a:pt x="200" y="138"/>
                    <a:pt x="200" y="139"/>
                  </a:cubicBezTo>
                  <a:cubicBezTo>
                    <a:pt x="195" y="154"/>
                    <a:pt x="185" y="165"/>
                    <a:pt x="170" y="175"/>
                  </a:cubicBezTo>
                  <a:cubicBezTo>
                    <a:pt x="175" y="165"/>
                    <a:pt x="180" y="150"/>
                    <a:pt x="181" y="134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1" y="132"/>
                    <a:pt x="180" y="130"/>
                    <a:pt x="178" y="129"/>
                  </a:cubicBezTo>
                  <a:cubicBezTo>
                    <a:pt x="150" y="120"/>
                    <a:pt x="132" y="97"/>
                    <a:pt x="132" y="71"/>
                  </a:cubicBezTo>
                  <a:cubicBezTo>
                    <a:pt x="132" y="37"/>
                    <a:pt x="164" y="9"/>
                    <a:pt x="204" y="9"/>
                  </a:cubicBezTo>
                  <a:cubicBezTo>
                    <a:pt x="233" y="9"/>
                    <a:pt x="259" y="24"/>
                    <a:pt x="270" y="47"/>
                  </a:cubicBezTo>
                  <a:cubicBezTo>
                    <a:pt x="271" y="48"/>
                    <a:pt x="273" y="49"/>
                    <a:pt x="276" y="49"/>
                  </a:cubicBezTo>
                  <a:cubicBezTo>
                    <a:pt x="282" y="47"/>
                    <a:pt x="290" y="46"/>
                    <a:pt x="297" y="46"/>
                  </a:cubicBezTo>
                  <a:cubicBezTo>
                    <a:pt x="337" y="46"/>
                    <a:pt x="369" y="74"/>
                    <a:pt x="369" y="108"/>
                  </a:cubicBezTo>
                  <a:cubicBezTo>
                    <a:pt x="369" y="137"/>
                    <a:pt x="347" y="162"/>
                    <a:pt x="315" y="169"/>
                  </a:cubicBezTo>
                  <a:cubicBezTo>
                    <a:pt x="313" y="169"/>
                    <a:pt x="311" y="171"/>
                    <a:pt x="311" y="173"/>
                  </a:cubicBezTo>
                  <a:cubicBezTo>
                    <a:pt x="311" y="183"/>
                    <a:pt x="313" y="191"/>
                    <a:pt x="315" y="198"/>
                  </a:cubicBezTo>
                  <a:cubicBezTo>
                    <a:pt x="306" y="190"/>
                    <a:pt x="301" y="182"/>
                    <a:pt x="297" y="173"/>
                  </a:cubicBezTo>
                  <a:cubicBezTo>
                    <a:pt x="296" y="171"/>
                    <a:pt x="295" y="170"/>
                    <a:pt x="293" y="170"/>
                  </a:cubicBezTo>
                  <a:close/>
                  <a:moveTo>
                    <a:pt x="139" y="312"/>
                  </a:moveTo>
                  <a:cubicBezTo>
                    <a:pt x="128" y="309"/>
                    <a:pt x="124" y="290"/>
                    <a:pt x="124" y="279"/>
                  </a:cubicBezTo>
                  <a:cubicBezTo>
                    <a:pt x="135" y="267"/>
                    <a:pt x="142" y="250"/>
                    <a:pt x="142" y="232"/>
                  </a:cubicBezTo>
                  <a:cubicBezTo>
                    <a:pt x="142" y="195"/>
                    <a:pt x="124" y="171"/>
                    <a:pt x="96" y="171"/>
                  </a:cubicBezTo>
                  <a:cubicBezTo>
                    <a:pt x="67" y="171"/>
                    <a:pt x="49" y="195"/>
                    <a:pt x="49" y="232"/>
                  </a:cubicBezTo>
                  <a:cubicBezTo>
                    <a:pt x="49" y="251"/>
                    <a:pt x="57" y="268"/>
                    <a:pt x="68" y="279"/>
                  </a:cubicBezTo>
                  <a:cubicBezTo>
                    <a:pt x="67" y="293"/>
                    <a:pt x="63" y="308"/>
                    <a:pt x="54" y="311"/>
                  </a:cubicBezTo>
                  <a:cubicBezTo>
                    <a:pt x="10" y="320"/>
                    <a:pt x="0" y="342"/>
                    <a:pt x="0" y="359"/>
                  </a:cubicBezTo>
                  <a:cubicBezTo>
                    <a:pt x="0" y="362"/>
                    <a:pt x="3" y="364"/>
                    <a:pt x="5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9" y="364"/>
                    <a:pt x="191" y="362"/>
                    <a:pt x="191" y="359"/>
                  </a:cubicBezTo>
                  <a:cubicBezTo>
                    <a:pt x="191" y="343"/>
                    <a:pt x="182" y="321"/>
                    <a:pt x="139" y="312"/>
                  </a:cubicBezTo>
                  <a:close/>
                  <a:moveTo>
                    <a:pt x="59" y="232"/>
                  </a:moveTo>
                  <a:cubicBezTo>
                    <a:pt x="59" y="185"/>
                    <a:pt x="87" y="181"/>
                    <a:pt x="96" y="181"/>
                  </a:cubicBezTo>
                  <a:cubicBezTo>
                    <a:pt x="104" y="181"/>
                    <a:pt x="132" y="185"/>
                    <a:pt x="132" y="232"/>
                  </a:cubicBezTo>
                  <a:cubicBezTo>
                    <a:pt x="132" y="261"/>
                    <a:pt x="113" y="283"/>
                    <a:pt x="96" y="283"/>
                  </a:cubicBezTo>
                  <a:cubicBezTo>
                    <a:pt x="78" y="283"/>
                    <a:pt x="59" y="261"/>
                    <a:pt x="59" y="232"/>
                  </a:cubicBezTo>
                  <a:close/>
                  <a:moveTo>
                    <a:pt x="10" y="355"/>
                  </a:moveTo>
                  <a:cubicBezTo>
                    <a:pt x="12" y="338"/>
                    <a:pt x="28" y="326"/>
                    <a:pt x="56" y="320"/>
                  </a:cubicBezTo>
                  <a:cubicBezTo>
                    <a:pt x="56" y="320"/>
                    <a:pt x="56" y="320"/>
                    <a:pt x="56" y="320"/>
                  </a:cubicBezTo>
                  <a:cubicBezTo>
                    <a:pt x="69" y="316"/>
                    <a:pt x="75" y="301"/>
                    <a:pt x="77" y="286"/>
                  </a:cubicBezTo>
                  <a:cubicBezTo>
                    <a:pt x="83" y="290"/>
                    <a:pt x="89" y="292"/>
                    <a:pt x="96" y="292"/>
                  </a:cubicBezTo>
                  <a:cubicBezTo>
                    <a:pt x="102" y="292"/>
                    <a:pt x="109" y="290"/>
                    <a:pt x="115" y="286"/>
                  </a:cubicBezTo>
                  <a:cubicBezTo>
                    <a:pt x="117" y="302"/>
                    <a:pt x="123" y="317"/>
                    <a:pt x="136" y="321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64" y="326"/>
                    <a:pt x="179" y="338"/>
                    <a:pt x="181" y="355"/>
                  </a:cubicBezTo>
                  <a:lnTo>
                    <a:pt x="10" y="355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1" name="Prostokąt 20"/>
          <p:cNvSpPr/>
          <p:nvPr/>
        </p:nvSpPr>
        <p:spPr>
          <a:xfrm>
            <a:off x="1172925" y="920075"/>
            <a:ext cx="228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kern="800" spc="-39" dirty="0" err="1">
                <a:solidFill>
                  <a:schemeClr val="accent3"/>
                </a:solidFill>
              </a:rPr>
              <a:t>Describing</a:t>
            </a:r>
            <a:r>
              <a:rPr lang="pl-PL" altLang="pl-PL" sz="2000" b="1" kern="800" spc="-39" dirty="0">
                <a:solidFill>
                  <a:schemeClr val="accent3"/>
                </a:solidFill>
              </a:rPr>
              <a:t> </a:t>
            </a:r>
            <a:r>
              <a:rPr lang="pl-PL" altLang="pl-PL" sz="2000" b="1" kern="800" spc="-39" dirty="0" err="1">
                <a:solidFill>
                  <a:schemeClr val="accent3"/>
                </a:solidFill>
              </a:rPr>
              <a:t>terms</a:t>
            </a:r>
            <a:endParaRPr lang="pl-PL" altLang="pl-PL" sz="2000" b="1" kern="800" spc="-39" dirty="0">
              <a:solidFill>
                <a:schemeClr val="accent3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172925" y="2313279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kern="800" spc="-39" dirty="0">
                <a:solidFill>
                  <a:schemeClr val="accent3"/>
                </a:solidFill>
              </a:rPr>
              <a:t>How to </a:t>
            </a:r>
            <a:r>
              <a:rPr lang="pl-PL" altLang="pl-PL" sz="2000" b="1" kern="800" spc="-39" dirty="0" err="1">
                <a:solidFill>
                  <a:schemeClr val="accent3"/>
                </a:solidFill>
              </a:rPr>
              <a:t>identify</a:t>
            </a:r>
            <a:endParaRPr lang="pl-PL" altLang="pl-PL" sz="2000" b="1" kern="800" spc="-39" dirty="0">
              <a:solidFill>
                <a:schemeClr val="accent3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172925" y="3571520"/>
            <a:ext cx="2566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000" b="1" kern="800" spc="-39" dirty="0">
                <a:solidFill>
                  <a:schemeClr val="accent3"/>
                </a:solidFill>
              </a:rPr>
              <a:t>Communications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1172925" y="1274436"/>
            <a:ext cx="4325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l-PL" kern="800" spc="-39" dirty="0"/>
              <a:t>worker with a steady trend, does not get in your face, does not envy others, feet on the ground, balancing force</a:t>
            </a:r>
          </a:p>
          <a:p>
            <a:r>
              <a:rPr lang="pl-PL" altLang="pl-PL" kern="800" spc="-39" dirty="0"/>
              <a:t> 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172925" y="2667032"/>
            <a:ext cx="4120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3"/>
              </a:buClr>
            </a:pPr>
            <a:r>
              <a:rPr lang="en-US" altLang="pl-PL" sz="2000" kern="800" spc="-39" dirty="0"/>
              <a:t>secure and stable</a:t>
            </a:r>
            <a:r>
              <a:rPr lang="pl-PL" altLang="pl-PL" sz="2000" kern="800" spc="-39" dirty="0"/>
              <a:t>, </a:t>
            </a:r>
            <a:r>
              <a:rPr lang="en-US" altLang="pl-PL" sz="2000" kern="800" spc="-39" dirty="0"/>
              <a:t>proceeds carefully</a:t>
            </a:r>
            <a:r>
              <a:rPr lang="pl-PL" altLang="pl-PL" sz="2000" kern="800" spc="-39" dirty="0"/>
              <a:t>, </a:t>
            </a:r>
            <a:r>
              <a:rPr lang="en-US" altLang="pl-PL" sz="2000" kern="800" spc="-39" dirty="0"/>
              <a:t>listens and nods</a:t>
            </a:r>
            <a:endParaRPr lang="pl-PL" altLang="pl-PL" sz="2000" kern="800" spc="-39" dirty="0"/>
          </a:p>
        </p:txBody>
      </p:sp>
      <p:sp>
        <p:nvSpPr>
          <p:cNvPr id="26" name="Prostokąt 25"/>
          <p:cNvSpPr/>
          <p:nvPr/>
        </p:nvSpPr>
        <p:spPr>
          <a:xfrm>
            <a:off x="1172925" y="3932918"/>
            <a:ext cx="8669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S listens</a:t>
            </a:r>
          </a:p>
          <a:p>
            <a:pPr marL="342900" lvl="1" indent="-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is more likely to speak when it is inquired</a:t>
            </a:r>
          </a:p>
          <a:p>
            <a:pPr marL="342900" lvl="1" indent="-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speaks in a calm tone</a:t>
            </a:r>
          </a:p>
          <a:p>
            <a:pPr marL="342900" lvl="1" indent="-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prefers to talk about topics on which he or she is familiar</a:t>
            </a:r>
          </a:p>
          <a:p>
            <a:pPr marL="342900" lvl="1" indent="-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prefers to talk 1:1 </a:t>
            </a:r>
          </a:p>
          <a:p>
            <a:pPr marL="342900" lvl="1" indent="-342900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instructs well</a:t>
            </a:r>
            <a:endParaRPr lang="pl-PL" altLang="pl-PL" sz="2000" kern="800" spc="-39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23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27" y="62204"/>
            <a:ext cx="4376773" cy="58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Extended DISC Model – </a:t>
            </a:r>
            <a:r>
              <a:rPr lang="pl-PL" b="1" dirty="0">
                <a:solidFill>
                  <a:schemeClr val="accent2"/>
                </a:solidFill>
              </a:rPr>
              <a:t>4 </a:t>
            </a:r>
            <a:r>
              <a:rPr lang="pl-PL" b="1" dirty="0" err="1">
                <a:solidFill>
                  <a:schemeClr val="accent2"/>
                </a:solidFill>
              </a:rPr>
              <a:t>styles</a:t>
            </a: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err="1">
                <a:solidFill>
                  <a:schemeClr val="accent2"/>
                </a:solidFill>
              </a:rPr>
              <a:t>behavior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5042687" y="1614855"/>
            <a:ext cx="3439665" cy="34396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1146996" y="1460135"/>
            <a:ext cx="4401323" cy="369332"/>
            <a:chOff x="1786551" y="1460135"/>
            <a:chExt cx="4401323" cy="369332"/>
          </a:xfrm>
        </p:grpSpPr>
        <p:cxnSp>
          <p:nvCxnSpPr>
            <p:cNvPr id="5" name="Łącznik prosty 4"/>
            <p:cNvCxnSpPr>
              <a:endCxn id="6" idx="3"/>
            </p:cNvCxnSpPr>
            <p:nvPr/>
          </p:nvCxnSpPr>
          <p:spPr>
            <a:xfrm flipH="1">
              <a:off x="4049992" y="1644801"/>
              <a:ext cx="2137882" cy="0"/>
            </a:xfrm>
            <a:prstGeom prst="line">
              <a:avLst/>
            </a:prstGeom>
            <a:ln w="1905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rostokąt 5"/>
            <p:cNvSpPr/>
            <p:nvPr/>
          </p:nvSpPr>
          <p:spPr>
            <a:xfrm>
              <a:off x="1786551" y="1460135"/>
              <a:ext cx="2263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err="1">
                  <a:solidFill>
                    <a:schemeClr val="accent2"/>
                  </a:solidFill>
                </a:rPr>
                <a:t>Precise</a:t>
              </a:r>
              <a:r>
                <a:rPr lang="pl-PL" sz="2000" dirty="0"/>
                <a:t>, </a:t>
              </a:r>
              <a:r>
                <a:rPr lang="pl-PL" sz="2000" dirty="0" err="1"/>
                <a:t>pedantic</a:t>
              </a:r>
              <a:endParaRPr lang="pl-PL" sz="2000" dirty="0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020872" y="2488155"/>
            <a:ext cx="3846759" cy="369332"/>
            <a:chOff x="1358615" y="2488155"/>
            <a:chExt cx="3846759" cy="369332"/>
          </a:xfrm>
        </p:grpSpPr>
        <p:sp>
          <p:nvSpPr>
            <p:cNvPr id="8" name="Prostokąt 7"/>
            <p:cNvSpPr/>
            <p:nvPr/>
          </p:nvSpPr>
          <p:spPr>
            <a:xfrm>
              <a:off x="1358615" y="2488155"/>
              <a:ext cx="1851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altLang="pl-PL" sz="2000" b="1" spc="-39" dirty="0" err="1">
                  <a:solidFill>
                    <a:schemeClr val="accent2"/>
                  </a:solidFill>
                </a:rPr>
                <a:t>Follows</a:t>
              </a:r>
              <a:r>
                <a:rPr lang="pl-PL" altLang="pl-PL" sz="2000" b="1" spc="-39" dirty="0">
                  <a:solidFill>
                    <a:schemeClr val="accent2"/>
                  </a:solidFill>
                </a:rPr>
                <a:t> </a:t>
              </a:r>
              <a:r>
                <a:rPr lang="pl-PL" altLang="pl-PL" sz="2000" b="1" spc="-39" dirty="0" err="1">
                  <a:solidFill>
                    <a:schemeClr val="accent2"/>
                  </a:solidFill>
                </a:rPr>
                <a:t>rules</a:t>
              </a:r>
              <a:endParaRPr lang="pl-PL" sz="2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9" name="Łącznik prosty 8"/>
            <p:cNvCxnSpPr>
              <a:endCxn id="8" idx="3"/>
            </p:cNvCxnSpPr>
            <p:nvPr/>
          </p:nvCxnSpPr>
          <p:spPr>
            <a:xfrm flipH="1">
              <a:off x="3210597" y="2672821"/>
              <a:ext cx="1994777" cy="0"/>
            </a:xfrm>
            <a:prstGeom prst="line">
              <a:avLst/>
            </a:prstGeom>
            <a:ln w="1905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9"/>
          <p:cNvGrpSpPr/>
          <p:nvPr/>
        </p:nvGrpSpPr>
        <p:grpSpPr>
          <a:xfrm>
            <a:off x="1801371" y="3516175"/>
            <a:ext cx="3123056" cy="369332"/>
            <a:chOff x="1273909" y="3516175"/>
            <a:chExt cx="3123056" cy="369332"/>
          </a:xfrm>
        </p:grpSpPr>
        <p:sp>
          <p:nvSpPr>
            <p:cNvPr id="11" name="Prostokąt 10"/>
            <p:cNvSpPr/>
            <p:nvPr/>
          </p:nvSpPr>
          <p:spPr>
            <a:xfrm>
              <a:off x="1273909" y="3516175"/>
              <a:ext cx="2021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err="1">
                  <a:solidFill>
                    <a:schemeClr val="accent2"/>
                  </a:solidFill>
                </a:rPr>
                <a:t>Logical</a:t>
              </a:r>
              <a:r>
                <a:rPr lang="pl-PL" sz="2000" dirty="0"/>
                <a:t>, </a:t>
              </a:r>
              <a:r>
                <a:rPr lang="pl-PL" sz="2000" dirty="0" err="1"/>
                <a:t>careful</a:t>
              </a:r>
              <a:endParaRPr lang="pl-PL" sz="2000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 flipH="1" flipV="1">
              <a:off x="3618801" y="3680304"/>
              <a:ext cx="778164" cy="1"/>
            </a:xfrm>
            <a:prstGeom prst="line">
              <a:avLst/>
            </a:prstGeom>
            <a:ln w="1905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a 12"/>
          <p:cNvGrpSpPr/>
          <p:nvPr/>
        </p:nvGrpSpPr>
        <p:grpSpPr>
          <a:xfrm>
            <a:off x="1340314" y="4544196"/>
            <a:ext cx="3860336" cy="369332"/>
            <a:chOff x="1071610" y="4544196"/>
            <a:chExt cx="3860336" cy="369332"/>
          </a:xfrm>
        </p:grpSpPr>
        <p:sp>
          <p:nvSpPr>
            <p:cNvPr id="14" name="Prostokąt 13"/>
            <p:cNvSpPr/>
            <p:nvPr/>
          </p:nvSpPr>
          <p:spPr>
            <a:xfrm>
              <a:off x="1071610" y="4544196"/>
              <a:ext cx="2533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err="1"/>
                <a:t>Formal</a:t>
              </a:r>
              <a:r>
                <a:rPr lang="pl-PL" sz="2000" dirty="0"/>
                <a:t>, </a:t>
              </a:r>
              <a:r>
                <a:rPr lang="pl-PL" sz="2000" b="1" dirty="0" err="1">
                  <a:solidFill>
                    <a:schemeClr val="accent2"/>
                  </a:solidFill>
                </a:rPr>
                <a:t>disciplined</a:t>
              </a:r>
              <a:endParaRPr lang="pl-PL" sz="2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5" name="Łącznik prosty 14"/>
            <p:cNvCxnSpPr/>
            <p:nvPr/>
          </p:nvCxnSpPr>
          <p:spPr>
            <a:xfrm flipH="1">
              <a:off x="4084222" y="4714245"/>
              <a:ext cx="84772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7180581" y="891118"/>
            <a:ext cx="1742129" cy="1757374"/>
            <a:chOff x="7424335" y="2590541"/>
            <a:chExt cx="1742129" cy="1757374"/>
          </a:xfrm>
        </p:grpSpPr>
        <p:sp>
          <p:nvSpPr>
            <p:cNvPr id="17" name="Elipsa 16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7691837" y="2901365"/>
              <a:ext cx="1197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8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889527" y="2689582"/>
              <a:ext cx="935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Style</a:t>
              </a: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7448083" y="4126856"/>
            <a:ext cx="3217000" cy="707362"/>
            <a:chOff x="7448083" y="4126856"/>
            <a:chExt cx="3217000" cy="707362"/>
          </a:xfrm>
        </p:grpSpPr>
        <p:sp>
          <p:nvSpPr>
            <p:cNvPr id="21" name="Prostokąt 20"/>
            <p:cNvSpPr/>
            <p:nvPr/>
          </p:nvSpPr>
          <p:spPr>
            <a:xfrm>
              <a:off x="8430764" y="4434108"/>
              <a:ext cx="17456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err="1"/>
                <a:t>overly</a:t>
              </a:r>
              <a:r>
                <a:rPr lang="pl-PL" sz="2000" dirty="0"/>
                <a:t> </a:t>
              </a:r>
              <a:r>
                <a:rPr lang="pl-PL" sz="2000" dirty="0" err="1"/>
                <a:t>critical</a:t>
              </a:r>
              <a:endParaRPr lang="pl-PL" sz="2000" dirty="0"/>
            </a:p>
          </p:txBody>
        </p:sp>
        <p:grpSp>
          <p:nvGrpSpPr>
            <p:cNvPr id="22" name="Grupa 21"/>
            <p:cNvGrpSpPr/>
            <p:nvPr/>
          </p:nvGrpSpPr>
          <p:grpSpPr>
            <a:xfrm>
              <a:off x="7448083" y="4126856"/>
              <a:ext cx="3217000" cy="400110"/>
              <a:chOff x="7448083" y="4126856"/>
              <a:chExt cx="3217000" cy="400110"/>
            </a:xfrm>
          </p:grpSpPr>
          <p:sp>
            <p:nvSpPr>
              <p:cNvPr id="23" name="pole tekstowe 22"/>
              <p:cNvSpPr txBox="1"/>
              <p:nvPr/>
            </p:nvSpPr>
            <p:spPr>
              <a:xfrm>
                <a:off x="8418064" y="4126856"/>
                <a:ext cx="22470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>
                    <a:solidFill>
                      <a:schemeClr val="bg2">
                        <a:lumMod val="75000"/>
                      </a:schemeClr>
                    </a:solidFill>
                  </a:rPr>
                  <a:t>Under </a:t>
                </a:r>
                <a:r>
                  <a:rPr lang="pl-PL" sz="2000" b="1" dirty="0" err="1">
                    <a:solidFill>
                      <a:schemeClr val="bg2">
                        <a:lumMod val="75000"/>
                      </a:schemeClr>
                    </a:solidFill>
                  </a:rPr>
                  <a:t>pressure</a:t>
                </a:r>
                <a:endParaRPr lang="pl-PL" sz="2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4" name="Łącznik prosty 23"/>
              <p:cNvCxnSpPr/>
              <p:nvPr/>
            </p:nvCxnSpPr>
            <p:spPr>
              <a:xfrm flipH="1">
                <a:off x="7448083" y="4307231"/>
                <a:ext cx="1013766" cy="0"/>
              </a:xfrm>
              <a:prstGeom prst="line">
                <a:avLst/>
              </a:prstGeom>
              <a:ln w="19050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upa 24"/>
          <p:cNvGrpSpPr/>
          <p:nvPr/>
        </p:nvGrpSpPr>
        <p:grpSpPr>
          <a:xfrm>
            <a:off x="6865620" y="5046713"/>
            <a:ext cx="3710057" cy="699472"/>
            <a:chOff x="6865620" y="5046713"/>
            <a:chExt cx="3710057" cy="699472"/>
          </a:xfrm>
        </p:grpSpPr>
        <p:sp>
          <p:nvSpPr>
            <p:cNvPr id="26" name="Prostokąt 25"/>
            <p:cNvSpPr/>
            <p:nvPr/>
          </p:nvSpPr>
          <p:spPr>
            <a:xfrm>
              <a:off x="8430538" y="5346075"/>
              <a:ext cx="21451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 err="1"/>
                <a:t>criticism</a:t>
              </a:r>
              <a:r>
                <a:rPr lang="pl-PL" sz="2000" dirty="0"/>
                <a:t> of </a:t>
              </a:r>
              <a:r>
                <a:rPr lang="pl-PL" sz="2000" dirty="0" err="1"/>
                <a:t>work</a:t>
              </a:r>
              <a:endParaRPr lang="pl-PL" sz="2000" dirty="0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6865620" y="5046713"/>
              <a:ext cx="3213637" cy="400110"/>
              <a:chOff x="6865620" y="5046713"/>
              <a:chExt cx="3213637" cy="400110"/>
            </a:xfrm>
          </p:grpSpPr>
          <p:sp>
            <p:nvSpPr>
              <p:cNvPr id="28" name="pole tekstowe 27"/>
              <p:cNvSpPr txBox="1"/>
              <p:nvPr/>
            </p:nvSpPr>
            <p:spPr>
              <a:xfrm>
                <a:off x="8418064" y="5046713"/>
                <a:ext cx="16611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 err="1">
                    <a:solidFill>
                      <a:schemeClr val="bg2">
                        <a:lumMod val="75000"/>
                      </a:schemeClr>
                    </a:solidFill>
                  </a:rPr>
                  <a:t>Fear</a:t>
                </a:r>
                <a:endParaRPr lang="pl-PL" sz="2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9" name="Łącznik prosty 28"/>
              <p:cNvCxnSpPr/>
              <p:nvPr/>
            </p:nvCxnSpPr>
            <p:spPr>
              <a:xfrm flipH="1">
                <a:off x="6865620" y="5246768"/>
                <a:ext cx="1596229" cy="0"/>
              </a:xfrm>
              <a:prstGeom prst="line">
                <a:avLst/>
              </a:prstGeom>
              <a:ln w="19050" cap="rnd">
                <a:solidFill>
                  <a:schemeClr val="bg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Elipsa 34"/>
          <p:cNvSpPr/>
          <p:nvPr/>
        </p:nvSpPr>
        <p:spPr>
          <a:xfrm>
            <a:off x="8028688" y="2748507"/>
            <a:ext cx="742227" cy="742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Symbol zastępczy numeru slajdu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24</a:t>
            </a:fld>
            <a:endParaRPr lang="pl-PL"/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63" y="766568"/>
            <a:ext cx="4376773" cy="58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Style C - </a:t>
            </a:r>
            <a:r>
              <a:rPr lang="pl-PL" b="1" dirty="0" err="1">
                <a:solidFill>
                  <a:schemeClr val="accent2"/>
                </a:solidFill>
              </a:rPr>
              <a:t>Precise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7940501" y="1079569"/>
            <a:ext cx="3439665" cy="343966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6908842" y="1705647"/>
            <a:ext cx="1742129" cy="1757374"/>
            <a:chOff x="7424335" y="2590541"/>
            <a:chExt cx="1742129" cy="1757374"/>
          </a:xfrm>
        </p:grpSpPr>
        <p:sp>
          <p:nvSpPr>
            <p:cNvPr id="5" name="Elipsa 4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7691837" y="2901365"/>
              <a:ext cx="1197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8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7870477" y="2689582"/>
              <a:ext cx="92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Style</a:t>
              </a:r>
            </a:p>
          </p:txBody>
        </p:sp>
      </p:grpSp>
      <p:sp>
        <p:nvSpPr>
          <p:cNvPr id="9" name="Elipsa 8"/>
          <p:cNvSpPr/>
          <p:nvPr/>
        </p:nvSpPr>
        <p:spPr>
          <a:xfrm>
            <a:off x="8193691" y="995497"/>
            <a:ext cx="742227" cy="742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327162" y="950508"/>
            <a:ext cx="705985" cy="705985"/>
            <a:chOff x="2488037" y="3694329"/>
            <a:chExt cx="822960" cy="822960"/>
          </a:xfrm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488037" y="3694329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99"/>
            <p:cNvSpPr>
              <a:spLocks noEditPoints="1"/>
            </p:cNvSpPr>
            <p:nvPr/>
          </p:nvSpPr>
          <p:spPr bwMode="auto">
            <a:xfrm>
              <a:off x="2655495" y="3937639"/>
              <a:ext cx="487149" cy="335446"/>
            </a:xfrm>
            <a:custGeom>
              <a:avLst/>
              <a:gdLst>
                <a:gd name="T0" fmla="*/ 95 w 628"/>
                <a:gd name="T1" fmla="*/ 133 h 433"/>
                <a:gd name="T2" fmla="*/ 212 w 628"/>
                <a:gd name="T3" fmla="*/ 133 h 433"/>
                <a:gd name="T4" fmla="*/ 154 w 628"/>
                <a:gd name="T5" fmla="*/ 89 h 433"/>
                <a:gd name="T6" fmla="*/ 154 w 628"/>
                <a:gd name="T7" fmla="*/ 178 h 433"/>
                <a:gd name="T8" fmla="*/ 154 w 628"/>
                <a:gd name="T9" fmla="*/ 89 h 433"/>
                <a:gd name="T10" fmla="*/ 235 w 628"/>
                <a:gd name="T11" fmla="*/ 239 h 433"/>
                <a:gd name="T12" fmla="*/ 184 w 628"/>
                <a:gd name="T13" fmla="*/ 171 h 433"/>
                <a:gd name="T14" fmla="*/ 221 w 628"/>
                <a:gd name="T15" fmla="*/ 239 h 433"/>
                <a:gd name="T16" fmla="*/ 154 w 628"/>
                <a:gd name="T17" fmla="*/ 305 h 433"/>
                <a:gd name="T18" fmla="*/ 87 w 628"/>
                <a:gd name="T19" fmla="*/ 239 h 433"/>
                <a:gd name="T20" fmla="*/ 124 w 628"/>
                <a:gd name="T21" fmla="*/ 171 h 433"/>
                <a:gd name="T22" fmla="*/ 73 w 628"/>
                <a:gd name="T23" fmla="*/ 239 h 433"/>
                <a:gd name="T24" fmla="*/ 154 w 628"/>
                <a:gd name="T25" fmla="*/ 319 h 433"/>
                <a:gd name="T26" fmla="*/ 554 w 628"/>
                <a:gd name="T27" fmla="*/ 171 h 433"/>
                <a:gd name="T28" fmla="*/ 307 w 628"/>
                <a:gd name="T29" fmla="*/ 164 h 433"/>
                <a:gd name="T30" fmla="*/ 307 w 628"/>
                <a:gd name="T31" fmla="*/ 178 h 433"/>
                <a:gd name="T32" fmla="*/ 554 w 628"/>
                <a:gd name="T33" fmla="*/ 171 h 433"/>
                <a:gd name="T34" fmla="*/ 547 w 628"/>
                <a:gd name="T35" fmla="*/ 227 h 433"/>
                <a:gd name="T36" fmla="*/ 300 w 628"/>
                <a:gd name="T37" fmla="*/ 234 h 433"/>
                <a:gd name="T38" fmla="*/ 547 w 628"/>
                <a:gd name="T39" fmla="*/ 241 h 433"/>
                <a:gd name="T40" fmla="*/ 554 w 628"/>
                <a:gd name="T41" fmla="*/ 298 h 433"/>
                <a:gd name="T42" fmla="*/ 307 w 628"/>
                <a:gd name="T43" fmla="*/ 291 h 433"/>
                <a:gd name="T44" fmla="*/ 307 w 628"/>
                <a:gd name="T45" fmla="*/ 305 h 433"/>
                <a:gd name="T46" fmla="*/ 554 w 628"/>
                <a:gd name="T47" fmla="*/ 298 h 433"/>
                <a:gd name="T48" fmla="*/ 486 w 628"/>
                <a:gd name="T49" fmla="*/ 433 h 433"/>
                <a:gd name="T50" fmla="*/ 479 w 628"/>
                <a:gd name="T51" fmla="*/ 390 h 433"/>
                <a:gd name="T52" fmla="*/ 436 w 628"/>
                <a:gd name="T53" fmla="*/ 390 h 433"/>
                <a:gd name="T54" fmla="*/ 429 w 628"/>
                <a:gd name="T55" fmla="*/ 433 h 433"/>
                <a:gd name="T56" fmla="*/ 192 w 628"/>
                <a:gd name="T57" fmla="*/ 426 h 433"/>
                <a:gd name="T58" fmla="*/ 170 w 628"/>
                <a:gd name="T59" fmla="*/ 368 h 433"/>
                <a:gd name="T60" fmla="*/ 149 w 628"/>
                <a:gd name="T61" fmla="*/ 426 h 433"/>
                <a:gd name="T62" fmla="*/ 7 w 628"/>
                <a:gd name="T63" fmla="*/ 433 h 433"/>
                <a:gd name="T64" fmla="*/ 0 w 628"/>
                <a:gd name="T65" fmla="*/ 7 h 433"/>
                <a:gd name="T66" fmla="*/ 270 w 628"/>
                <a:gd name="T67" fmla="*/ 0 h 433"/>
                <a:gd name="T68" fmla="*/ 329 w 628"/>
                <a:gd name="T69" fmla="*/ 73 h 433"/>
                <a:gd name="T70" fmla="*/ 628 w 628"/>
                <a:gd name="T71" fmla="*/ 80 h 433"/>
                <a:gd name="T72" fmla="*/ 621 w 628"/>
                <a:gd name="T73" fmla="*/ 433 h 433"/>
                <a:gd name="T74" fmla="*/ 614 w 628"/>
                <a:gd name="T75" fmla="*/ 419 h 433"/>
                <a:gd name="T76" fmla="*/ 325 w 628"/>
                <a:gd name="T77" fmla="*/ 87 h 433"/>
                <a:gd name="T78" fmla="*/ 267 w 628"/>
                <a:gd name="T79" fmla="*/ 14 h 433"/>
                <a:gd name="T80" fmla="*/ 14 w 628"/>
                <a:gd name="T81" fmla="*/ 419 h 433"/>
                <a:gd name="T82" fmla="*/ 135 w 628"/>
                <a:gd name="T83" fmla="*/ 390 h 433"/>
                <a:gd name="T84" fmla="*/ 206 w 628"/>
                <a:gd name="T85" fmla="*/ 390 h 433"/>
                <a:gd name="T86" fmla="*/ 422 w 628"/>
                <a:gd name="T87" fmla="*/ 419 h 433"/>
                <a:gd name="T88" fmla="*/ 458 w 628"/>
                <a:gd name="T89" fmla="*/ 354 h 433"/>
                <a:gd name="T90" fmla="*/ 493 w 628"/>
                <a:gd name="T91" fmla="*/ 4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8" h="433">
                  <a:moveTo>
                    <a:pt x="154" y="192"/>
                  </a:moveTo>
                  <a:cubicBezTo>
                    <a:pt x="121" y="192"/>
                    <a:pt x="95" y="166"/>
                    <a:pt x="95" y="133"/>
                  </a:cubicBezTo>
                  <a:cubicBezTo>
                    <a:pt x="95" y="101"/>
                    <a:pt x="121" y="75"/>
                    <a:pt x="154" y="75"/>
                  </a:cubicBezTo>
                  <a:cubicBezTo>
                    <a:pt x="186" y="75"/>
                    <a:pt x="212" y="101"/>
                    <a:pt x="212" y="133"/>
                  </a:cubicBezTo>
                  <a:cubicBezTo>
                    <a:pt x="212" y="166"/>
                    <a:pt x="186" y="192"/>
                    <a:pt x="154" y="192"/>
                  </a:cubicBezTo>
                  <a:close/>
                  <a:moveTo>
                    <a:pt x="154" y="89"/>
                  </a:moveTo>
                  <a:cubicBezTo>
                    <a:pt x="129" y="89"/>
                    <a:pt x="109" y="109"/>
                    <a:pt x="109" y="133"/>
                  </a:cubicBezTo>
                  <a:cubicBezTo>
                    <a:pt x="109" y="158"/>
                    <a:pt x="129" y="178"/>
                    <a:pt x="154" y="178"/>
                  </a:cubicBezTo>
                  <a:cubicBezTo>
                    <a:pt x="178" y="178"/>
                    <a:pt x="198" y="158"/>
                    <a:pt x="198" y="133"/>
                  </a:cubicBezTo>
                  <a:cubicBezTo>
                    <a:pt x="198" y="109"/>
                    <a:pt x="178" y="89"/>
                    <a:pt x="154" y="89"/>
                  </a:cubicBezTo>
                  <a:close/>
                  <a:moveTo>
                    <a:pt x="235" y="301"/>
                  </a:moveTo>
                  <a:cubicBezTo>
                    <a:pt x="235" y="239"/>
                    <a:pt x="235" y="239"/>
                    <a:pt x="235" y="239"/>
                  </a:cubicBezTo>
                  <a:cubicBezTo>
                    <a:pt x="235" y="210"/>
                    <a:pt x="219" y="182"/>
                    <a:pt x="193" y="168"/>
                  </a:cubicBezTo>
                  <a:cubicBezTo>
                    <a:pt x="190" y="166"/>
                    <a:pt x="186" y="167"/>
                    <a:pt x="184" y="171"/>
                  </a:cubicBezTo>
                  <a:cubicBezTo>
                    <a:pt x="182" y="174"/>
                    <a:pt x="183" y="178"/>
                    <a:pt x="186" y="180"/>
                  </a:cubicBezTo>
                  <a:cubicBezTo>
                    <a:pt x="208" y="192"/>
                    <a:pt x="221" y="215"/>
                    <a:pt x="221" y="239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15" y="301"/>
                    <a:pt x="192" y="305"/>
                    <a:pt x="154" y="305"/>
                  </a:cubicBezTo>
                  <a:cubicBezTo>
                    <a:pt x="116" y="305"/>
                    <a:pt x="93" y="301"/>
                    <a:pt x="87" y="298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7" y="215"/>
                    <a:pt x="100" y="192"/>
                    <a:pt x="121" y="180"/>
                  </a:cubicBezTo>
                  <a:cubicBezTo>
                    <a:pt x="124" y="178"/>
                    <a:pt x="126" y="174"/>
                    <a:pt x="124" y="171"/>
                  </a:cubicBezTo>
                  <a:cubicBezTo>
                    <a:pt x="122" y="167"/>
                    <a:pt x="118" y="166"/>
                    <a:pt x="114" y="168"/>
                  </a:cubicBezTo>
                  <a:cubicBezTo>
                    <a:pt x="89" y="182"/>
                    <a:pt x="73" y="210"/>
                    <a:pt x="73" y="239"/>
                  </a:cubicBezTo>
                  <a:cubicBezTo>
                    <a:pt x="73" y="301"/>
                    <a:pt x="73" y="301"/>
                    <a:pt x="73" y="301"/>
                  </a:cubicBezTo>
                  <a:cubicBezTo>
                    <a:pt x="73" y="316"/>
                    <a:pt x="117" y="319"/>
                    <a:pt x="154" y="319"/>
                  </a:cubicBezTo>
                  <a:cubicBezTo>
                    <a:pt x="191" y="319"/>
                    <a:pt x="235" y="316"/>
                    <a:pt x="235" y="301"/>
                  </a:cubicBezTo>
                  <a:close/>
                  <a:moveTo>
                    <a:pt x="554" y="171"/>
                  </a:moveTo>
                  <a:cubicBezTo>
                    <a:pt x="554" y="167"/>
                    <a:pt x="551" y="164"/>
                    <a:pt x="54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3" y="164"/>
                    <a:pt x="300" y="167"/>
                    <a:pt x="300" y="171"/>
                  </a:cubicBezTo>
                  <a:cubicBezTo>
                    <a:pt x="300" y="175"/>
                    <a:pt x="303" y="178"/>
                    <a:pt x="307" y="178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51" y="178"/>
                    <a:pt x="554" y="175"/>
                    <a:pt x="554" y="171"/>
                  </a:cubicBezTo>
                  <a:close/>
                  <a:moveTo>
                    <a:pt x="554" y="234"/>
                  </a:moveTo>
                  <a:cubicBezTo>
                    <a:pt x="554" y="231"/>
                    <a:pt x="551" y="227"/>
                    <a:pt x="547" y="227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3" y="227"/>
                    <a:pt x="300" y="231"/>
                    <a:pt x="300" y="234"/>
                  </a:cubicBezTo>
                  <a:cubicBezTo>
                    <a:pt x="300" y="238"/>
                    <a:pt x="303" y="241"/>
                    <a:pt x="307" y="241"/>
                  </a:cubicBezTo>
                  <a:cubicBezTo>
                    <a:pt x="547" y="241"/>
                    <a:pt x="547" y="241"/>
                    <a:pt x="547" y="241"/>
                  </a:cubicBezTo>
                  <a:cubicBezTo>
                    <a:pt x="551" y="241"/>
                    <a:pt x="554" y="238"/>
                    <a:pt x="554" y="234"/>
                  </a:cubicBezTo>
                  <a:close/>
                  <a:moveTo>
                    <a:pt x="554" y="298"/>
                  </a:moveTo>
                  <a:cubicBezTo>
                    <a:pt x="554" y="294"/>
                    <a:pt x="551" y="291"/>
                    <a:pt x="547" y="291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303" y="291"/>
                    <a:pt x="300" y="294"/>
                    <a:pt x="300" y="298"/>
                  </a:cubicBezTo>
                  <a:cubicBezTo>
                    <a:pt x="300" y="301"/>
                    <a:pt x="303" y="305"/>
                    <a:pt x="307" y="305"/>
                  </a:cubicBezTo>
                  <a:cubicBezTo>
                    <a:pt x="547" y="305"/>
                    <a:pt x="547" y="305"/>
                    <a:pt x="547" y="305"/>
                  </a:cubicBezTo>
                  <a:cubicBezTo>
                    <a:pt x="551" y="305"/>
                    <a:pt x="554" y="301"/>
                    <a:pt x="554" y="298"/>
                  </a:cubicBezTo>
                  <a:close/>
                  <a:moveTo>
                    <a:pt x="621" y="433"/>
                  </a:moveTo>
                  <a:cubicBezTo>
                    <a:pt x="486" y="433"/>
                    <a:pt x="486" y="433"/>
                    <a:pt x="486" y="433"/>
                  </a:cubicBezTo>
                  <a:cubicBezTo>
                    <a:pt x="483" y="433"/>
                    <a:pt x="479" y="430"/>
                    <a:pt x="479" y="426"/>
                  </a:cubicBezTo>
                  <a:cubicBezTo>
                    <a:pt x="479" y="390"/>
                    <a:pt x="479" y="390"/>
                    <a:pt x="479" y="390"/>
                  </a:cubicBezTo>
                  <a:cubicBezTo>
                    <a:pt x="479" y="378"/>
                    <a:pt x="470" y="368"/>
                    <a:pt x="458" y="368"/>
                  </a:cubicBezTo>
                  <a:cubicBezTo>
                    <a:pt x="446" y="368"/>
                    <a:pt x="436" y="378"/>
                    <a:pt x="436" y="390"/>
                  </a:cubicBezTo>
                  <a:cubicBezTo>
                    <a:pt x="436" y="426"/>
                    <a:pt x="436" y="426"/>
                    <a:pt x="436" y="426"/>
                  </a:cubicBezTo>
                  <a:cubicBezTo>
                    <a:pt x="436" y="430"/>
                    <a:pt x="433" y="433"/>
                    <a:pt x="429" y="433"/>
                  </a:cubicBezTo>
                  <a:cubicBezTo>
                    <a:pt x="199" y="433"/>
                    <a:pt x="199" y="433"/>
                    <a:pt x="199" y="433"/>
                  </a:cubicBezTo>
                  <a:cubicBezTo>
                    <a:pt x="195" y="433"/>
                    <a:pt x="192" y="430"/>
                    <a:pt x="192" y="426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2" y="378"/>
                    <a:pt x="182" y="368"/>
                    <a:pt x="170" y="368"/>
                  </a:cubicBezTo>
                  <a:cubicBezTo>
                    <a:pt x="158" y="368"/>
                    <a:pt x="149" y="378"/>
                    <a:pt x="149" y="390"/>
                  </a:cubicBezTo>
                  <a:cubicBezTo>
                    <a:pt x="149" y="426"/>
                    <a:pt x="149" y="426"/>
                    <a:pt x="149" y="426"/>
                  </a:cubicBezTo>
                  <a:cubicBezTo>
                    <a:pt x="149" y="430"/>
                    <a:pt x="146" y="433"/>
                    <a:pt x="142" y="433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3" y="433"/>
                    <a:pt x="0" y="430"/>
                    <a:pt x="0" y="4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621" y="73"/>
                    <a:pt x="621" y="73"/>
                    <a:pt x="621" y="73"/>
                  </a:cubicBezTo>
                  <a:cubicBezTo>
                    <a:pt x="625" y="73"/>
                    <a:pt x="628" y="76"/>
                    <a:pt x="628" y="80"/>
                  </a:cubicBezTo>
                  <a:cubicBezTo>
                    <a:pt x="628" y="426"/>
                    <a:pt x="628" y="426"/>
                    <a:pt x="628" y="426"/>
                  </a:cubicBezTo>
                  <a:cubicBezTo>
                    <a:pt x="628" y="430"/>
                    <a:pt x="625" y="433"/>
                    <a:pt x="621" y="433"/>
                  </a:cubicBezTo>
                  <a:close/>
                  <a:moveTo>
                    <a:pt x="493" y="419"/>
                  </a:moveTo>
                  <a:cubicBezTo>
                    <a:pt x="614" y="419"/>
                    <a:pt x="614" y="419"/>
                    <a:pt x="614" y="419"/>
                  </a:cubicBezTo>
                  <a:cubicBezTo>
                    <a:pt x="614" y="87"/>
                    <a:pt x="614" y="87"/>
                    <a:pt x="614" y="8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23" y="87"/>
                    <a:pt x="321" y="86"/>
                    <a:pt x="320" y="8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35" y="419"/>
                    <a:pt x="135" y="419"/>
                    <a:pt x="135" y="419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5" y="370"/>
                    <a:pt x="151" y="354"/>
                    <a:pt x="170" y="354"/>
                  </a:cubicBezTo>
                  <a:cubicBezTo>
                    <a:pt x="190" y="354"/>
                    <a:pt x="206" y="370"/>
                    <a:pt x="206" y="390"/>
                  </a:cubicBezTo>
                  <a:cubicBezTo>
                    <a:pt x="206" y="419"/>
                    <a:pt x="206" y="419"/>
                    <a:pt x="206" y="419"/>
                  </a:cubicBezTo>
                  <a:cubicBezTo>
                    <a:pt x="422" y="419"/>
                    <a:pt x="422" y="419"/>
                    <a:pt x="422" y="419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70"/>
                    <a:pt x="438" y="354"/>
                    <a:pt x="458" y="354"/>
                  </a:cubicBezTo>
                  <a:cubicBezTo>
                    <a:pt x="478" y="354"/>
                    <a:pt x="493" y="370"/>
                    <a:pt x="493" y="390"/>
                  </a:cubicBezTo>
                  <a:lnTo>
                    <a:pt x="493" y="419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27162" y="2306612"/>
            <a:ext cx="705985" cy="705985"/>
            <a:chOff x="8657947" y="626070"/>
            <a:chExt cx="822960" cy="822960"/>
          </a:xfrm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8657947" y="626070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42"/>
            <p:cNvSpPr>
              <a:spLocks noEditPoints="1"/>
            </p:cNvSpPr>
            <p:nvPr/>
          </p:nvSpPr>
          <p:spPr bwMode="auto">
            <a:xfrm>
              <a:off x="8946877" y="814814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327162" y="3990282"/>
            <a:ext cx="705985" cy="705985"/>
            <a:chOff x="8657947" y="3685194"/>
            <a:chExt cx="822960" cy="822960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8657947" y="3685194"/>
              <a:ext cx="822960" cy="822960"/>
            </a:xfrm>
            <a:prstGeom prst="ellipse">
              <a:avLst/>
            </a:prstGeom>
            <a:ln w="19050" cap="rnd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8789660" y="3817473"/>
              <a:ext cx="560023" cy="419778"/>
            </a:xfrm>
            <a:custGeom>
              <a:avLst/>
              <a:gdLst>
                <a:gd name="T0" fmla="*/ 419 w 486"/>
                <a:gd name="T1" fmla="*/ 279 h 364"/>
                <a:gd name="T2" fmla="*/ 390 w 486"/>
                <a:gd name="T3" fmla="*/ 171 h 364"/>
                <a:gd name="T4" fmla="*/ 363 w 486"/>
                <a:gd name="T5" fmla="*/ 279 h 364"/>
                <a:gd name="T6" fmla="*/ 295 w 486"/>
                <a:gd name="T7" fmla="*/ 359 h 364"/>
                <a:gd name="T8" fmla="*/ 481 w 486"/>
                <a:gd name="T9" fmla="*/ 364 h 364"/>
                <a:gd name="T10" fmla="*/ 434 w 486"/>
                <a:gd name="T11" fmla="*/ 312 h 364"/>
                <a:gd name="T12" fmla="*/ 390 w 486"/>
                <a:gd name="T13" fmla="*/ 181 h 364"/>
                <a:gd name="T14" fmla="*/ 390 w 486"/>
                <a:gd name="T15" fmla="*/ 283 h 364"/>
                <a:gd name="T16" fmla="*/ 305 w 486"/>
                <a:gd name="T17" fmla="*/ 355 h 364"/>
                <a:gd name="T18" fmla="*/ 351 w 486"/>
                <a:gd name="T19" fmla="*/ 320 h 364"/>
                <a:gd name="T20" fmla="*/ 390 w 486"/>
                <a:gd name="T21" fmla="*/ 292 h 364"/>
                <a:gd name="T22" fmla="*/ 431 w 486"/>
                <a:gd name="T23" fmla="*/ 321 h 364"/>
                <a:gd name="T24" fmla="*/ 476 w 486"/>
                <a:gd name="T25" fmla="*/ 355 h 364"/>
                <a:gd name="T26" fmla="*/ 322 w 486"/>
                <a:gd name="T27" fmla="*/ 216 h 364"/>
                <a:gd name="T28" fmla="*/ 327 w 486"/>
                <a:gd name="T29" fmla="*/ 215 h 364"/>
                <a:gd name="T30" fmla="*/ 321 w 486"/>
                <a:gd name="T31" fmla="*/ 177 h 364"/>
                <a:gd name="T32" fmla="*/ 297 w 486"/>
                <a:gd name="T33" fmla="*/ 37 h 364"/>
                <a:gd name="T34" fmla="*/ 204 w 486"/>
                <a:gd name="T35" fmla="*/ 0 h 364"/>
                <a:gd name="T36" fmla="*/ 171 w 486"/>
                <a:gd name="T37" fmla="*/ 137 h 364"/>
                <a:gd name="T38" fmla="*/ 154 w 486"/>
                <a:gd name="T39" fmla="*/ 189 h 364"/>
                <a:gd name="T40" fmla="*/ 208 w 486"/>
                <a:gd name="T41" fmla="*/ 143 h 364"/>
                <a:gd name="T42" fmla="*/ 289 w 486"/>
                <a:gd name="T43" fmla="*/ 179 h 364"/>
                <a:gd name="T44" fmla="*/ 293 w 486"/>
                <a:gd name="T45" fmla="*/ 170 h 364"/>
                <a:gd name="T46" fmla="*/ 227 w 486"/>
                <a:gd name="T47" fmla="*/ 130 h 364"/>
                <a:gd name="T48" fmla="*/ 205 w 486"/>
                <a:gd name="T49" fmla="*/ 133 h 364"/>
                <a:gd name="T50" fmla="*/ 200 w 486"/>
                <a:gd name="T51" fmla="*/ 139 h 364"/>
                <a:gd name="T52" fmla="*/ 181 w 486"/>
                <a:gd name="T53" fmla="*/ 134 h 364"/>
                <a:gd name="T54" fmla="*/ 178 w 486"/>
                <a:gd name="T55" fmla="*/ 129 h 364"/>
                <a:gd name="T56" fmla="*/ 204 w 486"/>
                <a:gd name="T57" fmla="*/ 9 h 364"/>
                <a:gd name="T58" fmla="*/ 276 w 486"/>
                <a:gd name="T59" fmla="*/ 49 h 364"/>
                <a:gd name="T60" fmla="*/ 369 w 486"/>
                <a:gd name="T61" fmla="*/ 108 h 364"/>
                <a:gd name="T62" fmla="*/ 311 w 486"/>
                <a:gd name="T63" fmla="*/ 173 h 364"/>
                <a:gd name="T64" fmla="*/ 297 w 486"/>
                <a:gd name="T65" fmla="*/ 173 h 364"/>
                <a:gd name="T66" fmla="*/ 139 w 486"/>
                <a:gd name="T67" fmla="*/ 312 h 364"/>
                <a:gd name="T68" fmla="*/ 142 w 486"/>
                <a:gd name="T69" fmla="*/ 232 h 364"/>
                <a:gd name="T70" fmla="*/ 49 w 486"/>
                <a:gd name="T71" fmla="*/ 232 h 364"/>
                <a:gd name="T72" fmla="*/ 54 w 486"/>
                <a:gd name="T73" fmla="*/ 311 h 364"/>
                <a:gd name="T74" fmla="*/ 5 w 486"/>
                <a:gd name="T75" fmla="*/ 364 h 364"/>
                <a:gd name="T76" fmla="*/ 191 w 486"/>
                <a:gd name="T77" fmla="*/ 359 h 364"/>
                <a:gd name="T78" fmla="*/ 59 w 486"/>
                <a:gd name="T79" fmla="*/ 232 h 364"/>
                <a:gd name="T80" fmla="*/ 132 w 486"/>
                <a:gd name="T81" fmla="*/ 232 h 364"/>
                <a:gd name="T82" fmla="*/ 59 w 486"/>
                <a:gd name="T83" fmla="*/ 232 h 364"/>
                <a:gd name="T84" fmla="*/ 56 w 486"/>
                <a:gd name="T85" fmla="*/ 320 h 364"/>
                <a:gd name="T86" fmla="*/ 77 w 486"/>
                <a:gd name="T87" fmla="*/ 286 h 364"/>
                <a:gd name="T88" fmla="*/ 115 w 486"/>
                <a:gd name="T89" fmla="*/ 286 h 364"/>
                <a:gd name="T90" fmla="*/ 137 w 486"/>
                <a:gd name="T91" fmla="*/ 321 h 364"/>
                <a:gd name="T92" fmla="*/ 10 w 486"/>
                <a:gd name="T93" fmla="*/ 35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6" h="364">
                  <a:moveTo>
                    <a:pt x="434" y="312"/>
                  </a:moveTo>
                  <a:cubicBezTo>
                    <a:pt x="423" y="309"/>
                    <a:pt x="419" y="290"/>
                    <a:pt x="419" y="279"/>
                  </a:cubicBezTo>
                  <a:cubicBezTo>
                    <a:pt x="429" y="267"/>
                    <a:pt x="437" y="250"/>
                    <a:pt x="437" y="232"/>
                  </a:cubicBezTo>
                  <a:cubicBezTo>
                    <a:pt x="437" y="195"/>
                    <a:pt x="419" y="171"/>
                    <a:pt x="390" y="171"/>
                  </a:cubicBezTo>
                  <a:cubicBezTo>
                    <a:pt x="362" y="171"/>
                    <a:pt x="344" y="195"/>
                    <a:pt x="344" y="232"/>
                  </a:cubicBezTo>
                  <a:cubicBezTo>
                    <a:pt x="344" y="251"/>
                    <a:pt x="352" y="268"/>
                    <a:pt x="363" y="279"/>
                  </a:cubicBezTo>
                  <a:cubicBezTo>
                    <a:pt x="362" y="293"/>
                    <a:pt x="358" y="308"/>
                    <a:pt x="348" y="311"/>
                  </a:cubicBezTo>
                  <a:cubicBezTo>
                    <a:pt x="304" y="320"/>
                    <a:pt x="295" y="342"/>
                    <a:pt x="295" y="359"/>
                  </a:cubicBezTo>
                  <a:cubicBezTo>
                    <a:pt x="295" y="362"/>
                    <a:pt x="297" y="364"/>
                    <a:pt x="300" y="364"/>
                  </a:cubicBezTo>
                  <a:cubicBezTo>
                    <a:pt x="481" y="364"/>
                    <a:pt x="481" y="364"/>
                    <a:pt x="481" y="364"/>
                  </a:cubicBezTo>
                  <a:cubicBezTo>
                    <a:pt x="483" y="364"/>
                    <a:pt x="486" y="362"/>
                    <a:pt x="486" y="359"/>
                  </a:cubicBezTo>
                  <a:cubicBezTo>
                    <a:pt x="486" y="343"/>
                    <a:pt x="477" y="321"/>
                    <a:pt x="434" y="312"/>
                  </a:cubicBezTo>
                  <a:close/>
                  <a:moveTo>
                    <a:pt x="354" y="232"/>
                  </a:moveTo>
                  <a:cubicBezTo>
                    <a:pt x="354" y="185"/>
                    <a:pt x="382" y="181"/>
                    <a:pt x="390" y="181"/>
                  </a:cubicBezTo>
                  <a:cubicBezTo>
                    <a:pt x="399" y="181"/>
                    <a:pt x="427" y="185"/>
                    <a:pt x="427" y="232"/>
                  </a:cubicBezTo>
                  <a:cubicBezTo>
                    <a:pt x="427" y="261"/>
                    <a:pt x="408" y="283"/>
                    <a:pt x="390" y="283"/>
                  </a:cubicBezTo>
                  <a:cubicBezTo>
                    <a:pt x="373" y="283"/>
                    <a:pt x="354" y="261"/>
                    <a:pt x="354" y="232"/>
                  </a:cubicBezTo>
                  <a:close/>
                  <a:moveTo>
                    <a:pt x="305" y="355"/>
                  </a:moveTo>
                  <a:cubicBezTo>
                    <a:pt x="307" y="338"/>
                    <a:pt x="323" y="326"/>
                    <a:pt x="351" y="320"/>
                  </a:cubicBezTo>
                  <a:cubicBezTo>
                    <a:pt x="351" y="320"/>
                    <a:pt x="351" y="320"/>
                    <a:pt x="351" y="320"/>
                  </a:cubicBezTo>
                  <a:cubicBezTo>
                    <a:pt x="364" y="316"/>
                    <a:pt x="370" y="301"/>
                    <a:pt x="372" y="286"/>
                  </a:cubicBezTo>
                  <a:cubicBezTo>
                    <a:pt x="377" y="290"/>
                    <a:pt x="384" y="292"/>
                    <a:pt x="390" y="292"/>
                  </a:cubicBezTo>
                  <a:cubicBezTo>
                    <a:pt x="397" y="292"/>
                    <a:pt x="404" y="290"/>
                    <a:pt x="410" y="286"/>
                  </a:cubicBezTo>
                  <a:cubicBezTo>
                    <a:pt x="412" y="302"/>
                    <a:pt x="418" y="317"/>
                    <a:pt x="431" y="321"/>
                  </a:cubicBezTo>
                  <a:cubicBezTo>
                    <a:pt x="431" y="321"/>
                    <a:pt x="431" y="321"/>
                    <a:pt x="432" y="321"/>
                  </a:cubicBezTo>
                  <a:cubicBezTo>
                    <a:pt x="459" y="326"/>
                    <a:pt x="474" y="338"/>
                    <a:pt x="476" y="355"/>
                  </a:cubicBezTo>
                  <a:lnTo>
                    <a:pt x="305" y="355"/>
                  </a:lnTo>
                  <a:close/>
                  <a:moveTo>
                    <a:pt x="322" y="216"/>
                  </a:moveTo>
                  <a:cubicBezTo>
                    <a:pt x="323" y="216"/>
                    <a:pt x="323" y="216"/>
                    <a:pt x="324" y="216"/>
                  </a:cubicBezTo>
                  <a:cubicBezTo>
                    <a:pt x="325" y="216"/>
                    <a:pt x="327" y="216"/>
                    <a:pt x="327" y="215"/>
                  </a:cubicBezTo>
                  <a:cubicBezTo>
                    <a:pt x="329" y="214"/>
                    <a:pt x="330" y="212"/>
                    <a:pt x="329" y="210"/>
                  </a:cubicBezTo>
                  <a:cubicBezTo>
                    <a:pt x="329" y="210"/>
                    <a:pt x="322" y="195"/>
                    <a:pt x="321" y="177"/>
                  </a:cubicBezTo>
                  <a:cubicBezTo>
                    <a:pt x="355" y="168"/>
                    <a:pt x="378" y="140"/>
                    <a:pt x="378" y="108"/>
                  </a:cubicBezTo>
                  <a:cubicBezTo>
                    <a:pt x="378" y="69"/>
                    <a:pt x="342" y="37"/>
                    <a:pt x="297" y="37"/>
                  </a:cubicBezTo>
                  <a:cubicBezTo>
                    <a:pt x="290" y="37"/>
                    <a:pt x="283" y="37"/>
                    <a:pt x="277" y="39"/>
                  </a:cubicBezTo>
                  <a:cubicBezTo>
                    <a:pt x="263" y="15"/>
                    <a:pt x="235" y="0"/>
                    <a:pt x="204" y="0"/>
                  </a:cubicBezTo>
                  <a:cubicBezTo>
                    <a:pt x="159" y="0"/>
                    <a:pt x="123" y="32"/>
                    <a:pt x="123" y="71"/>
                  </a:cubicBezTo>
                  <a:cubicBezTo>
                    <a:pt x="123" y="100"/>
                    <a:pt x="142" y="125"/>
                    <a:pt x="171" y="137"/>
                  </a:cubicBezTo>
                  <a:cubicBezTo>
                    <a:pt x="170" y="163"/>
                    <a:pt x="154" y="183"/>
                    <a:pt x="154" y="183"/>
                  </a:cubicBezTo>
                  <a:cubicBezTo>
                    <a:pt x="153" y="185"/>
                    <a:pt x="153" y="188"/>
                    <a:pt x="154" y="189"/>
                  </a:cubicBezTo>
                  <a:cubicBezTo>
                    <a:pt x="156" y="191"/>
                    <a:pt x="158" y="191"/>
                    <a:pt x="160" y="191"/>
                  </a:cubicBezTo>
                  <a:cubicBezTo>
                    <a:pt x="185" y="179"/>
                    <a:pt x="201" y="164"/>
                    <a:pt x="208" y="143"/>
                  </a:cubicBezTo>
                  <a:cubicBezTo>
                    <a:pt x="214" y="142"/>
                    <a:pt x="219" y="142"/>
                    <a:pt x="224" y="141"/>
                  </a:cubicBezTo>
                  <a:cubicBezTo>
                    <a:pt x="237" y="163"/>
                    <a:pt x="261" y="177"/>
                    <a:pt x="289" y="179"/>
                  </a:cubicBezTo>
                  <a:cubicBezTo>
                    <a:pt x="296" y="193"/>
                    <a:pt x="306" y="205"/>
                    <a:pt x="322" y="216"/>
                  </a:cubicBezTo>
                  <a:close/>
                  <a:moveTo>
                    <a:pt x="293" y="170"/>
                  </a:moveTo>
                  <a:cubicBezTo>
                    <a:pt x="266" y="169"/>
                    <a:pt x="242" y="155"/>
                    <a:pt x="231" y="133"/>
                  </a:cubicBezTo>
                  <a:cubicBezTo>
                    <a:pt x="230" y="131"/>
                    <a:pt x="228" y="130"/>
                    <a:pt x="227" y="130"/>
                  </a:cubicBezTo>
                  <a:cubicBezTo>
                    <a:pt x="226" y="130"/>
                    <a:pt x="226" y="130"/>
                    <a:pt x="225" y="131"/>
                  </a:cubicBezTo>
                  <a:cubicBezTo>
                    <a:pt x="219" y="132"/>
                    <a:pt x="212" y="133"/>
                    <a:pt x="205" y="133"/>
                  </a:cubicBezTo>
                  <a:cubicBezTo>
                    <a:pt x="202" y="133"/>
                    <a:pt x="201" y="135"/>
                    <a:pt x="200" y="137"/>
                  </a:cubicBezTo>
                  <a:cubicBezTo>
                    <a:pt x="200" y="138"/>
                    <a:pt x="200" y="138"/>
                    <a:pt x="200" y="139"/>
                  </a:cubicBezTo>
                  <a:cubicBezTo>
                    <a:pt x="195" y="154"/>
                    <a:pt x="185" y="165"/>
                    <a:pt x="170" y="175"/>
                  </a:cubicBezTo>
                  <a:cubicBezTo>
                    <a:pt x="175" y="165"/>
                    <a:pt x="180" y="150"/>
                    <a:pt x="181" y="134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1" y="132"/>
                    <a:pt x="180" y="130"/>
                    <a:pt x="178" y="129"/>
                  </a:cubicBezTo>
                  <a:cubicBezTo>
                    <a:pt x="150" y="120"/>
                    <a:pt x="132" y="97"/>
                    <a:pt x="132" y="71"/>
                  </a:cubicBezTo>
                  <a:cubicBezTo>
                    <a:pt x="132" y="37"/>
                    <a:pt x="164" y="9"/>
                    <a:pt x="204" y="9"/>
                  </a:cubicBezTo>
                  <a:cubicBezTo>
                    <a:pt x="233" y="9"/>
                    <a:pt x="259" y="24"/>
                    <a:pt x="270" y="47"/>
                  </a:cubicBezTo>
                  <a:cubicBezTo>
                    <a:pt x="271" y="48"/>
                    <a:pt x="273" y="49"/>
                    <a:pt x="276" y="49"/>
                  </a:cubicBezTo>
                  <a:cubicBezTo>
                    <a:pt x="282" y="47"/>
                    <a:pt x="290" y="46"/>
                    <a:pt x="297" y="46"/>
                  </a:cubicBezTo>
                  <a:cubicBezTo>
                    <a:pt x="337" y="46"/>
                    <a:pt x="369" y="74"/>
                    <a:pt x="369" y="108"/>
                  </a:cubicBezTo>
                  <a:cubicBezTo>
                    <a:pt x="369" y="137"/>
                    <a:pt x="347" y="162"/>
                    <a:pt x="315" y="169"/>
                  </a:cubicBezTo>
                  <a:cubicBezTo>
                    <a:pt x="313" y="169"/>
                    <a:pt x="311" y="171"/>
                    <a:pt x="311" y="173"/>
                  </a:cubicBezTo>
                  <a:cubicBezTo>
                    <a:pt x="311" y="183"/>
                    <a:pt x="313" y="191"/>
                    <a:pt x="315" y="198"/>
                  </a:cubicBezTo>
                  <a:cubicBezTo>
                    <a:pt x="306" y="190"/>
                    <a:pt x="301" y="182"/>
                    <a:pt x="297" y="173"/>
                  </a:cubicBezTo>
                  <a:cubicBezTo>
                    <a:pt x="296" y="171"/>
                    <a:pt x="295" y="170"/>
                    <a:pt x="293" y="170"/>
                  </a:cubicBezTo>
                  <a:close/>
                  <a:moveTo>
                    <a:pt x="139" y="312"/>
                  </a:moveTo>
                  <a:cubicBezTo>
                    <a:pt x="128" y="309"/>
                    <a:pt x="124" y="290"/>
                    <a:pt x="124" y="279"/>
                  </a:cubicBezTo>
                  <a:cubicBezTo>
                    <a:pt x="135" y="267"/>
                    <a:pt x="142" y="250"/>
                    <a:pt x="142" y="232"/>
                  </a:cubicBezTo>
                  <a:cubicBezTo>
                    <a:pt x="142" y="195"/>
                    <a:pt x="124" y="171"/>
                    <a:pt x="96" y="171"/>
                  </a:cubicBezTo>
                  <a:cubicBezTo>
                    <a:pt x="67" y="171"/>
                    <a:pt x="49" y="195"/>
                    <a:pt x="49" y="232"/>
                  </a:cubicBezTo>
                  <a:cubicBezTo>
                    <a:pt x="49" y="251"/>
                    <a:pt x="57" y="268"/>
                    <a:pt x="68" y="279"/>
                  </a:cubicBezTo>
                  <a:cubicBezTo>
                    <a:pt x="67" y="293"/>
                    <a:pt x="63" y="308"/>
                    <a:pt x="54" y="311"/>
                  </a:cubicBezTo>
                  <a:cubicBezTo>
                    <a:pt x="10" y="320"/>
                    <a:pt x="0" y="342"/>
                    <a:pt x="0" y="359"/>
                  </a:cubicBezTo>
                  <a:cubicBezTo>
                    <a:pt x="0" y="362"/>
                    <a:pt x="3" y="364"/>
                    <a:pt x="5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9" y="364"/>
                    <a:pt x="191" y="362"/>
                    <a:pt x="191" y="359"/>
                  </a:cubicBezTo>
                  <a:cubicBezTo>
                    <a:pt x="191" y="343"/>
                    <a:pt x="182" y="321"/>
                    <a:pt x="139" y="312"/>
                  </a:cubicBezTo>
                  <a:close/>
                  <a:moveTo>
                    <a:pt x="59" y="232"/>
                  </a:moveTo>
                  <a:cubicBezTo>
                    <a:pt x="59" y="185"/>
                    <a:pt x="87" y="181"/>
                    <a:pt x="96" y="181"/>
                  </a:cubicBezTo>
                  <a:cubicBezTo>
                    <a:pt x="104" y="181"/>
                    <a:pt x="132" y="185"/>
                    <a:pt x="132" y="232"/>
                  </a:cubicBezTo>
                  <a:cubicBezTo>
                    <a:pt x="132" y="261"/>
                    <a:pt x="113" y="283"/>
                    <a:pt x="96" y="283"/>
                  </a:cubicBezTo>
                  <a:cubicBezTo>
                    <a:pt x="78" y="283"/>
                    <a:pt x="59" y="261"/>
                    <a:pt x="59" y="232"/>
                  </a:cubicBezTo>
                  <a:close/>
                  <a:moveTo>
                    <a:pt x="10" y="355"/>
                  </a:moveTo>
                  <a:cubicBezTo>
                    <a:pt x="12" y="338"/>
                    <a:pt x="28" y="326"/>
                    <a:pt x="56" y="320"/>
                  </a:cubicBezTo>
                  <a:cubicBezTo>
                    <a:pt x="56" y="320"/>
                    <a:pt x="56" y="320"/>
                    <a:pt x="56" y="320"/>
                  </a:cubicBezTo>
                  <a:cubicBezTo>
                    <a:pt x="69" y="316"/>
                    <a:pt x="75" y="301"/>
                    <a:pt x="77" y="286"/>
                  </a:cubicBezTo>
                  <a:cubicBezTo>
                    <a:pt x="83" y="290"/>
                    <a:pt x="89" y="292"/>
                    <a:pt x="96" y="292"/>
                  </a:cubicBezTo>
                  <a:cubicBezTo>
                    <a:pt x="102" y="292"/>
                    <a:pt x="109" y="290"/>
                    <a:pt x="115" y="286"/>
                  </a:cubicBezTo>
                  <a:cubicBezTo>
                    <a:pt x="117" y="302"/>
                    <a:pt x="123" y="317"/>
                    <a:pt x="136" y="321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64" y="326"/>
                    <a:pt x="179" y="338"/>
                    <a:pt x="181" y="355"/>
                  </a:cubicBezTo>
                  <a:lnTo>
                    <a:pt x="10" y="35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Prostokąt 20"/>
          <p:cNvSpPr/>
          <p:nvPr/>
        </p:nvSpPr>
        <p:spPr>
          <a:xfrm>
            <a:off x="1172925" y="920075"/>
            <a:ext cx="228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kern="800" spc="-39" dirty="0" err="1">
                <a:solidFill>
                  <a:schemeClr val="accent2"/>
                </a:solidFill>
              </a:rPr>
              <a:t>Describing</a:t>
            </a:r>
            <a:r>
              <a:rPr lang="pl-PL" altLang="pl-PL" sz="2000" b="1" kern="800" spc="-39" dirty="0">
                <a:solidFill>
                  <a:schemeClr val="accent2"/>
                </a:solidFill>
              </a:rPr>
              <a:t> </a:t>
            </a:r>
            <a:r>
              <a:rPr lang="pl-PL" altLang="pl-PL" sz="2000" b="1" kern="800" spc="-39" dirty="0" err="1">
                <a:solidFill>
                  <a:schemeClr val="accent2"/>
                </a:solidFill>
              </a:rPr>
              <a:t>terms</a:t>
            </a:r>
            <a:endParaRPr lang="pl-PL" altLang="pl-PL" sz="2000" b="1" kern="800" spc="-39" dirty="0">
              <a:solidFill>
                <a:schemeClr val="accent2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172925" y="2226119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000" b="1" kern="800" spc="-39" dirty="0">
                <a:solidFill>
                  <a:schemeClr val="accent2"/>
                </a:solidFill>
              </a:rPr>
              <a:t>How to </a:t>
            </a:r>
            <a:r>
              <a:rPr lang="pl-PL" altLang="pl-PL" sz="2000" b="1" kern="800" spc="-39" dirty="0" err="1">
                <a:solidFill>
                  <a:schemeClr val="accent2"/>
                </a:solidFill>
              </a:rPr>
              <a:t>identify</a:t>
            </a:r>
            <a:endParaRPr lang="pl-PL" altLang="pl-PL" sz="2000" b="1" kern="800" spc="-39" dirty="0">
              <a:solidFill>
                <a:schemeClr val="accent2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172925" y="3931644"/>
            <a:ext cx="2566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000" b="1" kern="800" spc="-39" dirty="0" err="1">
                <a:solidFill>
                  <a:schemeClr val="accent2"/>
                </a:solidFill>
              </a:rPr>
              <a:t>Communication</a:t>
            </a:r>
            <a:endParaRPr lang="pl-PL" altLang="pl-PL" sz="2000" b="1" kern="800" spc="-39" dirty="0">
              <a:solidFill>
                <a:schemeClr val="accent2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172925" y="1274436"/>
            <a:ext cx="3687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l-PL" kern="800" spc="-39" dirty="0"/>
              <a:t>fears to be wrong, follows the rules, performance criticizer </a:t>
            </a:r>
            <a:endParaRPr lang="pl-PL" altLang="pl-PL" kern="800" spc="-39" dirty="0"/>
          </a:p>
        </p:txBody>
      </p:sp>
      <p:sp>
        <p:nvSpPr>
          <p:cNvPr id="25" name="Prostokąt 24"/>
          <p:cNvSpPr/>
          <p:nvPr/>
        </p:nvSpPr>
        <p:spPr>
          <a:xfrm>
            <a:off x="1172925" y="2579872"/>
            <a:ext cx="4120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kern="800" spc="-39" dirty="0" err="1"/>
              <a:t>things</a:t>
            </a:r>
            <a:r>
              <a:rPr lang="pl-PL" altLang="pl-PL" kern="800" spc="-39" dirty="0"/>
              <a:t> in order,</a:t>
            </a:r>
          </a:p>
          <a:p>
            <a:r>
              <a:rPr lang="pl-PL" altLang="pl-PL" kern="800" spc="-39" dirty="0" err="1"/>
              <a:t>focuses</a:t>
            </a:r>
            <a:r>
              <a:rPr lang="pl-PL" altLang="pl-PL" kern="800" spc="-39" dirty="0"/>
              <a:t> on </a:t>
            </a:r>
            <a:r>
              <a:rPr lang="pl-PL" altLang="pl-PL" kern="800" spc="-39" dirty="0" err="1"/>
              <a:t>details</a:t>
            </a:r>
            <a:r>
              <a:rPr lang="pl-PL" altLang="pl-PL" kern="800" spc="-39" dirty="0"/>
              <a:t>,</a:t>
            </a:r>
          </a:p>
          <a:p>
            <a:r>
              <a:rPr lang="pl-PL" altLang="pl-PL" kern="800" spc="-39" dirty="0" err="1"/>
              <a:t>polite</a:t>
            </a:r>
            <a:r>
              <a:rPr lang="pl-PL" altLang="pl-PL" kern="800" spc="-39" dirty="0"/>
              <a:t> in a </a:t>
            </a:r>
            <a:r>
              <a:rPr lang="pl-PL" altLang="pl-PL" kern="800" spc="-39" dirty="0" err="1"/>
              <a:t>diplomatic</a:t>
            </a:r>
            <a:r>
              <a:rPr lang="pl-PL" altLang="pl-PL" kern="800" spc="-39" dirty="0"/>
              <a:t> </a:t>
            </a:r>
            <a:r>
              <a:rPr lang="pl-PL" altLang="pl-PL" kern="800" spc="-39" dirty="0" err="1"/>
              <a:t>way</a:t>
            </a:r>
            <a:endParaRPr lang="pl-PL" altLang="pl-PL" kern="800" spc="-39" dirty="0"/>
          </a:p>
        </p:txBody>
      </p:sp>
      <p:sp>
        <p:nvSpPr>
          <p:cNvPr id="26" name="Prostokąt 25"/>
          <p:cNvSpPr/>
          <p:nvPr/>
        </p:nvSpPr>
        <p:spPr>
          <a:xfrm>
            <a:off x="1172925" y="4293042"/>
            <a:ext cx="86691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prefers written communication</a:t>
            </a:r>
          </a:p>
          <a:p>
            <a:pPr marL="3429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may have difficulty in expressing opposing opinions</a:t>
            </a:r>
          </a:p>
          <a:p>
            <a:pPr marL="3429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fine-tune details</a:t>
            </a:r>
          </a:p>
          <a:p>
            <a:pPr marL="3429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may lose the main thread</a:t>
            </a:r>
          </a:p>
          <a:p>
            <a:pPr marL="3429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pl-PL" sz="2000" kern="800" spc="-39" dirty="0"/>
              <a:t>does not like to discuss opinions and abstract issues</a:t>
            </a: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25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31" y="231282"/>
            <a:ext cx="4376773" cy="58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The </a:t>
            </a:r>
            <a:r>
              <a:rPr lang="pl-PL" altLang="pl-PL" b="1" dirty="0" err="1">
                <a:solidFill>
                  <a:schemeClr val="accent1"/>
                </a:solidFill>
              </a:rPr>
              <a:t>Four</a:t>
            </a:r>
            <a:r>
              <a:rPr lang="pl-PL" altLang="pl-PL" b="1" dirty="0">
                <a:solidFill>
                  <a:schemeClr val="accent1"/>
                </a:solidFill>
              </a:rPr>
              <a:t> </a:t>
            </a:r>
            <a:r>
              <a:rPr lang="pl-PL" altLang="pl-PL" b="1" dirty="0" err="1">
                <a:solidFill>
                  <a:schemeClr val="accent1"/>
                </a:solidFill>
              </a:rPr>
              <a:t>Quadrant</a:t>
            </a:r>
            <a:r>
              <a:rPr lang="pl-PL" altLang="pl-PL" b="1" dirty="0">
                <a:solidFill>
                  <a:schemeClr val="accent1"/>
                </a:solidFill>
              </a:rPr>
              <a:t> Model</a:t>
            </a:r>
            <a:endParaRPr lang="pl-PL" dirty="0"/>
          </a:p>
        </p:txBody>
      </p:sp>
      <p:sp>
        <p:nvSpPr>
          <p:cNvPr id="3" name="Strzałka w cztery strony 2"/>
          <p:cNvSpPr/>
          <p:nvPr/>
        </p:nvSpPr>
        <p:spPr>
          <a:xfrm>
            <a:off x="1566621" y="1025144"/>
            <a:ext cx="9128316" cy="5066260"/>
          </a:xfrm>
          <a:prstGeom prst="quadArrow">
            <a:avLst>
              <a:gd name="adj1" fmla="val 577"/>
              <a:gd name="adj2" fmla="val 1929"/>
              <a:gd name="adj3" fmla="val 381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TextBox 20"/>
          <p:cNvSpPr txBox="1"/>
          <p:nvPr/>
        </p:nvSpPr>
        <p:spPr>
          <a:xfrm>
            <a:off x="10709450" y="3359601"/>
            <a:ext cx="1085549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Intuition</a:t>
            </a:r>
            <a:endParaRPr lang="pl-PL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531656" y="3338119"/>
            <a:ext cx="1013413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endParaRPr lang="pl-PL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683372" y="6065982"/>
            <a:ext cx="941278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Feeling</a:t>
            </a:r>
            <a:endParaRPr lang="en-US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537499" y="693176"/>
            <a:ext cx="1095167" cy="3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56" tIns="44533" rIns="89056" bIns="445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1219170"/>
            <a:r>
              <a:rPr lang="pl-PL" altLang="pl-PL" sz="18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endParaRPr lang="en-US" altLang="pl-PL" sz="1800" dirty="0">
              <a:solidFill>
                <a:schemeClr val="bg1">
                  <a:lumMod val="50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upa 19"/>
          <p:cNvGrpSpPr/>
          <p:nvPr/>
        </p:nvGrpSpPr>
        <p:grpSpPr>
          <a:xfrm>
            <a:off x="1621632" y="1018000"/>
            <a:ext cx="4367688" cy="2411000"/>
            <a:chOff x="1621632" y="1018000"/>
            <a:chExt cx="4367688" cy="2411000"/>
          </a:xfrm>
        </p:grpSpPr>
        <p:sp>
          <p:nvSpPr>
            <p:cNvPr id="8" name="Prostokąt zaokrąglony 7"/>
            <p:cNvSpPr/>
            <p:nvPr/>
          </p:nvSpPr>
          <p:spPr>
            <a:xfrm>
              <a:off x="1629251" y="1025144"/>
              <a:ext cx="4345664" cy="2403856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12" name="Prostokąt z rogami zaokrąglonymi z jednej strony 11"/>
            <p:cNvSpPr/>
            <p:nvPr/>
          </p:nvSpPr>
          <p:spPr>
            <a:xfrm>
              <a:off x="1621632" y="1018000"/>
              <a:ext cx="4367688" cy="1267120"/>
            </a:xfrm>
            <a:prstGeom prst="round2SameRect">
              <a:avLst>
                <a:gd name="adj1" fmla="val 30472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72000" rtlCol="0" anchor="ctr"/>
            <a:lstStyle/>
            <a:p>
              <a:pPr lvl="0" algn="ctr">
                <a:spcAft>
                  <a:spcPts val="0"/>
                </a:spcAft>
              </a:pPr>
              <a:r>
                <a:rPr lang="pl-PL" altLang="pl-PL" sz="2000" b="1" dirty="0">
                  <a:solidFill>
                    <a:srgbClr val="FFFFFF"/>
                  </a:solidFill>
                </a:rPr>
                <a:t>C</a:t>
              </a:r>
            </a:p>
            <a:p>
              <a:pPr lvl="0" algn="ctr">
                <a:spcAft>
                  <a:spcPts val="0"/>
                </a:spcAft>
              </a:pPr>
              <a:r>
                <a:rPr lang="en-US" altLang="pl-PL" b="1" dirty="0">
                  <a:solidFill>
                    <a:srgbClr val="FFFFFF"/>
                  </a:solidFill>
                </a:rPr>
                <a:t>Precise</a:t>
              </a:r>
              <a:r>
                <a:rPr lang="pl-PL" altLang="pl-PL" b="1" dirty="0">
                  <a:solidFill>
                    <a:srgbClr val="FFFFFF"/>
                  </a:solidFill>
                </a:rPr>
                <a:t>, f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ollows</a:t>
              </a:r>
              <a:r>
                <a:rPr lang="en-US" altLang="pl-PL" b="1" dirty="0">
                  <a:solidFill>
                    <a:srgbClr val="FFFFFF"/>
                  </a:solidFill>
                </a:rPr>
                <a:t> rules</a:t>
              </a:r>
              <a:r>
                <a:rPr lang="pl-PL" altLang="pl-PL" b="1" dirty="0">
                  <a:solidFill>
                    <a:srgbClr val="FFFFFF"/>
                  </a:solidFill>
                </a:rPr>
                <a:t>,</a:t>
              </a:r>
              <a:endParaRPr lang="en-US" altLang="pl-PL" b="1" dirty="0">
                <a:solidFill>
                  <a:srgbClr val="FFFFFF"/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b="1" dirty="0">
                  <a:solidFill>
                    <a:srgbClr val="FFFFFF"/>
                  </a:solidFill>
                </a:rPr>
                <a:t>l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ogical</a:t>
              </a:r>
              <a:r>
                <a:rPr lang="en-US" altLang="pl-PL" b="1" dirty="0">
                  <a:solidFill>
                    <a:srgbClr val="FFFFFF"/>
                  </a:solidFill>
                </a:rPr>
                <a:t>, careful</a:t>
              </a:r>
              <a:r>
                <a:rPr lang="pl-PL" altLang="pl-PL" b="1" dirty="0">
                  <a:solidFill>
                    <a:srgbClr val="FFFFFF"/>
                  </a:solidFill>
                </a:rPr>
                <a:t>,</a:t>
              </a:r>
              <a:endParaRPr lang="en-US" altLang="pl-PL" b="1" dirty="0">
                <a:solidFill>
                  <a:srgbClr val="FFFFFF"/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b="1" dirty="0">
                  <a:solidFill>
                    <a:srgbClr val="FFFFFF"/>
                  </a:solidFill>
                </a:rPr>
                <a:t>f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ormal</a:t>
              </a:r>
              <a:r>
                <a:rPr lang="en-US" altLang="pl-PL" b="1" dirty="0">
                  <a:solidFill>
                    <a:srgbClr val="FFFFFF"/>
                  </a:solidFill>
                </a:rPr>
                <a:t>, disciplined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804615" y="2383063"/>
              <a:ext cx="39949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Withdrawn, shy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 d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oes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 not express opinions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 g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ets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 stuck in details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 d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oes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 not take risks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6248400" y="1014413"/>
            <a:ext cx="4364831" cy="2414587"/>
            <a:chOff x="6248400" y="1014413"/>
            <a:chExt cx="4364831" cy="2414587"/>
          </a:xfrm>
        </p:grpSpPr>
        <p:sp>
          <p:nvSpPr>
            <p:cNvPr id="11" name="Prostokąt zaokrąglony 10"/>
            <p:cNvSpPr/>
            <p:nvPr/>
          </p:nvSpPr>
          <p:spPr>
            <a:xfrm>
              <a:off x="6257689" y="1025144"/>
              <a:ext cx="4345664" cy="2403856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14" name="Prostokąt z rogami zaokrąglonymi z jednej strony 13"/>
            <p:cNvSpPr/>
            <p:nvPr/>
          </p:nvSpPr>
          <p:spPr>
            <a:xfrm>
              <a:off x="6248400" y="1014413"/>
              <a:ext cx="4364831" cy="1273088"/>
            </a:xfrm>
            <a:prstGeom prst="round2SameRect">
              <a:avLst>
                <a:gd name="adj1" fmla="val 30472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72000" rtlCol="0" anchor="ctr"/>
            <a:lstStyle/>
            <a:p>
              <a:pPr algn="ctr"/>
              <a:r>
                <a:rPr lang="pl-PL" altLang="pl-PL" sz="2000" b="1" dirty="0">
                  <a:solidFill>
                    <a:srgbClr val="FFFFFF"/>
                  </a:solidFill>
                </a:rPr>
                <a:t>D</a:t>
              </a:r>
            </a:p>
            <a:p>
              <a:pPr algn="ctr"/>
              <a:r>
                <a:rPr lang="en-US" altLang="pl-PL" b="1" dirty="0">
                  <a:solidFill>
                    <a:srgbClr val="FFFFFF"/>
                  </a:solidFill>
                </a:rPr>
                <a:t>Decisive, tough</a:t>
              </a:r>
              <a:r>
                <a:rPr lang="pl-PL" altLang="pl-PL" b="1" dirty="0">
                  <a:solidFill>
                    <a:srgbClr val="FFFFFF"/>
                  </a:solidFill>
                </a:rPr>
                <a:t>, s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trong</a:t>
              </a:r>
              <a:r>
                <a:rPr lang="en-US" altLang="pl-PL" b="1" dirty="0">
                  <a:solidFill>
                    <a:srgbClr val="FFFFFF"/>
                  </a:solidFill>
                </a:rPr>
                <a:t>-willed</a:t>
              </a:r>
              <a:r>
                <a:rPr lang="pl-PL" altLang="pl-PL" b="1" dirty="0">
                  <a:solidFill>
                    <a:srgbClr val="FFFFFF"/>
                  </a:solidFill>
                </a:rPr>
                <a:t>,</a:t>
              </a:r>
              <a:endParaRPr lang="en-US" altLang="pl-PL" b="1" dirty="0">
                <a:solidFill>
                  <a:srgbClr val="FFFFFF"/>
                </a:solidFill>
              </a:endParaRPr>
            </a:p>
            <a:p>
              <a:pPr algn="ctr"/>
              <a:r>
                <a:rPr lang="pl-PL" altLang="pl-PL" b="1" dirty="0">
                  <a:solidFill>
                    <a:srgbClr val="FFFFFF"/>
                  </a:solidFill>
                </a:rPr>
                <a:t>c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ompetitive</a:t>
              </a:r>
              <a:r>
                <a:rPr lang="en-US" altLang="pl-PL" b="1" dirty="0">
                  <a:solidFill>
                    <a:srgbClr val="FFFFFF"/>
                  </a:solidFill>
                </a:rPr>
                <a:t>, demanding</a:t>
              </a:r>
              <a:r>
                <a:rPr lang="pl-PL" altLang="pl-PL" b="1" dirty="0">
                  <a:solidFill>
                    <a:srgbClr val="FFFFFF"/>
                  </a:solidFill>
                </a:rPr>
                <a:t>,</a:t>
              </a:r>
              <a:endParaRPr lang="en-US" altLang="pl-PL" b="1" dirty="0">
                <a:solidFill>
                  <a:srgbClr val="FFFFFF"/>
                </a:solidFill>
              </a:endParaRPr>
            </a:p>
            <a:p>
              <a:pPr algn="ctr"/>
              <a:r>
                <a:rPr lang="pl-PL" altLang="pl-PL" b="1" dirty="0">
                  <a:solidFill>
                    <a:srgbClr val="FFFFFF"/>
                  </a:solidFill>
                </a:rPr>
                <a:t>i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ndependent</a:t>
              </a:r>
              <a:r>
                <a:rPr lang="en-US" altLang="pl-PL" b="1" dirty="0">
                  <a:solidFill>
                    <a:srgbClr val="FFFFFF"/>
                  </a:solidFill>
                </a:rPr>
                <a:t>, self-confident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6442079" y="2383063"/>
              <a:ext cx="39949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Aggressive, blunt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</a:p>
            <a:p>
              <a:pPr lvl="0" algn="ctr">
                <a:spcAft>
                  <a:spcPts val="0"/>
                </a:spcAft>
              </a:pP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elf-centered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 O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verbearing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endParaRPr lang="en-US" altLang="pl-PL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xceeds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 authority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1629250" y="3662126"/>
            <a:ext cx="4360069" cy="2403856"/>
            <a:chOff x="1629250" y="3662126"/>
            <a:chExt cx="4360069" cy="2403856"/>
          </a:xfrm>
        </p:grpSpPr>
        <p:sp>
          <p:nvSpPr>
            <p:cNvPr id="9" name="Prostokąt zaokrąglony 8"/>
            <p:cNvSpPr/>
            <p:nvPr/>
          </p:nvSpPr>
          <p:spPr>
            <a:xfrm>
              <a:off x="1629251" y="3662126"/>
              <a:ext cx="4345664" cy="2403856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16" name="Prostokąt z rogami zaokrąglonymi z jednej strony 15"/>
            <p:cNvSpPr/>
            <p:nvPr/>
          </p:nvSpPr>
          <p:spPr>
            <a:xfrm>
              <a:off x="1629250" y="3662126"/>
              <a:ext cx="4360069" cy="1267120"/>
            </a:xfrm>
            <a:prstGeom prst="round2SameRect">
              <a:avLst>
                <a:gd name="adj1" fmla="val 30472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72000" rtlCol="0" anchor="ctr"/>
            <a:lstStyle/>
            <a:p>
              <a:pPr lvl="0" algn="ctr">
                <a:spcAft>
                  <a:spcPts val="0"/>
                </a:spcAft>
              </a:pPr>
              <a:r>
                <a:rPr lang="pl-PL" altLang="pl-PL" sz="2000" b="1" dirty="0">
                  <a:solidFill>
                    <a:srgbClr val="FFFFFF"/>
                  </a:solidFill>
                </a:rPr>
                <a:t>S</a:t>
              </a:r>
            </a:p>
            <a:p>
              <a:pPr lvl="0" algn="ctr">
                <a:spcAft>
                  <a:spcPts val="0"/>
                </a:spcAft>
              </a:pPr>
              <a:r>
                <a:rPr lang="en-US" altLang="pl-PL" b="1" dirty="0">
                  <a:solidFill>
                    <a:srgbClr val="FFFFFF"/>
                  </a:solidFill>
                </a:rPr>
                <a:t>Calm, steady</a:t>
              </a:r>
              <a:r>
                <a:rPr lang="pl-PL" altLang="pl-PL" b="1" dirty="0">
                  <a:solidFill>
                    <a:srgbClr val="FFFFFF"/>
                  </a:solidFill>
                </a:rPr>
                <a:t>,c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areful</a:t>
              </a:r>
              <a:r>
                <a:rPr lang="en-US" altLang="pl-PL" b="1" dirty="0">
                  <a:solidFill>
                    <a:srgbClr val="FFFFFF"/>
                  </a:solidFill>
                </a:rPr>
                <a:t>, patient</a:t>
              </a:r>
              <a:r>
                <a:rPr lang="pl-PL" altLang="pl-PL" b="1" dirty="0">
                  <a:solidFill>
                    <a:srgbClr val="FFFFFF"/>
                  </a:solidFill>
                </a:rPr>
                <a:t>,</a:t>
              </a:r>
              <a:endParaRPr lang="en-US" altLang="pl-PL" b="1" dirty="0">
                <a:solidFill>
                  <a:srgbClr val="FFFFFF"/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b="1" dirty="0">
                  <a:solidFill>
                    <a:srgbClr val="FFFFFF"/>
                  </a:solidFill>
                </a:rPr>
                <a:t>g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ood</a:t>
              </a:r>
              <a:r>
                <a:rPr lang="en-US" altLang="pl-PL" b="1" dirty="0">
                  <a:solidFill>
                    <a:srgbClr val="FFFFFF"/>
                  </a:solidFill>
                </a:rPr>
                <a:t> listener, </a:t>
              </a:r>
              <a:r>
                <a:rPr lang="pl-PL" altLang="pl-PL" b="1" dirty="0">
                  <a:solidFill>
                    <a:srgbClr val="FFFFFF"/>
                  </a:solidFill>
                </a:rPr>
                <a:t>m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odest</a:t>
              </a:r>
              <a:r>
                <a:rPr lang="pl-PL" altLang="pl-PL" b="1" dirty="0">
                  <a:solidFill>
                    <a:srgbClr val="FFFFFF"/>
                  </a:solidFill>
                </a:rPr>
                <a:t>,</a:t>
              </a:r>
              <a:endParaRPr lang="en-US" altLang="pl-PL" b="1" dirty="0">
                <a:solidFill>
                  <a:srgbClr val="FFFFFF"/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b="1" dirty="0">
                  <a:solidFill>
                    <a:srgbClr val="FFFFFF"/>
                  </a:solidFill>
                </a:rPr>
                <a:t>t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rustworthy</a:t>
              </a:r>
              <a:endParaRPr lang="en-US" altLang="pl-PL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1804615" y="5023813"/>
              <a:ext cx="39949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Resists new ideas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endParaRPr lang="en-US" altLang="pl-PL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oes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 not express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 s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tubborn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endParaRPr lang="en-US" altLang="pl-PL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oes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 not seek change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6248399" y="3653569"/>
            <a:ext cx="4367214" cy="2412413"/>
            <a:chOff x="6248399" y="3653569"/>
            <a:chExt cx="4367214" cy="2412413"/>
          </a:xfrm>
        </p:grpSpPr>
        <p:sp>
          <p:nvSpPr>
            <p:cNvPr id="10" name="Prostokąt zaokrąglony 9"/>
            <p:cNvSpPr/>
            <p:nvPr/>
          </p:nvSpPr>
          <p:spPr>
            <a:xfrm>
              <a:off x="6257689" y="3662126"/>
              <a:ext cx="4345664" cy="2403856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17" name="Prostokąt z rogami zaokrąglonymi z jednej strony 16"/>
            <p:cNvSpPr/>
            <p:nvPr/>
          </p:nvSpPr>
          <p:spPr>
            <a:xfrm>
              <a:off x="6248399" y="3653569"/>
              <a:ext cx="4367214" cy="1267120"/>
            </a:xfrm>
            <a:prstGeom prst="round2SameRect">
              <a:avLst>
                <a:gd name="adj1" fmla="val 30472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72000" rtlCol="0" anchor="ctr"/>
            <a:lstStyle/>
            <a:p>
              <a:pPr algn="ctr"/>
              <a:r>
                <a:rPr lang="pl-PL" altLang="pl-PL" sz="2000" b="1" dirty="0">
                  <a:solidFill>
                    <a:srgbClr val="FFFFFF"/>
                  </a:solidFill>
                </a:rPr>
                <a:t>I</a:t>
              </a:r>
            </a:p>
            <a:p>
              <a:pPr algn="ctr"/>
              <a:r>
                <a:rPr lang="en-US" altLang="pl-PL" b="1" dirty="0">
                  <a:solidFill>
                    <a:srgbClr val="FFFFFF"/>
                  </a:solidFill>
                </a:rPr>
                <a:t>Sociable</a:t>
              </a:r>
              <a:r>
                <a:rPr lang="pl-PL" altLang="pl-PL" b="1" dirty="0">
                  <a:solidFill>
                    <a:srgbClr val="FFFFFF"/>
                  </a:solidFill>
                </a:rPr>
                <a:t>, t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alkative</a:t>
              </a:r>
              <a:r>
                <a:rPr lang="en-US" altLang="pl-PL" b="1" dirty="0">
                  <a:solidFill>
                    <a:srgbClr val="FFFFFF"/>
                  </a:solidFill>
                </a:rPr>
                <a:t>, open</a:t>
              </a:r>
              <a:r>
                <a:rPr lang="pl-PL" altLang="pl-PL" b="1" dirty="0">
                  <a:solidFill>
                    <a:srgbClr val="FFFFFF"/>
                  </a:solidFill>
                </a:rPr>
                <a:t>,</a:t>
              </a:r>
              <a:endParaRPr lang="en-US" altLang="pl-PL" b="1" dirty="0">
                <a:solidFill>
                  <a:srgbClr val="FFFFFF"/>
                </a:solidFill>
              </a:endParaRPr>
            </a:p>
            <a:p>
              <a:pPr algn="ctr"/>
              <a:r>
                <a:rPr lang="pl-PL" altLang="pl-PL" b="1" dirty="0">
                  <a:solidFill>
                    <a:srgbClr val="FFFFFF"/>
                  </a:solidFill>
                </a:rPr>
                <a:t>e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nthusiastic</a:t>
              </a:r>
              <a:r>
                <a:rPr lang="en-US" altLang="pl-PL" b="1" dirty="0">
                  <a:solidFill>
                    <a:srgbClr val="FFFFFF"/>
                  </a:solidFill>
                </a:rPr>
                <a:t>, energetic</a:t>
              </a:r>
              <a:r>
                <a:rPr lang="pl-PL" altLang="pl-PL" b="1" dirty="0">
                  <a:solidFill>
                    <a:srgbClr val="FFFFFF"/>
                  </a:solidFill>
                </a:rPr>
                <a:t>,</a:t>
              </a:r>
              <a:endParaRPr lang="en-US" altLang="pl-PL" b="1" dirty="0">
                <a:solidFill>
                  <a:srgbClr val="FFFFFF"/>
                </a:solidFill>
              </a:endParaRPr>
            </a:p>
            <a:p>
              <a:pPr algn="ctr"/>
              <a:r>
                <a:rPr lang="pl-PL" altLang="pl-PL" b="1" dirty="0">
                  <a:solidFill>
                    <a:srgbClr val="FFFFFF"/>
                  </a:solidFill>
                </a:rPr>
                <a:t>p</a:t>
              </a:r>
              <a:r>
                <a:rPr lang="en-US" altLang="pl-PL" b="1" dirty="0" err="1">
                  <a:solidFill>
                    <a:srgbClr val="FFFFFF"/>
                  </a:solidFill>
                </a:rPr>
                <a:t>ersuasive</a:t>
              </a:r>
              <a:endParaRPr lang="en-US" altLang="pl-PL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6442079" y="5023813"/>
              <a:ext cx="39949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Flamboyant, frantic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endParaRPr lang="en-US" altLang="pl-PL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areless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, indiscreet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endParaRPr lang="en-US" altLang="pl-PL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0" algn="ctr">
                <a:spcAft>
                  <a:spcPts val="0"/>
                </a:spcAft>
              </a:pP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xcitable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, hasty</a:t>
              </a:r>
              <a:r>
                <a:rPr lang="pl-PL" altLang="pl-PL" dirty="0">
                  <a:solidFill>
                    <a:schemeClr val="bg1">
                      <a:lumMod val="50000"/>
                    </a:schemeClr>
                  </a:solidFill>
                </a:rPr>
                <a:t>, l</a:t>
              </a:r>
              <a:r>
                <a:rPr lang="en-US" altLang="pl-PL" dirty="0" err="1">
                  <a:solidFill>
                    <a:schemeClr val="bg1">
                      <a:lumMod val="50000"/>
                    </a:schemeClr>
                  </a:solidFill>
                </a:rPr>
                <a:t>oses</a:t>
              </a:r>
              <a:r>
                <a:rPr lang="en-US" altLang="pl-PL" dirty="0">
                  <a:solidFill>
                    <a:schemeClr val="bg1">
                      <a:lumMod val="50000"/>
                    </a:schemeClr>
                  </a:solidFill>
                </a:rPr>
                <a:t> sense of time</a:t>
              </a:r>
            </a:p>
          </p:txBody>
        </p:sp>
      </p:grp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94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a 89"/>
          <p:cNvGrpSpPr/>
          <p:nvPr/>
        </p:nvGrpSpPr>
        <p:grpSpPr>
          <a:xfrm>
            <a:off x="7793831" y="4460081"/>
            <a:ext cx="1576388" cy="1293019"/>
            <a:chOff x="7793831" y="4460081"/>
            <a:chExt cx="1576388" cy="1293019"/>
          </a:xfrm>
        </p:grpSpPr>
        <p:cxnSp>
          <p:nvCxnSpPr>
            <p:cNvPr id="83" name="Łącznik prosty 82"/>
            <p:cNvCxnSpPr>
              <a:endCxn id="60" idx="0"/>
            </p:cNvCxnSpPr>
            <p:nvPr/>
          </p:nvCxnSpPr>
          <p:spPr>
            <a:xfrm flipH="1">
              <a:off x="8578850" y="5422891"/>
              <a:ext cx="38289" cy="330209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y 84"/>
            <p:cNvCxnSpPr/>
            <p:nvPr/>
          </p:nvCxnSpPr>
          <p:spPr>
            <a:xfrm>
              <a:off x="9023350" y="5118100"/>
              <a:ext cx="346869" cy="153988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Łącznik prosty 86"/>
            <p:cNvCxnSpPr/>
            <p:nvPr/>
          </p:nvCxnSpPr>
          <p:spPr>
            <a:xfrm flipV="1">
              <a:off x="8910662" y="4460081"/>
              <a:ext cx="154757" cy="197531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/>
            <p:cNvCxnSpPr>
              <a:stCxn id="50" idx="1"/>
            </p:cNvCxnSpPr>
            <p:nvPr/>
          </p:nvCxnSpPr>
          <p:spPr>
            <a:xfrm flipH="1" flipV="1">
              <a:off x="8108156" y="4479131"/>
              <a:ext cx="130013" cy="15107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Łącznik prosty 77"/>
            <p:cNvCxnSpPr/>
            <p:nvPr/>
          </p:nvCxnSpPr>
          <p:spPr>
            <a:xfrm flipH="1">
              <a:off x="7793831" y="5193556"/>
              <a:ext cx="352362" cy="52338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Dowolny kształt 69"/>
          <p:cNvSpPr/>
          <p:nvPr/>
        </p:nvSpPr>
        <p:spPr>
          <a:xfrm>
            <a:off x="8529457" y="753033"/>
            <a:ext cx="2527950" cy="1623429"/>
          </a:xfrm>
          <a:custGeom>
            <a:avLst/>
            <a:gdLst>
              <a:gd name="connsiteX0" fmla="*/ 879735 w 1759470"/>
              <a:gd name="connsiteY0" fmla="*/ 0 h 967607"/>
              <a:gd name="connsiteX1" fmla="*/ 1759470 w 1759470"/>
              <a:gd name="connsiteY1" fmla="*/ 879735 h 967607"/>
              <a:gd name="connsiteX2" fmla="*/ 1750612 w 1759470"/>
              <a:gd name="connsiteY2" fmla="*/ 967607 h 967607"/>
              <a:gd name="connsiteX3" fmla="*/ 8859 w 1759470"/>
              <a:gd name="connsiteY3" fmla="*/ 967607 h 967607"/>
              <a:gd name="connsiteX4" fmla="*/ 0 w 1759470"/>
              <a:gd name="connsiteY4" fmla="*/ 879735 h 967607"/>
              <a:gd name="connsiteX5" fmla="*/ 879735 w 1759470"/>
              <a:gd name="connsiteY5" fmla="*/ 0 h 967607"/>
              <a:gd name="connsiteX0" fmla="*/ 879735 w 1759470"/>
              <a:gd name="connsiteY0" fmla="*/ 0 h 967607"/>
              <a:gd name="connsiteX1" fmla="*/ 1759470 w 1759470"/>
              <a:gd name="connsiteY1" fmla="*/ 879735 h 967607"/>
              <a:gd name="connsiteX2" fmla="*/ 1750612 w 1759470"/>
              <a:gd name="connsiteY2" fmla="*/ 967607 h 967607"/>
              <a:gd name="connsiteX3" fmla="*/ 0 w 1759470"/>
              <a:gd name="connsiteY3" fmla="*/ 879735 h 967607"/>
              <a:gd name="connsiteX4" fmla="*/ 879735 w 1759470"/>
              <a:gd name="connsiteY4" fmla="*/ 0 h 967607"/>
              <a:gd name="connsiteX0" fmla="*/ 0 w 1759470"/>
              <a:gd name="connsiteY0" fmla="*/ 879735 h 971175"/>
              <a:gd name="connsiteX1" fmla="*/ 879735 w 1759470"/>
              <a:gd name="connsiteY1" fmla="*/ 0 h 971175"/>
              <a:gd name="connsiteX2" fmla="*/ 1759470 w 1759470"/>
              <a:gd name="connsiteY2" fmla="*/ 879735 h 971175"/>
              <a:gd name="connsiteX3" fmla="*/ 1750612 w 1759470"/>
              <a:gd name="connsiteY3" fmla="*/ 967607 h 971175"/>
              <a:gd name="connsiteX4" fmla="*/ 91440 w 1759470"/>
              <a:gd name="connsiteY4" fmla="*/ 971175 h 971175"/>
              <a:gd name="connsiteX0" fmla="*/ 0 w 1759470"/>
              <a:gd name="connsiteY0" fmla="*/ 879735 h 967607"/>
              <a:gd name="connsiteX1" fmla="*/ 879735 w 1759470"/>
              <a:gd name="connsiteY1" fmla="*/ 0 h 967607"/>
              <a:gd name="connsiteX2" fmla="*/ 1759470 w 1759470"/>
              <a:gd name="connsiteY2" fmla="*/ 879735 h 967607"/>
              <a:gd name="connsiteX3" fmla="*/ 1750612 w 1759470"/>
              <a:gd name="connsiteY3" fmla="*/ 967607 h 967607"/>
              <a:gd name="connsiteX0" fmla="*/ 0 w 1759470"/>
              <a:gd name="connsiteY0" fmla="*/ 879735 h 879735"/>
              <a:gd name="connsiteX1" fmla="*/ 879735 w 1759470"/>
              <a:gd name="connsiteY1" fmla="*/ 0 h 879735"/>
              <a:gd name="connsiteX2" fmla="*/ 1759470 w 1759470"/>
              <a:gd name="connsiteY2" fmla="*/ 879735 h 879735"/>
              <a:gd name="connsiteX0" fmla="*/ 0 w 1986789"/>
              <a:gd name="connsiteY0" fmla="*/ 928748 h 928748"/>
              <a:gd name="connsiteX1" fmla="*/ 879735 w 1986789"/>
              <a:gd name="connsiteY1" fmla="*/ 49013 h 928748"/>
              <a:gd name="connsiteX2" fmla="*/ 1986789 w 1986789"/>
              <a:gd name="connsiteY2" fmla="*/ 421519 h 928748"/>
              <a:gd name="connsiteX0" fmla="*/ 0 w 1986789"/>
              <a:gd name="connsiteY0" fmla="*/ 916671 h 916671"/>
              <a:gd name="connsiteX1" fmla="*/ 879735 w 1986789"/>
              <a:gd name="connsiteY1" fmla="*/ 36936 h 916671"/>
              <a:gd name="connsiteX2" fmla="*/ 1986789 w 1986789"/>
              <a:gd name="connsiteY2" fmla="*/ 409442 h 916671"/>
              <a:gd name="connsiteX0" fmla="*/ 0 w 1986789"/>
              <a:gd name="connsiteY0" fmla="*/ 912609 h 912609"/>
              <a:gd name="connsiteX1" fmla="*/ 766075 w 1986789"/>
              <a:gd name="connsiteY1" fmla="*/ 37847 h 912609"/>
              <a:gd name="connsiteX2" fmla="*/ 1986789 w 1986789"/>
              <a:gd name="connsiteY2" fmla="*/ 405380 h 9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789" h="912609">
                <a:moveTo>
                  <a:pt x="0" y="912609"/>
                </a:moveTo>
                <a:cubicBezTo>
                  <a:pt x="0" y="426745"/>
                  <a:pt x="434944" y="122385"/>
                  <a:pt x="766075" y="37847"/>
                </a:cubicBezTo>
                <a:cubicBezTo>
                  <a:pt x="1097206" y="-46691"/>
                  <a:pt x="1656143" y="-15837"/>
                  <a:pt x="1986789" y="405380"/>
                </a:cubicBezTo>
              </a:path>
            </a:pathLst>
          </a:custGeom>
          <a:ln w="19050" cap="rnd">
            <a:solidFill>
              <a:schemeClr val="bg1">
                <a:lumMod val="65000"/>
              </a:schemeClr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The </a:t>
            </a:r>
            <a:r>
              <a:rPr lang="pl-PL" b="1" dirty="0" err="1">
                <a:solidFill>
                  <a:schemeClr val="accent1"/>
                </a:solidFill>
              </a:rPr>
              <a:t>Four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Quadrant</a:t>
            </a:r>
            <a:r>
              <a:rPr lang="pl-PL" b="1" dirty="0">
                <a:solidFill>
                  <a:schemeClr val="accent1"/>
                </a:solidFill>
              </a:rPr>
              <a:t> Model –</a:t>
            </a:r>
            <a:r>
              <a:rPr lang="pl-PL" dirty="0"/>
              <a:t> </a:t>
            </a:r>
            <a:r>
              <a:rPr lang="pl-PL" dirty="0" err="1"/>
              <a:t>Teamwork</a:t>
            </a:r>
            <a:endParaRPr lang="pl-PL" dirty="0"/>
          </a:p>
        </p:txBody>
      </p:sp>
      <p:sp>
        <p:nvSpPr>
          <p:cNvPr id="3" name="Strzałka w cztery strony 2"/>
          <p:cNvSpPr/>
          <p:nvPr/>
        </p:nvSpPr>
        <p:spPr>
          <a:xfrm>
            <a:off x="1566621" y="1025144"/>
            <a:ext cx="9128316" cy="5066260"/>
          </a:xfrm>
          <a:prstGeom prst="quadArrow">
            <a:avLst>
              <a:gd name="adj1" fmla="val 577"/>
              <a:gd name="adj2" fmla="val 1929"/>
              <a:gd name="adj3" fmla="val 381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TextBox 20"/>
          <p:cNvSpPr txBox="1"/>
          <p:nvPr/>
        </p:nvSpPr>
        <p:spPr>
          <a:xfrm>
            <a:off x="10709450" y="3340551"/>
            <a:ext cx="1085549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Intuition</a:t>
            </a:r>
            <a:endParaRPr lang="pl-PL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531656" y="3338119"/>
            <a:ext cx="1013413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endParaRPr lang="pl-PL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626223" y="6065982"/>
            <a:ext cx="941277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Feeling</a:t>
            </a:r>
            <a:endParaRPr lang="en-US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575599" y="655076"/>
            <a:ext cx="1095167" cy="3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56" tIns="44533" rIns="89056" bIns="445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1219170"/>
            <a:r>
              <a:rPr lang="pl-PL" altLang="pl-PL" sz="18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endParaRPr lang="en-US" altLang="pl-PL" sz="1800" dirty="0">
              <a:solidFill>
                <a:schemeClr val="bg1">
                  <a:lumMod val="50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2322287" y="1299318"/>
            <a:ext cx="3083706" cy="1924501"/>
          </a:xfrm>
          <a:prstGeom prst="ellips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7111405" y="1299318"/>
            <a:ext cx="3083706" cy="1924501"/>
          </a:xfrm>
          <a:prstGeom prst="ellips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2300735" y="3998975"/>
            <a:ext cx="3083706" cy="1924501"/>
          </a:xfrm>
          <a:prstGeom prst="ellips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000">
              <a:solidFill>
                <a:schemeClr val="tx1"/>
              </a:solidFill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10176000" y="752036"/>
            <a:ext cx="1071890" cy="1083227"/>
            <a:chOff x="7424335" y="2572115"/>
            <a:chExt cx="1742129" cy="1760555"/>
          </a:xfrm>
        </p:grpSpPr>
        <p:sp>
          <p:nvSpPr>
            <p:cNvPr id="29" name="Elipsa 28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7761403" y="2572115"/>
              <a:ext cx="11972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56" name="Grupa 55"/>
          <p:cNvGrpSpPr/>
          <p:nvPr/>
        </p:nvGrpSpPr>
        <p:grpSpPr>
          <a:xfrm>
            <a:off x="3306643" y="4103613"/>
            <a:ext cx="1071890" cy="1107996"/>
            <a:chOff x="3306643" y="4103613"/>
            <a:chExt cx="1071890" cy="1107996"/>
          </a:xfrm>
        </p:grpSpPr>
        <p:sp>
          <p:nvSpPr>
            <p:cNvPr id="40" name="Elipsa 39"/>
            <p:cNvSpPr/>
            <p:nvPr/>
          </p:nvSpPr>
          <p:spPr>
            <a:xfrm>
              <a:off x="3306643" y="4121666"/>
              <a:ext cx="1071890" cy="1071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3466257" y="4103613"/>
              <a:ext cx="7366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8081194" y="4462682"/>
            <a:ext cx="1071890" cy="1107996"/>
            <a:chOff x="8081194" y="4462682"/>
            <a:chExt cx="1071890" cy="1107996"/>
          </a:xfrm>
        </p:grpSpPr>
        <p:sp>
          <p:nvSpPr>
            <p:cNvPr id="50" name="Elipsa 49"/>
            <p:cNvSpPr/>
            <p:nvPr/>
          </p:nvSpPr>
          <p:spPr>
            <a:xfrm>
              <a:off x="8081194" y="4473229"/>
              <a:ext cx="1071890" cy="1071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8238527" y="4462682"/>
              <a:ext cx="7366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2480170" y="1022011"/>
            <a:ext cx="1071890" cy="1107996"/>
            <a:chOff x="2480170" y="1022011"/>
            <a:chExt cx="1071890" cy="1107996"/>
          </a:xfrm>
        </p:grpSpPr>
        <p:sp>
          <p:nvSpPr>
            <p:cNvPr id="45" name="Elipsa 44"/>
            <p:cNvSpPr/>
            <p:nvPr/>
          </p:nvSpPr>
          <p:spPr>
            <a:xfrm>
              <a:off x="2480170" y="1044739"/>
              <a:ext cx="1071890" cy="107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ole tekstowe 45"/>
            <p:cNvSpPr txBox="1"/>
            <p:nvPr/>
          </p:nvSpPr>
          <p:spPr>
            <a:xfrm>
              <a:off x="2570029" y="1022011"/>
              <a:ext cx="7366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91" name="Grupa 90"/>
          <p:cNvGrpSpPr/>
          <p:nvPr/>
        </p:nvGrpSpPr>
        <p:grpSpPr>
          <a:xfrm>
            <a:off x="7042746" y="3757380"/>
            <a:ext cx="3039416" cy="2740235"/>
            <a:chOff x="7042746" y="3757380"/>
            <a:chExt cx="3039416" cy="2740235"/>
          </a:xfrm>
        </p:grpSpPr>
        <p:sp>
          <p:nvSpPr>
            <p:cNvPr id="58" name="Elipsa 57"/>
            <p:cNvSpPr/>
            <p:nvPr/>
          </p:nvSpPr>
          <p:spPr>
            <a:xfrm>
              <a:off x="7524162" y="3782199"/>
              <a:ext cx="749020" cy="749020"/>
            </a:xfrm>
            <a:prstGeom prst="ellips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59" name="Elipsa 58"/>
            <p:cNvSpPr/>
            <p:nvPr/>
          </p:nvSpPr>
          <p:spPr>
            <a:xfrm>
              <a:off x="7042746" y="4934344"/>
              <a:ext cx="749020" cy="749020"/>
            </a:xfrm>
            <a:prstGeom prst="ellips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60" name="Elipsa 59"/>
            <p:cNvSpPr/>
            <p:nvPr/>
          </p:nvSpPr>
          <p:spPr>
            <a:xfrm>
              <a:off x="8146193" y="5748595"/>
              <a:ext cx="749020" cy="749020"/>
            </a:xfrm>
            <a:prstGeom prst="ellips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61" name="Elipsa 60"/>
            <p:cNvSpPr/>
            <p:nvPr/>
          </p:nvSpPr>
          <p:spPr>
            <a:xfrm>
              <a:off x="9333142" y="5048381"/>
              <a:ext cx="749020" cy="749020"/>
            </a:xfrm>
            <a:prstGeom prst="ellips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62" name="Elipsa 61"/>
            <p:cNvSpPr/>
            <p:nvPr/>
          </p:nvSpPr>
          <p:spPr>
            <a:xfrm>
              <a:off x="8892054" y="3757380"/>
              <a:ext cx="749020" cy="749020"/>
            </a:xfrm>
            <a:prstGeom prst="ellips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3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5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6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53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5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4" grpId="0"/>
          <p:bldP spid="5" grpId="0"/>
          <p:bldP spid="6" grpId="0"/>
          <p:bldP spid="7" grpId="0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58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60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4" grpId="0"/>
          <p:bldP spid="5" grpId="0"/>
          <p:bldP spid="6" grpId="0"/>
          <p:bldP spid="7" grpId="0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The </a:t>
            </a:r>
            <a:r>
              <a:rPr lang="pl-PL" b="1" dirty="0" err="1">
                <a:solidFill>
                  <a:schemeClr val="accent1"/>
                </a:solidFill>
              </a:rPr>
              <a:t>stress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response</a:t>
            </a:r>
            <a:endParaRPr lang="pl-PL" dirty="0"/>
          </a:p>
        </p:txBody>
      </p:sp>
      <p:sp>
        <p:nvSpPr>
          <p:cNvPr id="3" name="Strzałka w cztery strony 2"/>
          <p:cNvSpPr/>
          <p:nvPr/>
        </p:nvSpPr>
        <p:spPr>
          <a:xfrm>
            <a:off x="1566621" y="1025144"/>
            <a:ext cx="9128316" cy="5066260"/>
          </a:xfrm>
          <a:prstGeom prst="quadArrow">
            <a:avLst>
              <a:gd name="adj1" fmla="val 577"/>
              <a:gd name="adj2" fmla="val 1929"/>
              <a:gd name="adj3" fmla="val 381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TextBox 20"/>
          <p:cNvSpPr txBox="1"/>
          <p:nvPr/>
        </p:nvSpPr>
        <p:spPr>
          <a:xfrm>
            <a:off x="10709450" y="3245301"/>
            <a:ext cx="1085549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Intuition</a:t>
            </a:r>
            <a:endParaRPr lang="en-US" altLang="pl-PL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531656" y="3223819"/>
            <a:ext cx="1013413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endParaRPr lang="pl-PL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683373" y="6065982"/>
            <a:ext cx="941277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Feeling</a:t>
            </a:r>
            <a:endParaRPr lang="en-US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537499" y="693176"/>
            <a:ext cx="1026237" cy="3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56" tIns="44533" rIns="89056" bIns="445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1219170"/>
            <a:r>
              <a:rPr lang="pl-PL" altLang="pl-PL" sz="18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endParaRPr lang="en-US" altLang="pl-PL" sz="18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Freeform 36"/>
          <p:cNvSpPr>
            <a:spLocks/>
          </p:cNvSpPr>
          <p:nvPr/>
        </p:nvSpPr>
        <p:spPr bwMode="auto">
          <a:xfrm>
            <a:off x="7180253" y="1091717"/>
            <a:ext cx="2527324" cy="1951241"/>
          </a:xfrm>
          <a:custGeom>
            <a:avLst/>
            <a:gdLst>
              <a:gd name="T0" fmla="*/ 0 w 720"/>
              <a:gd name="T1" fmla="*/ 2147483647 h 968"/>
              <a:gd name="T2" fmla="*/ 2147483647 w 720"/>
              <a:gd name="T3" fmla="*/ 2147483647 h 968"/>
              <a:gd name="T4" fmla="*/ 2147483647 w 720"/>
              <a:gd name="T5" fmla="*/ 2147483647 h 968"/>
              <a:gd name="T6" fmla="*/ 0 60000 65536"/>
              <a:gd name="T7" fmla="*/ 0 60000 65536"/>
              <a:gd name="T8" fmla="*/ 0 60000 65536"/>
              <a:gd name="T9" fmla="*/ 0 w 720"/>
              <a:gd name="T10" fmla="*/ 0 h 968"/>
              <a:gd name="T11" fmla="*/ 720 w 720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968">
                <a:moveTo>
                  <a:pt x="0" y="968"/>
                </a:moveTo>
                <a:cubicBezTo>
                  <a:pt x="132" y="492"/>
                  <a:pt x="264" y="16"/>
                  <a:pt x="384" y="8"/>
                </a:cubicBezTo>
                <a:cubicBezTo>
                  <a:pt x="504" y="0"/>
                  <a:pt x="612" y="460"/>
                  <a:pt x="720" y="92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41" tIns="42670" rIns="85341" bIns="42670" anchor="ctr"/>
          <a:lstStyle/>
          <a:p>
            <a:endParaRPr lang="pl-PL"/>
          </a:p>
        </p:txBody>
      </p:sp>
      <p:sp>
        <p:nvSpPr>
          <p:cNvPr id="43" name="Freeform 37"/>
          <p:cNvSpPr>
            <a:spLocks/>
          </p:cNvSpPr>
          <p:nvPr/>
        </p:nvSpPr>
        <p:spPr bwMode="auto">
          <a:xfrm>
            <a:off x="7113588" y="4095183"/>
            <a:ext cx="2695040" cy="1774601"/>
          </a:xfrm>
          <a:custGeom>
            <a:avLst/>
            <a:gdLst>
              <a:gd name="T0" fmla="*/ 0 w 1104"/>
              <a:gd name="T1" fmla="*/ 2147483647 h 936"/>
              <a:gd name="T2" fmla="*/ 2147483647 w 1104"/>
              <a:gd name="T3" fmla="*/ 2147483647 h 936"/>
              <a:gd name="T4" fmla="*/ 2147483647 w 1104"/>
              <a:gd name="T5" fmla="*/ 2147483647 h 936"/>
              <a:gd name="T6" fmla="*/ 2147483647 w 1104"/>
              <a:gd name="T7" fmla="*/ 2147483647 h 936"/>
              <a:gd name="T8" fmla="*/ 2147483647 w 1104"/>
              <a:gd name="T9" fmla="*/ 2147483647 h 936"/>
              <a:gd name="T10" fmla="*/ 2147483647 w 1104"/>
              <a:gd name="T11" fmla="*/ 2147483647 h 936"/>
              <a:gd name="T12" fmla="*/ 2147483647 w 1104"/>
              <a:gd name="T13" fmla="*/ 2147483647 h 936"/>
              <a:gd name="T14" fmla="*/ 2147483647 w 1104"/>
              <a:gd name="T15" fmla="*/ 2147483647 h 9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04"/>
              <a:gd name="T25" fmla="*/ 0 h 936"/>
              <a:gd name="T26" fmla="*/ 1104 w 1104"/>
              <a:gd name="T27" fmla="*/ 936 h 9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04" h="936">
                <a:moveTo>
                  <a:pt x="0" y="872"/>
                </a:moveTo>
                <a:cubicBezTo>
                  <a:pt x="44" y="436"/>
                  <a:pt x="88" y="0"/>
                  <a:pt x="144" y="8"/>
                </a:cubicBezTo>
                <a:cubicBezTo>
                  <a:pt x="200" y="16"/>
                  <a:pt x="272" y="920"/>
                  <a:pt x="336" y="920"/>
                </a:cubicBezTo>
                <a:cubicBezTo>
                  <a:pt x="400" y="920"/>
                  <a:pt x="464" y="16"/>
                  <a:pt x="528" y="8"/>
                </a:cubicBezTo>
                <a:cubicBezTo>
                  <a:pt x="592" y="0"/>
                  <a:pt x="664" y="864"/>
                  <a:pt x="720" y="872"/>
                </a:cubicBezTo>
                <a:cubicBezTo>
                  <a:pt x="776" y="880"/>
                  <a:pt x="824" y="64"/>
                  <a:pt x="864" y="56"/>
                </a:cubicBezTo>
                <a:cubicBezTo>
                  <a:pt x="904" y="48"/>
                  <a:pt x="920" y="712"/>
                  <a:pt x="960" y="824"/>
                </a:cubicBezTo>
                <a:cubicBezTo>
                  <a:pt x="1000" y="936"/>
                  <a:pt x="1080" y="744"/>
                  <a:pt x="1104" y="728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41" tIns="42670" rIns="85341" bIns="42670" anchor="ctr"/>
          <a:lstStyle/>
          <a:p>
            <a:endParaRPr lang="pl-PL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2666401" y="4095183"/>
            <a:ext cx="2760964" cy="1839121"/>
          </a:xfrm>
          <a:custGeom>
            <a:avLst/>
            <a:gdLst>
              <a:gd name="T0" fmla="*/ 0 w 1344"/>
              <a:gd name="T1" fmla="*/ 2147483647 h 776"/>
              <a:gd name="T2" fmla="*/ 2147483647 w 1344"/>
              <a:gd name="T3" fmla="*/ 2147483647 h 776"/>
              <a:gd name="T4" fmla="*/ 2147483647 w 1344"/>
              <a:gd name="T5" fmla="*/ 2147483647 h 776"/>
              <a:gd name="T6" fmla="*/ 2147483647 w 1344"/>
              <a:gd name="T7" fmla="*/ 2147483647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776"/>
              <a:gd name="T14" fmla="*/ 1344 w 1344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776">
                <a:moveTo>
                  <a:pt x="0" y="776"/>
                </a:moveTo>
                <a:cubicBezTo>
                  <a:pt x="120" y="768"/>
                  <a:pt x="240" y="760"/>
                  <a:pt x="336" y="632"/>
                </a:cubicBezTo>
                <a:cubicBezTo>
                  <a:pt x="432" y="504"/>
                  <a:pt x="408" y="16"/>
                  <a:pt x="576" y="8"/>
                </a:cubicBezTo>
                <a:cubicBezTo>
                  <a:pt x="744" y="0"/>
                  <a:pt x="1216" y="488"/>
                  <a:pt x="1344" y="584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41" tIns="42670" rIns="85341" bIns="42670" anchor="ctr"/>
          <a:lstStyle/>
          <a:p>
            <a:endParaRPr lang="pl-PL"/>
          </a:p>
        </p:txBody>
      </p:sp>
      <p:sp>
        <p:nvSpPr>
          <p:cNvPr id="47" name="Freeform 42"/>
          <p:cNvSpPr>
            <a:spLocks/>
          </p:cNvSpPr>
          <p:nvPr/>
        </p:nvSpPr>
        <p:spPr bwMode="auto">
          <a:xfrm>
            <a:off x="2648012" y="2010991"/>
            <a:ext cx="2779353" cy="610220"/>
          </a:xfrm>
          <a:custGeom>
            <a:avLst/>
            <a:gdLst>
              <a:gd name="T0" fmla="*/ 0 w 2112"/>
              <a:gd name="T1" fmla="*/ 0 h 640"/>
              <a:gd name="T2" fmla="*/ 2147483647 w 2112"/>
              <a:gd name="T3" fmla="*/ 2147483647 h 640"/>
              <a:gd name="T4" fmla="*/ 2147483647 w 2112"/>
              <a:gd name="T5" fmla="*/ 2147483647 h 640"/>
              <a:gd name="T6" fmla="*/ 2147483647 w 2112"/>
              <a:gd name="T7" fmla="*/ 2147483647 h 640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640"/>
              <a:gd name="T14" fmla="*/ 2112 w 2112"/>
              <a:gd name="T15" fmla="*/ 640 h 6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640">
                <a:moveTo>
                  <a:pt x="0" y="0"/>
                </a:moveTo>
                <a:cubicBezTo>
                  <a:pt x="328" y="48"/>
                  <a:pt x="656" y="96"/>
                  <a:pt x="864" y="192"/>
                </a:cubicBezTo>
                <a:cubicBezTo>
                  <a:pt x="1072" y="288"/>
                  <a:pt x="1040" y="512"/>
                  <a:pt x="1248" y="576"/>
                </a:cubicBezTo>
                <a:cubicBezTo>
                  <a:pt x="1456" y="640"/>
                  <a:pt x="1968" y="576"/>
                  <a:pt x="2112" y="576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5341" tIns="42670" rIns="85341" bIns="42670" anchor="ctr"/>
          <a:lstStyle/>
          <a:p>
            <a:endParaRPr lang="pl-PL"/>
          </a:p>
        </p:txBody>
      </p:sp>
      <p:grpSp>
        <p:nvGrpSpPr>
          <p:cNvPr id="49" name="Grupa 48"/>
          <p:cNvGrpSpPr/>
          <p:nvPr/>
        </p:nvGrpSpPr>
        <p:grpSpPr>
          <a:xfrm>
            <a:off x="10176000" y="1081015"/>
            <a:ext cx="1071890" cy="1071890"/>
            <a:chOff x="7424335" y="2590541"/>
            <a:chExt cx="1742129" cy="1742129"/>
          </a:xfrm>
        </p:grpSpPr>
        <p:sp>
          <p:nvSpPr>
            <p:cNvPr id="64" name="Elipsa 63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ole tekstowe 64"/>
            <p:cNvSpPr txBox="1"/>
            <p:nvPr/>
          </p:nvSpPr>
          <p:spPr>
            <a:xfrm>
              <a:off x="7704180" y="2590541"/>
              <a:ext cx="11972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66" name="Grupa 65"/>
          <p:cNvGrpSpPr/>
          <p:nvPr/>
        </p:nvGrpSpPr>
        <p:grpSpPr>
          <a:xfrm>
            <a:off x="1120099" y="4121666"/>
            <a:ext cx="1071890" cy="1107996"/>
            <a:chOff x="3306643" y="4121666"/>
            <a:chExt cx="1071890" cy="1107996"/>
          </a:xfrm>
        </p:grpSpPr>
        <p:sp>
          <p:nvSpPr>
            <p:cNvPr id="67" name="Elipsa 66"/>
            <p:cNvSpPr/>
            <p:nvPr/>
          </p:nvSpPr>
          <p:spPr>
            <a:xfrm>
              <a:off x="3306643" y="4121666"/>
              <a:ext cx="1071890" cy="1071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3457298" y="4121666"/>
              <a:ext cx="7366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71" name="Grupa 70"/>
          <p:cNvGrpSpPr/>
          <p:nvPr/>
        </p:nvGrpSpPr>
        <p:grpSpPr>
          <a:xfrm>
            <a:off x="10176000" y="4121666"/>
            <a:ext cx="1071890" cy="1107996"/>
            <a:chOff x="8081194" y="4473229"/>
            <a:chExt cx="1071890" cy="1107996"/>
          </a:xfrm>
        </p:grpSpPr>
        <p:sp>
          <p:nvSpPr>
            <p:cNvPr id="72" name="Elipsa 71"/>
            <p:cNvSpPr/>
            <p:nvPr/>
          </p:nvSpPr>
          <p:spPr>
            <a:xfrm>
              <a:off x="8081194" y="4473229"/>
              <a:ext cx="1071890" cy="1071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ole tekstowe 72"/>
            <p:cNvSpPr txBox="1"/>
            <p:nvPr/>
          </p:nvSpPr>
          <p:spPr>
            <a:xfrm>
              <a:off x="8205822" y="4473229"/>
              <a:ext cx="7366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76" name="Grupa 75"/>
          <p:cNvGrpSpPr/>
          <p:nvPr/>
        </p:nvGrpSpPr>
        <p:grpSpPr>
          <a:xfrm>
            <a:off x="1120099" y="1081015"/>
            <a:ext cx="1071890" cy="1118698"/>
            <a:chOff x="2480170" y="1044739"/>
            <a:chExt cx="1071890" cy="1118698"/>
          </a:xfrm>
        </p:grpSpPr>
        <p:sp>
          <p:nvSpPr>
            <p:cNvPr id="77" name="Elipsa 76"/>
            <p:cNvSpPr/>
            <p:nvPr/>
          </p:nvSpPr>
          <p:spPr>
            <a:xfrm>
              <a:off x="2480170" y="1044739"/>
              <a:ext cx="1071890" cy="107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9" name="pole tekstowe 78"/>
            <p:cNvSpPr txBox="1"/>
            <p:nvPr/>
          </p:nvSpPr>
          <p:spPr>
            <a:xfrm>
              <a:off x="2584387" y="1055441"/>
              <a:ext cx="7366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66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28</a:t>
            </a:fld>
            <a:endParaRPr lang="pl-PL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733F935-5CC2-3EFC-97D0-1D365F44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D5359CF-9A63-095E-4025-6C5B97A6C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7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8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42" grpId="0" animBg="1"/>
          <p:bldP spid="43" grpId="0" animBg="1"/>
          <p:bldP spid="44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1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42" grpId="0" animBg="1"/>
          <p:bldP spid="43" grpId="0" animBg="1"/>
          <p:bldP spid="44" grpId="0" animBg="1"/>
          <p:bldP spid="47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reports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913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41"/>
          <p:cNvSpPr>
            <a:spLocks noChangeAspect="1"/>
          </p:cNvSpPr>
          <p:nvPr/>
        </p:nvSpPr>
        <p:spPr>
          <a:xfrm>
            <a:off x="4588809" y="1165366"/>
            <a:ext cx="1507191" cy="82092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6"/>
          <p:cNvSpPr>
            <a:spLocks/>
          </p:cNvSpPr>
          <p:nvPr/>
        </p:nvSpPr>
        <p:spPr bwMode="auto">
          <a:xfrm>
            <a:off x="1257747" y="2642728"/>
            <a:ext cx="2183854" cy="3349688"/>
          </a:xfrm>
          <a:custGeom>
            <a:avLst/>
            <a:gdLst>
              <a:gd name="T0" fmla="*/ 161 w 195"/>
              <a:gd name="T1" fmla="*/ 278 h 278"/>
              <a:gd name="T2" fmla="*/ 127 w 195"/>
              <a:gd name="T3" fmla="*/ 153 h 278"/>
              <a:gd name="T4" fmla="*/ 193 w 195"/>
              <a:gd name="T5" fmla="*/ 83 h 278"/>
              <a:gd name="T6" fmla="*/ 193 w 195"/>
              <a:gd name="T7" fmla="*/ 82 h 278"/>
              <a:gd name="T8" fmla="*/ 125 w 195"/>
              <a:gd name="T9" fmla="*/ 130 h 278"/>
              <a:gd name="T10" fmla="*/ 153 w 195"/>
              <a:gd name="T11" fmla="*/ 37 h 278"/>
              <a:gd name="T12" fmla="*/ 152 w 195"/>
              <a:gd name="T13" fmla="*/ 36 h 278"/>
              <a:gd name="T14" fmla="*/ 115 w 195"/>
              <a:gd name="T15" fmla="*/ 116 h 278"/>
              <a:gd name="T16" fmla="*/ 56 w 195"/>
              <a:gd name="T17" fmla="*/ 0 h 278"/>
              <a:gd name="T18" fmla="*/ 56 w 195"/>
              <a:gd name="T19" fmla="*/ 1 h 278"/>
              <a:gd name="T20" fmla="*/ 112 w 195"/>
              <a:gd name="T21" fmla="*/ 151 h 278"/>
              <a:gd name="T22" fmla="*/ 1 w 195"/>
              <a:gd name="T23" fmla="*/ 45 h 278"/>
              <a:gd name="T24" fmla="*/ 1 w 195"/>
              <a:gd name="T25" fmla="*/ 46 h 278"/>
              <a:gd name="T26" fmla="*/ 111 w 195"/>
              <a:gd name="T27" fmla="*/ 175 h 278"/>
              <a:gd name="T28" fmla="*/ 74 w 195"/>
              <a:gd name="T29" fmla="*/ 278 h 278"/>
              <a:gd name="T30" fmla="*/ 161 w 195"/>
              <a:gd name="T31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5" h="278">
                <a:moveTo>
                  <a:pt x="161" y="278"/>
                </a:moveTo>
                <a:cubicBezTo>
                  <a:pt x="137" y="257"/>
                  <a:pt x="123" y="181"/>
                  <a:pt x="127" y="153"/>
                </a:cubicBezTo>
                <a:cubicBezTo>
                  <a:pt x="131" y="124"/>
                  <a:pt x="167" y="94"/>
                  <a:pt x="193" y="83"/>
                </a:cubicBezTo>
                <a:cubicBezTo>
                  <a:pt x="195" y="82"/>
                  <a:pt x="195" y="81"/>
                  <a:pt x="193" y="82"/>
                </a:cubicBezTo>
                <a:cubicBezTo>
                  <a:pt x="192" y="82"/>
                  <a:pt x="144" y="103"/>
                  <a:pt x="125" y="130"/>
                </a:cubicBezTo>
                <a:cubicBezTo>
                  <a:pt x="119" y="88"/>
                  <a:pt x="141" y="54"/>
                  <a:pt x="153" y="37"/>
                </a:cubicBezTo>
                <a:cubicBezTo>
                  <a:pt x="154" y="36"/>
                  <a:pt x="153" y="35"/>
                  <a:pt x="152" y="36"/>
                </a:cubicBezTo>
                <a:cubicBezTo>
                  <a:pt x="144" y="45"/>
                  <a:pt x="120" y="76"/>
                  <a:pt x="115" y="116"/>
                </a:cubicBezTo>
                <a:cubicBezTo>
                  <a:pt x="111" y="79"/>
                  <a:pt x="78" y="22"/>
                  <a:pt x="56" y="0"/>
                </a:cubicBezTo>
                <a:cubicBezTo>
                  <a:pt x="56" y="0"/>
                  <a:pt x="55" y="1"/>
                  <a:pt x="56" y="1"/>
                </a:cubicBezTo>
                <a:cubicBezTo>
                  <a:pt x="74" y="19"/>
                  <a:pt x="116" y="91"/>
                  <a:pt x="112" y="151"/>
                </a:cubicBezTo>
                <a:cubicBezTo>
                  <a:pt x="95" y="116"/>
                  <a:pt x="55" y="74"/>
                  <a:pt x="1" y="45"/>
                </a:cubicBezTo>
                <a:cubicBezTo>
                  <a:pt x="0" y="45"/>
                  <a:pt x="0" y="46"/>
                  <a:pt x="1" y="46"/>
                </a:cubicBezTo>
                <a:cubicBezTo>
                  <a:pt x="40" y="67"/>
                  <a:pt x="102" y="123"/>
                  <a:pt x="111" y="175"/>
                </a:cubicBezTo>
                <a:cubicBezTo>
                  <a:pt x="115" y="202"/>
                  <a:pt x="103" y="252"/>
                  <a:pt x="74" y="278"/>
                </a:cubicBezTo>
                <a:lnTo>
                  <a:pt x="161" y="278"/>
                </a:lnTo>
                <a:close/>
              </a:path>
            </a:pathLst>
          </a:custGeom>
          <a:solidFill>
            <a:srgbClr val="7F7F7F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36"/>
          <p:cNvSpPr>
            <a:spLocks noChangeAspect="1"/>
          </p:cNvSpPr>
          <p:nvPr/>
        </p:nvSpPr>
        <p:spPr>
          <a:xfrm>
            <a:off x="552847" y="1050406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50"/>
          <p:cNvSpPr>
            <a:spLocks noChangeArrowheads="1"/>
          </p:cNvSpPr>
          <p:nvPr/>
        </p:nvSpPr>
        <p:spPr bwMode="auto">
          <a:xfrm>
            <a:off x="1577216" y="3180684"/>
            <a:ext cx="1112789" cy="1132531"/>
          </a:xfrm>
          <a:prstGeom prst="ellipse">
            <a:avLst/>
          </a:prstGeom>
          <a:gradFill>
            <a:gsLst>
              <a:gs pos="1000">
                <a:schemeClr val="tx2"/>
              </a:gs>
              <a:gs pos="100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16"/>
          <p:cNvGrpSpPr/>
          <p:nvPr/>
        </p:nvGrpSpPr>
        <p:grpSpPr>
          <a:xfrm>
            <a:off x="516655" y="1653269"/>
            <a:ext cx="4274979" cy="2725466"/>
            <a:chOff x="576161" y="539158"/>
            <a:chExt cx="4106366" cy="2112446"/>
          </a:xfr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6200000" scaled="0"/>
          </a:gradFill>
        </p:grpSpPr>
        <p:sp>
          <p:nvSpPr>
            <p:cNvPr id="6" name="Oval 47"/>
            <p:cNvSpPr>
              <a:spLocks noChangeArrowheads="1"/>
            </p:cNvSpPr>
            <p:nvPr/>
          </p:nvSpPr>
          <p:spPr bwMode="auto">
            <a:xfrm>
              <a:off x="2137141" y="539158"/>
              <a:ext cx="1506737" cy="1371132"/>
            </a:xfrm>
            <a:prstGeom prst="ellipse">
              <a:avLst/>
            </a:prstGeom>
            <a:grpFill/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8"/>
            <p:cNvSpPr>
              <a:spLocks noChangeArrowheads="1"/>
            </p:cNvSpPr>
            <p:nvPr/>
          </p:nvSpPr>
          <p:spPr bwMode="auto">
            <a:xfrm>
              <a:off x="2296854" y="1367865"/>
              <a:ext cx="1392225" cy="1274700"/>
            </a:xfrm>
            <a:prstGeom prst="ellipse">
              <a:avLst/>
            </a:prstGeom>
            <a:grpFill/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9"/>
            <p:cNvSpPr>
              <a:spLocks noChangeArrowheads="1"/>
            </p:cNvSpPr>
            <p:nvPr/>
          </p:nvSpPr>
          <p:spPr bwMode="auto">
            <a:xfrm>
              <a:off x="576161" y="1376904"/>
              <a:ext cx="1401266" cy="1274700"/>
            </a:xfrm>
            <a:prstGeom prst="ellipse">
              <a:avLst/>
            </a:prstGeom>
            <a:grpFill/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9"/>
            <p:cNvSpPr>
              <a:spLocks noChangeArrowheads="1"/>
            </p:cNvSpPr>
            <p:nvPr/>
          </p:nvSpPr>
          <p:spPr bwMode="auto">
            <a:xfrm>
              <a:off x="3281261" y="910179"/>
              <a:ext cx="1401266" cy="1274700"/>
            </a:xfrm>
            <a:prstGeom prst="ellipse">
              <a:avLst/>
            </a:prstGeom>
            <a:grpFill/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9"/>
            <p:cNvSpPr>
              <a:spLocks noChangeArrowheads="1"/>
            </p:cNvSpPr>
            <p:nvPr/>
          </p:nvSpPr>
          <p:spPr bwMode="auto">
            <a:xfrm>
              <a:off x="971600" y="627534"/>
              <a:ext cx="1834502" cy="1671645"/>
            </a:xfrm>
            <a:prstGeom prst="ellipse">
              <a:avLst/>
            </a:prstGeom>
            <a:grpFill/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556390" y="2376168"/>
            <a:ext cx="1341238" cy="1500924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51"/>
          <p:cNvSpPr>
            <a:spLocks noChangeArrowheads="1"/>
          </p:cNvSpPr>
          <p:nvPr/>
        </p:nvSpPr>
        <p:spPr bwMode="auto">
          <a:xfrm>
            <a:off x="1628720" y="1364073"/>
            <a:ext cx="1310052" cy="1412630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auto">
          <a:xfrm>
            <a:off x="3664406" y="3607615"/>
            <a:ext cx="842418" cy="855384"/>
          </a:xfrm>
          <a:prstGeom prst="ellipse">
            <a:avLst/>
          </a:prstGeom>
          <a:gradFill>
            <a:gsLst>
              <a:gs pos="1000">
                <a:schemeClr val="tx2"/>
              </a:gs>
              <a:gs pos="100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53"/>
          <p:cNvSpPr>
            <a:spLocks noChangeArrowheads="1"/>
          </p:cNvSpPr>
          <p:nvPr/>
        </p:nvSpPr>
        <p:spPr bwMode="auto">
          <a:xfrm>
            <a:off x="1580227" y="2281522"/>
            <a:ext cx="1165755" cy="1119796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483162" y="3425619"/>
            <a:ext cx="873725" cy="84169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2591349" y="1496174"/>
            <a:ext cx="1553920" cy="1638918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3720383" y="2862438"/>
            <a:ext cx="1112789" cy="1132531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2459481" y="3000552"/>
            <a:ext cx="1477811" cy="1462446"/>
          </a:xfrm>
          <a:prstGeom prst="ellipse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70000"/>
                </a:schemeClr>
              </a:gs>
            </a:gsLst>
            <a:lin ang="1620000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/>
          </a:p>
        </p:txBody>
      </p:sp>
      <p:sp>
        <p:nvSpPr>
          <p:cNvPr id="21" name="Freeform 42"/>
          <p:cNvSpPr>
            <a:spLocks noChangeAspect="1"/>
          </p:cNvSpPr>
          <p:nvPr/>
        </p:nvSpPr>
        <p:spPr>
          <a:xfrm>
            <a:off x="3375959" y="160884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Łącznik prosty 26"/>
          <p:cNvCxnSpPr/>
          <p:nvPr/>
        </p:nvCxnSpPr>
        <p:spPr>
          <a:xfrm>
            <a:off x="6786481" y="443570"/>
            <a:ext cx="0" cy="1130232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10332648" y="443570"/>
            <a:ext cx="0" cy="1130232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8805192" y="1576311"/>
            <a:ext cx="3154580" cy="3022984"/>
            <a:chOff x="8805192" y="1576311"/>
            <a:chExt cx="3154580" cy="3022984"/>
          </a:xfrm>
        </p:grpSpPr>
        <p:sp>
          <p:nvSpPr>
            <p:cNvPr id="56" name="Dowolny kształt 55"/>
            <p:cNvSpPr/>
            <p:nvPr/>
          </p:nvSpPr>
          <p:spPr>
            <a:xfrm>
              <a:off x="8805192" y="1576311"/>
              <a:ext cx="3045474" cy="1123126"/>
            </a:xfrm>
            <a:custGeom>
              <a:avLst/>
              <a:gdLst>
                <a:gd name="connsiteX0" fmla="*/ 436875 w 3045474"/>
                <a:gd name="connsiteY0" fmla="*/ 0 h 1123126"/>
                <a:gd name="connsiteX1" fmla="*/ 2608599 w 3045474"/>
                <a:gd name="connsiteY1" fmla="*/ 0 h 1123126"/>
                <a:gd name="connsiteX2" fmla="*/ 3045474 w 3045474"/>
                <a:gd name="connsiteY2" fmla="*/ 436875 h 1123126"/>
                <a:gd name="connsiteX3" fmla="*/ 3045474 w 3045474"/>
                <a:gd name="connsiteY3" fmla="*/ 1123126 h 1123126"/>
                <a:gd name="connsiteX4" fmla="*/ 0 w 3045474"/>
                <a:gd name="connsiteY4" fmla="*/ 1123126 h 1123126"/>
                <a:gd name="connsiteX5" fmla="*/ 0 w 3045474"/>
                <a:gd name="connsiteY5" fmla="*/ 436875 h 1123126"/>
                <a:gd name="connsiteX6" fmla="*/ 436875 w 3045474"/>
                <a:gd name="connsiteY6" fmla="*/ 0 h 112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474" h="1123126">
                  <a:moveTo>
                    <a:pt x="436875" y="0"/>
                  </a:moveTo>
                  <a:lnTo>
                    <a:pt x="2608599" y="0"/>
                  </a:lnTo>
                  <a:cubicBezTo>
                    <a:pt x="2849878" y="0"/>
                    <a:pt x="3045474" y="195596"/>
                    <a:pt x="3045474" y="436875"/>
                  </a:cubicBezTo>
                  <a:lnTo>
                    <a:pt x="3045474" y="1123126"/>
                  </a:lnTo>
                  <a:lnTo>
                    <a:pt x="0" y="1123126"/>
                  </a:lnTo>
                  <a:lnTo>
                    <a:pt x="0" y="436875"/>
                  </a:lnTo>
                  <a:cubicBezTo>
                    <a:pt x="0" y="195596"/>
                    <a:pt x="195596" y="0"/>
                    <a:pt x="43687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Rectangle 38"/>
            <p:cNvSpPr/>
            <p:nvPr/>
          </p:nvSpPr>
          <p:spPr>
            <a:xfrm>
              <a:off x="8810311" y="2620440"/>
              <a:ext cx="3149461" cy="157059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spcBef>
                  <a:spcPct val="0"/>
                </a:spcBef>
              </a:pPr>
              <a:r>
                <a:rPr lang="en-US" altLang="pl-PL" spc="-40" dirty="0">
                  <a:solidFill>
                    <a:schemeClr val="tx1"/>
                  </a:solidFill>
                </a:rPr>
                <a:t>Tools for </a:t>
              </a:r>
              <a:r>
                <a:rPr lang="pl-PL" altLang="pl-PL" b="1" spc="-40" dirty="0" err="1">
                  <a:solidFill>
                    <a:schemeClr val="accent1"/>
                  </a:solidFill>
                </a:rPr>
                <a:t>an</a:t>
              </a:r>
              <a:r>
                <a:rPr lang="en-US" altLang="pl-PL" b="1" spc="-40" dirty="0" err="1">
                  <a:solidFill>
                    <a:schemeClr val="accent1"/>
                  </a:solidFill>
                </a:rPr>
                <a:t>alysis</a:t>
              </a:r>
              <a:r>
                <a:rPr lang="en-US" altLang="pl-PL" b="1" spc="-40" dirty="0">
                  <a:solidFill>
                    <a:schemeClr val="accent1"/>
                  </a:solidFill>
                </a:rPr>
                <a:t> of </a:t>
              </a:r>
              <a:r>
                <a:rPr lang="en-US" altLang="pl-PL" b="1" spc="-40" dirty="0" err="1">
                  <a:solidFill>
                    <a:schemeClr val="accent1"/>
                  </a:solidFill>
                </a:rPr>
                <a:t>behavioural</a:t>
              </a:r>
              <a:r>
                <a:rPr lang="en-US" altLang="pl-PL" b="1" spc="-40" dirty="0">
                  <a:solidFill>
                    <a:schemeClr val="accent1"/>
                  </a:solidFill>
                </a:rPr>
                <a:t> styles</a:t>
              </a:r>
              <a:r>
                <a:rPr lang="en-US" altLang="pl-PL" spc="-40" dirty="0">
                  <a:solidFill>
                    <a:schemeClr val="tx1"/>
                  </a:solidFill>
                </a:rPr>
                <a:t>, competence assessment, </a:t>
              </a:r>
              <a:r>
                <a:rPr lang="en-US" altLang="pl-PL" b="1" spc="-40" dirty="0">
                  <a:solidFill>
                    <a:schemeClr val="accent1"/>
                  </a:solidFill>
                </a:rPr>
                <a:t>employee </a:t>
              </a:r>
              <a:r>
                <a:rPr lang="pl-PL" altLang="pl-PL" b="1" spc="-40" dirty="0">
                  <a:solidFill>
                    <a:schemeClr val="accent1"/>
                  </a:solidFill>
                </a:rPr>
                <a:t> engagement </a:t>
              </a:r>
              <a:r>
                <a:rPr lang="pl-PL" altLang="pl-PL" b="1" spc="-40" dirty="0" err="1">
                  <a:solidFill>
                    <a:schemeClr val="accent1"/>
                  </a:solidFill>
                </a:rPr>
                <a:t>surveys</a:t>
              </a:r>
              <a:r>
                <a:rPr lang="en-US" altLang="pl-PL" spc="-40" dirty="0">
                  <a:solidFill>
                    <a:schemeClr val="tx1"/>
                  </a:solidFill>
                </a:rPr>
                <a:t>, organizational climate.</a:t>
              </a:r>
            </a:p>
          </p:txBody>
        </p:sp>
        <p:sp>
          <p:nvSpPr>
            <p:cNvPr id="25" name="Rectangle 40"/>
            <p:cNvSpPr/>
            <p:nvPr/>
          </p:nvSpPr>
          <p:spPr>
            <a:xfrm>
              <a:off x="8879548" y="1654757"/>
              <a:ext cx="2704097" cy="5539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000" b="1" dirty="0">
                  <a:solidFill>
                    <a:schemeClr val="bg1"/>
                  </a:solidFill>
                </a:rPr>
                <a:t>We </a:t>
              </a:r>
              <a:r>
                <a:rPr lang="pl-PL" sz="2000" b="1" dirty="0" err="1">
                  <a:solidFill>
                    <a:schemeClr val="bg1"/>
                  </a:solidFill>
                </a:rPr>
                <a:t>deliver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Prostokąt zaokrąglony 36"/>
            <p:cNvSpPr/>
            <p:nvPr/>
          </p:nvSpPr>
          <p:spPr>
            <a:xfrm>
              <a:off x="8810311" y="1586650"/>
              <a:ext cx="3045474" cy="3012645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6" name="Grupa 45"/>
            <p:cNvGrpSpPr/>
            <p:nvPr/>
          </p:nvGrpSpPr>
          <p:grpSpPr>
            <a:xfrm>
              <a:off x="9955724" y="2082179"/>
              <a:ext cx="574604" cy="475724"/>
              <a:chOff x="1733550" y="-2019300"/>
              <a:chExt cx="1573213" cy="1620838"/>
            </a:xfrm>
            <a:solidFill>
              <a:schemeClr val="bg1"/>
            </a:solidFill>
          </p:grpSpPr>
          <p:sp>
            <p:nvSpPr>
              <p:cNvPr id="41" name="Freeform 5"/>
              <p:cNvSpPr>
                <a:spLocks noEditPoints="1"/>
              </p:cNvSpPr>
              <p:nvPr/>
            </p:nvSpPr>
            <p:spPr bwMode="auto">
              <a:xfrm>
                <a:off x="1733550" y="-1679575"/>
                <a:ext cx="957263" cy="1266825"/>
              </a:xfrm>
              <a:custGeom>
                <a:avLst/>
                <a:gdLst>
                  <a:gd name="T0" fmla="*/ 22 w 255"/>
                  <a:gd name="T1" fmla="*/ 22 h 336"/>
                  <a:gd name="T2" fmla="*/ 234 w 255"/>
                  <a:gd name="T3" fmla="*/ 146 h 336"/>
                  <a:gd name="T4" fmla="*/ 234 w 255"/>
                  <a:gd name="T5" fmla="*/ 315 h 336"/>
                  <a:gd name="T6" fmla="*/ 22 w 255"/>
                  <a:gd name="T7" fmla="*/ 190 h 336"/>
                  <a:gd name="T8" fmla="*/ 22 w 255"/>
                  <a:gd name="T9" fmla="*/ 22 h 336"/>
                  <a:gd name="T10" fmla="*/ 22 w 255"/>
                  <a:gd name="T11" fmla="*/ 0 h 336"/>
                  <a:gd name="T12" fmla="*/ 11 w 255"/>
                  <a:gd name="T13" fmla="*/ 3 h 336"/>
                  <a:gd name="T14" fmla="*/ 0 w 255"/>
                  <a:gd name="T15" fmla="*/ 22 h 336"/>
                  <a:gd name="T16" fmla="*/ 0 w 255"/>
                  <a:gd name="T17" fmla="*/ 190 h 336"/>
                  <a:gd name="T18" fmla="*/ 11 w 255"/>
                  <a:gd name="T19" fmla="*/ 209 h 336"/>
                  <a:gd name="T20" fmla="*/ 222 w 255"/>
                  <a:gd name="T21" fmla="*/ 333 h 336"/>
                  <a:gd name="T22" fmla="*/ 234 w 255"/>
                  <a:gd name="T23" fmla="*/ 336 h 336"/>
                  <a:gd name="T24" fmla="*/ 244 w 255"/>
                  <a:gd name="T25" fmla="*/ 333 h 336"/>
                  <a:gd name="T26" fmla="*/ 255 w 255"/>
                  <a:gd name="T27" fmla="*/ 315 h 336"/>
                  <a:gd name="T28" fmla="*/ 255 w 255"/>
                  <a:gd name="T29" fmla="*/ 146 h 336"/>
                  <a:gd name="T30" fmla="*/ 245 w 255"/>
                  <a:gd name="T31" fmla="*/ 128 h 336"/>
                  <a:gd name="T32" fmla="*/ 33 w 255"/>
                  <a:gd name="T33" fmla="*/ 3 h 336"/>
                  <a:gd name="T34" fmla="*/ 22 w 255"/>
                  <a:gd name="T3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5" h="336">
                    <a:moveTo>
                      <a:pt x="22" y="22"/>
                    </a:move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34" y="315"/>
                      <a:pt x="234" y="315"/>
                      <a:pt x="234" y="315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22"/>
                      <a:pt x="22" y="22"/>
                      <a:pt x="22" y="22"/>
                    </a:cubicBezTo>
                    <a:moveTo>
                      <a:pt x="22" y="0"/>
                    </a:moveTo>
                    <a:cubicBezTo>
                      <a:pt x="18" y="0"/>
                      <a:pt x="15" y="1"/>
                      <a:pt x="11" y="3"/>
                    </a:cubicBezTo>
                    <a:cubicBezTo>
                      <a:pt x="4" y="6"/>
                      <a:pt x="0" y="14"/>
                      <a:pt x="0" y="22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8"/>
                      <a:pt x="4" y="205"/>
                      <a:pt x="11" y="209"/>
                    </a:cubicBezTo>
                    <a:cubicBezTo>
                      <a:pt x="222" y="333"/>
                      <a:pt x="222" y="333"/>
                      <a:pt x="222" y="333"/>
                    </a:cubicBezTo>
                    <a:cubicBezTo>
                      <a:pt x="226" y="335"/>
                      <a:pt x="230" y="336"/>
                      <a:pt x="234" y="336"/>
                    </a:cubicBezTo>
                    <a:cubicBezTo>
                      <a:pt x="237" y="336"/>
                      <a:pt x="241" y="335"/>
                      <a:pt x="244" y="333"/>
                    </a:cubicBezTo>
                    <a:cubicBezTo>
                      <a:pt x="251" y="330"/>
                      <a:pt x="255" y="322"/>
                      <a:pt x="255" y="315"/>
                    </a:cubicBezTo>
                    <a:cubicBezTo>
                      <a:pt x="255" y="146"/>
                      <a:pt x="255" y="146"/>
                      <a:pt x="255" y="146"/>
                    </a:cubicBezTo>
                    <a:cubicBezTo>
                      <a:pt x="255" y="139"/>
                      <a:pt x="251" y="131"/>
                      <a:pt x="245" y="128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0" y="1"/>
                      <a:pt x="26" y="0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Freeform 6"/>
              <p:cNvSpPr>
                <a:spLocks noEditPoints="1"/>
              </p:cNvSpPr>
              <p:nvPr/>
            </p:nvSpPr>
            <p:spPr bwMode="auto">
              <a:xfrm>
                <a:off x="1820863" y="-1854200"/>
                <a:ext cx="1166813" cy="736600"/>
              </a:xfrm>
              <a:custGeom>
                <a:avLst/>
                <a:gdLst>
                  <a:gd name="T0" fmla="*/ 81 w 311"/>
                  <a:gd name="T1" fmla="*/ 22 h 195"/>
                  <a:gd name="T2" fmla="*/ 289 w 311"/>
                  <a:gd name="T3" fmla="*/ 135 h 195"/>
                  <a:gd name="T4" fmla="*/ 225 w 311"/>
                  <a:gd name="T5" fmla="*/ 173 h 195"/>
                  <a:gd name="T6" fmla="*/ 22 w 311"/>
                  <a:gd name="T7" fmla="*/ 54 h 195"/>
                  <a:gd name="T8" fmla="*/ 81 w 311"/>
                  <a:gd name="T9" fmla="*/ 22 h 195"/>
                  <a:gd name="T10" fmla="*/ 81 w 311"/>
                  <a:gd name="T11" fmla="*/ 0 h 195"/>
                  <a:gd name="T12" fmla="*/ 71 w 311"/>
                  <a:gd name="T13" fmla="*/ 2 h 195"/>
                  <a:gd name="T14" fmla="*/ 12 w 311"/>
                  <a:gd name="T15" fmla="*/ 34 h 195"/>
                  <a:gd name="T16" fmla="*/ 0 w 311"/>
                  <a:gd name="T17" fmla="*/ 53 h 195"/>
                  <a:gd name="T18" fmla="*/ 11 w 311"/>
                  <a:gd name="T19" fmla="*/ 72 h 195"/>
                  <a:gd name="T20" fmla="*/ 214 w 311"/>
                  <a:gd name="T21" fmla="*/ 192 h 195"/>
                  <a:gd name="T22" fmla="*/ 225 w 311"/>
                  <a:gd name="T23" fmla="*/ 195 h 195"/>
                  <a:gd name="T24" fmla="*/ 236 w 311"/>
                  <a:gd name="T25" fmla="*/ 192 h 195"/>
                  <a:gd name="T26" fmla="*/ 300 w 311"/>
                  <a:gd name="T27" fmla="*/ 154 h 195"/>
                  <a:gd name="T28" fmla="*/ 311 w 311"/>
                  <a:gd name="T29" fmla="*/ 135 h 195"/>
                  <a:gd name="T30" fmla="*/ 300 w 311"/>
                  <a:gd name="T31" fmla="*/ 116 h 195"/>
                  <a:gd name="T32" fmla="*/ 92 w 311"/>
                  <a:gd name="T33" fmla="*/ 2 h 195"/>
                  <a:gd name="T34" fmla="*/ 81 w 311"/>
                  <a:gd name="T3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1" h="195">
                    <a:moveTo>
                      <a:pt x="81" y="22"/>
                    </a:moveTo>
                    <a:cubicBezTo>
                      <a:pt x="289" y="135"/>
                      <a:pt x="289" y="135"/>
                      <a:pt x="289" y="135"/>
                    </a:cubicBezTo>
                    <a:cubicBezTo>
                      <a:pt x="225" y="173"/>
                      <a:pt x="225" y="173"/>
                      <a:pt x="225" y="17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81" y="22"/>
                      <a:pt x="81" y="22"/>
                      <a:pt x="81" y="22"/>
                    </a:cubicBezTo>
                    <a:moveTo>
                      <a:pt x="81" y="0"/>
                    </a:moveTo>
                    <a:cubicBezTo>
                      <a:pt x="78" y="0"/>
                      <a:pt x="74" y="1"/>
                      <a:pt x="71" y="2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5" y="38"/>
                      <a:pt x="1" y="45"/>
                      <a:pt x="0" y="53"/>
                    </a:cubicBezTo>
                    <a:cubicBezTo>
                      <a:pt x="0" y="61"/>
                      <a:pt x="4" y="68"/>
                      <a:pt x="11" y="72"/>
                    </a:cubicBezTo>
                    <a:cubicBezTo>
                      <a:pt x="214" y="192"/>
                      <a:pt x="214" y="192"/>
                      <a:pt x="214" y="192"/>
                    </a:cubicBezTo>
                    <a:cubicBezTo>
                      <a:pt x="217" y="194"/>
                      <a:pt x="221" y="195"/>
                      <a:pt x="225" y="195"/>
                    </a:cubicBezTo>
                    <a:cubicBezTo>
                      <a:pt x="229" y="195"/>
                      <a:pt x="232" y="194"/>
                      <a:pt x="236" y="192"/>
                    </a:cubicBezTo>
                    <a:cubicBezTo>
                      <a:pt x="300" y="154"/>
                      <a:pt x="300" y="154"/>
                      <a:pt x="300" y="154"/>
                    </a:cubicBezTo>
                    <a:cubicBezTo>
                      <a:pt x="307" y="150"/>
                      <a:pt x="311" y="143"/>
                      <a:pt x="311" y="135"/>
                    </a:cubicBezTo>
                    <a:cubicBezTo>
                      <a:pt x="311" y="127"/>
                      <a:pt x="307" y="120"/>
                      <a:pt x="300" y="116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88" y="1"/>
                      <a:pt x="85" y="0"/>
                      <a:pt x="8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Freeform 7"/>
              <p:cNvSpPr>
                <a:spLocks noEditPoints="1"/>
              </p:cNvSpPr>
              <p:nvPr/>
            </p:nvSpPr>
            <p:spPr bwMode="auto">
              <a:xfrm>
                <a:off x="2117725" y="-2019300"/>
                <a:ext cx="1141413" cy="708025"/>
              </a:xfrm>
              <a:custGeom>
                <a:avLst/>
                <a:gdLst>
                  <a:gd name="T0" fmla="*/ 82 w 304"/>
                  <a:gd name="T1" fmla="*/ 21 h 188"/>
                  <a:gd name="T2" fmla="*/ 282 w 304"/>
                  <a:gd name="T3" fmla="*/ 134 h 188"/>
                  <a:gd name="T4" fmla="*/ 228 w 304"/>
                  <a:gd name="T5" fmla="*/ 166 h 188"/>
                  <a:gd name="T6" fmla="*/ 22 w 304"/>
                  <a:gd name="T7" fmla="*/ 53 h 188"/>
                  <a:gd name="T8" fmla="*/ 82 w 304"/>
                  <a:gd name="T9" fmla="*/ 21 h 188"/>
                  <a:gd name="T10" fmla="*/ 82 w 304"/>
                  <a:gd name="T11" fmla="*/ 0 h 188"/>
                  <a:gd name="T12" fmla="*/ 71 w 304"/>
                  <a:gd name="T13" fmla="*/ 2 h 188"/>
                  <a:gd name="T14" fmla="*/ 12 w 304"/>
                  <a:gd name="T15" fmla="*/ 34 h 188"/>
                  <a:gd name="T16" fmla="*/ 0 w 304"/>
                  <a:gd name="T17" fmla="*/ 53 h 188"/>
                  <a:gd name="T18" fmla="*/ 12 w 304"/>
                  <a:gd name="T19" fmla="*/ 72 h 188"/>
                  <a:gd name="T20" fmla="*/ 217 w 304"/>
                  <a:gd name="T21" fmla="*/ 185 h 188"/>
                  <a:gd name="T22" fmla="*/ 228 w 304"/>
                  <a:gd name="T23" fmla="*/ 188 h 188"/>
                  <a:gd name="T24" fmla="*/ 239 w 304"/>
                  <a:gd name="T25" fmla="*/ 185 h 188"/>
                  <a:gd name="T26" fmla="*/ 293 w 304"/>
                  <a:gd name="T27" fmla="*/ 153 h 188"/>
                  <a:gd name="T28" fmla="*/ 304 w 304"/>
                  <a:gd name="T29" fmla="*/ 134 h 188"/>
                  <a:gd name="T30" fmla="*/ 293 w 304"/>
                  <a:gd name="T31" fmla="*/ 115 h 188"/>
                  <a:gd name="T32" fmla="*/ 92 w 304"/>
                  <a:gd name="T33" fmla="*/ 2 h 188"/>
                  <a:gd name="T34" fmla="*/ 82 w 304"/>
                  <a:gd name="T3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4" h="188">
                    <a:moveTo>
                      <a:pt x="82" y="21"/>
                    </a:moveTo>
                    <a:cubicBezTo>
                      <a:pt x="282" y="134"/>
                      <a:pt x="282" y="134"/>
                      <a:pt x="282" y="134"/>
                    </a:cubicBezTo>
                    <a:cubicBezTo>
                      <a:pt x="228" y="166"/>
                      <a:pt x="228" y="166"/>
                      <a:pt x="228" y="166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82" y="21"/>
                      <a:pt x="82" y="21"/>
                      <a:pt x="82" y="21"/>
                    </a:cubicBezTo>
                    <a:moveTo>
                      <a:pt x="82" y="0"/>
                    </a:moveTo>
                    <a:cubicBezTo>
                      <a:pt x="78" y="0"/>
                      <a:pt x="74" y="0"/>
                      <a:pt x="71" y="2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5" y="38"/>
                      <a:pt x="0" y="45"/>
                      <a:pt x="0" y="53"/>
                    </a:cubicBezTo>
                    <a:cubicBezTo>
                      <a:pt x="0" y="61"/>
                      <a:pt x="5" y="68"/>
                      <a:pt x="12" y="72"/>
                    </a:cubicBezTo>
                    <a:cubicBezTo>
                      <a:pt x="217" y="185"/>
                      <a:pt x="217" y="185"/>
                      <a:pt x="217" y="185"/>
                    </a:cubicBezTo>
                    <a:cubicBezTo>
                      <a:pt x="220" y="187"/>
                      <a:pt x="224" y="188"/>
                      <a:pt x="228" y="188"/>
                    </a:cubicBezTo>
                    <a:cubicBezTo>
                      <a:pt x="231" y="188"/>
                      <a:pt x="235" y="187"/>
                      <a:pt x="239" y="185"/>
                    </a:cubicBezTo>
                    <a:cubicBezTo>
                      <a:pt x="293" y="153"/>
                      <a:pt x="293" y="153"/>
                      <a:pt x="293" y="153"/>
                    </a:cubicBezTo>
                    <a:cubicBezTo>
                      <a:pt x="300" y="149"/>
                      <a:pt x="304" y="141"/>
                      <a:pt x="304" y="134"/>
                    </a:cubicBezTo>
                    <a:cubicBezTo>
                      <a:pt x="304" y="126"/>
                      <a:pt x="300" y="119"/>
                      <a:pt x="293" y="115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89" y="1"/>
                      <a:pt x="85" y="0"/>
                      <a:pt x="8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" name="Freeform 8"/>
              <p:cNvSpPr>
                <a:spLocks noEditPoints="1"/>
              </p:cNvSpPr>
              <p:nvPr/>
            </p:nvSpPr>
            <p:spPr bwMode="auto">
              <a:xfrm>
                <a:off x="2605088" y="-1517650"/>
                <a:ext cx="701675" cy="1119188"/>
              </a:xfrm>
              <a:custGeom>
                <a:avLst/>
                <a:gdLst>
                  <a:gd name="T0" fmla="*/ 166 w 187"/>
                  <a:gd name="T1" fmla="*/ 22 h 297"/>
                  <a:gd name="T2" fmla="*/ 166 w 187"/>
                  <a:gd name="T3" fmla="*/ 190 h 297"/>
                  <a:gd name="T4" fmla="*/ 22 w 187"/>
                  <a:gd name="T5" fmla="*/ 275 h 297"/>
                  <a:gd name="T6" fmla="*/ 22 w 187"/>
                  <a:gd name="T7" fmla="*/ 107 h 297"/>
                  <a:gd name="T8" fmla="*/ 77 w 187"/>
                  <a:gd name="T9" fmla="*/ 74 h 297"/>
                  <a:gd name="T10" fmla="*/ 77 w 187"/>
                  <a:gd name="T11" fmla="*/ 125 h 297"/>
                  <a:gd name="T12" fmla="*/ 108 w 187"/>
                  <a:gd name="T13" fmla="*/ 106 h 297"/>
                  <a:gd name="T14" fmla="*/ 108 w 187"/>
                  <a:gd name="T15" fmla="*/ 56 h 297"/>
                  <a:gd name="T16" fmla="*/ 166 w 187"/>
                  <a:gd name="T17" fmla="*/ 22 h 297"/>
                  <a:gd name="T18" fmla="*/ 166 w 187"/>
                  <a:gd name="T19" fmla="*/ 0 h 297"/>
                  <a:gd name="T20" fmla="*/ 155 w 187"/>
                  <a:gd name="T21" fmla="*/ 3 h 297"/>
                  <a:gd name="T22" fmla="*/ 97 w 187"/>
                  <a:gd name="T23" fmla="*/ 37 h 297"/>
                  <a:gd name="T24" fmla="*/ 86 w 187"/>
                  <a:gd name="T25" fmla="*/ 54 h 297"/>
                  <a:gd name="T26" fmla="*/ 77 w 187"/>
                  <a:gd name="T27" fmla="*/ 52 h 297"/>
                  <a:gd name="T28" fmla="*/ 66 w 187"/>
                  <a:gd name="T29" fmla="*/ 55 h 297"/>
                  <a:gd name="T30" fmla="*/ 11 w 187"/>
                  <a:gd name="T31" fmla="*/ 88 h 297"/>
                  <a:gd name="T32" fmla="*/ 0 w 187"/>
                  <a:gd name="T33" fmla="*/ 107 h 297"/>
                  <a:gd name="T34" fmla="*/ 0 w 187"/>
                  <a:gd name="T35" fmla="*/ 275 h 297"/>
                  <a:gd name="T36" fmla="*/ 11 w 187"/>
                  <a:gd name="T37" fmla="*/ 294 h 297"/>
                  <a:gd name="T38" fmla="*/ 22 w 187"/>
                  <a:gd name="T39" fmla="*/ 297 h 297"/>
                  <a:gd name="T40" fmla="*/ 33 w 187"/>
                  <a:gd name="T41" fmla="*/ 294 h 297"/>
                  <a:gd name="T42" fmla="*/ 177 w 187"/>
                  <a:gd name="T43" fmla="*/ 209 h 297"/>
                  <a:gd name="T44" fmla="*/ 187 w 187"/>
                  <a:gd name="T45" fmla="*/ 190 h 297"/>
                  <a:gd name="T46" fmla="*/ 187 w 187"/>
                  <a:gd name="T47" fmla="*/ 22 h 297"/>
                  <a:gd name="T48" fmla="*/ 176 w 187"/>
                  <a:gd name="T49" fmla="*/ 3 h 297"/>
                  <a:gd name="T50" fmla="*/ 166 w 187"/>
                  <a:gd name="T5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97">
                    <a:moveTo>
                      <a:pt x="166" y="22"/>
                    </a:moveTo>
                    <a:cubicBezTo>
                      <a:pt x="166" y="190"/>
                      <a:pt x="166" y="190"/>
                      <a:pt x="166" y="190"/>
                    </a:cubicBezTo>
                    <a:cubicBezTo>
                      <a:pt x="22" y="275"/>
                      <a:pt x="22" y="275"/>
                      <a:pt x="22" y="275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166" y="22"/>
                      <a:pt x="166" y="22"/>
                      <a:pt x="166" y="22"/>
                    </a:cubicBezTo>
                    <a:moveTo>
                      <a:pt x="166" y="0"/>
                    </a:moveTo>
                    <a:cubicBezTo>
                      <a:pt x="162" y="0"/>
                      <a:pt x="158" y="1"/>
                      <a:pt x="155" y="3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1" y="41"/>
                      <a:pt x="87" y="47"/>
                      <a:pt x="86" y="54"/>
                    </a:cubicBezTo>
                    <a:cubicBezTo>
                      <a:pt x="83" y="53"/>
                      <a:pt x="80" y="52"/>
                      <a:pt x="77" y="52"/>
                    </a:cubicBezTo>
                    <a:cubicBezTo>
                      <a:pt x="73" y="52"/>
                      <a:pt x="70" y="53"/>
                      <a:pt x="66" y="55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4" y="92"/>
                      <a:pt x="0" y="99"/>
                      <a:pt x="0" y="107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83"/>
                      <a:pt x="5" y="290"/>
                      <a:pt x="11" y="294"/>
                    </a:cubicBezTo>
                    <a:cubicBezTo>
                      <a:pt x="15" y="296"/>
                      <a:pt x="18" y="297"/>
                      <a:pt x="22" y="297"/>
                    </a:cubicBezTo>
                    <a:cubicBezTo>
                      <a:pt x="26" y="297"/>
                      <a:pt x="30" y="296"/>
                      <a:pt x="33" y="294"/>
                    </a:cubicBezTo>
                    <a:cubicBezTo>
                      <a:pt x="177" y="209"/>
                      <a:pt x="177" y="209"/>
                      <a:pt x="177" y="209"/>
                    </a:cubicBezTo>
                    <a:cubicBezTo>
                      <a:pt x="183" y="205"/>
                      <a:pt x="187" y="198"/>
                      <a:pt x="187" y="190"/>
                    </a:cubicBezTo>
                    <a:cubicBezTo>
                      <a:pt x="187" y="22"/>
                      <a:pt x="187" y="22"/>
                      <a:pt x="187" y="22"/>
                    </a:cubicBezTo>
                    <a:cubicBezTo>
                      <a:pt x="187" y="14"/>
                      <a:pt x="183" y="7"/>
                      <a:pt x="176" y="3"/>
                    </a:cubicBezTo>
                    <a:cubicBezTo>
                      <a:pt x="173" y="1"/>
                      <a:pt x="169" y="0"/>
                      <a:pt x="16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6" name="Grupa 25"/>
          <p:cNvGrpSpPr/>
          <p:nvPr/>
        </p:nvGrpSpPr>
        <p:grpSpPr>
          <a:xfrm>
            <a:off x="5256576" y="1586650"/>
            <a:ext cx="3064524" cy="3968330"/>
            <a:chOff x="5256576" y="1586650"/>
            <a:chExt cx="3064524" cy="3968330"/>
          </a:xfrm>
        </p:grpSpPr>
        <p:sp>
          <p:nvSpPr>
            <p:cNvPr id="53" name="Dowolny kształt 52"/>
            <p:cNvSpPr/>
            <p:nvPr/>
          </p:nvSpPr>
          <p:spPr>
            <a:xfrm>
              <a:off x="5275626" y="1589393"/>
              <a:ext cx="3045474" cy="1123127"/>
            </a:xfrm>
            <a:custGeom>
              <a:avLst/>
              <a:gdLst>
                <a:gd name="connsiteX0" fmla="*/ 507589 w 3045474"/>
                <a:gd name="connsiteY0" fmla="*/ 0 h 1123127"/>
                <a:gd name="connsiteX1" fmla="*/ 2537885 w 3045474"/>
                <a:gd name="connsiteY1" fmla="*/ 0 h 1123127"/>
                <a:gd name="connsiteX2" fmla="*/ 3045474 w 3045474"/>
                <a:gd name="connsiteY2" fmla="*/ 507589 h 1123127"/>
                <a:gd name="connsiteX3" fmla="*/ 3045474 w 3045474"/>
                <a:gd name="connsiteY3" fmla="*/ 1123127 h 1123127"/>
                <a:gd name="connsiteX4" fmla="*/ 0 w 3045474"/>
                <a:gd name="connsiteY4" fmla="*/ 1123127 h 1123127"/>
                <a:gd name="connsiteX5" fmla="*/ 0 w 3045474"/>
                <a:gd name="connsiteY5" fmla="*/ 507589 h 1123127"/>
                <a:gd name="connsiteX6" fmla="*/ 507589 w 3045474"/>
                <a:gd name="connsiteY6" fmla="*/ 0 h 112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474" h="1123127">
                  <a:moveTo>
                    <a:pt x="507589" y="0"/>
                  </a:moveTo>
                  <a:lnTo>
                    <a:pt x="2537885" y="0"/>
                  </a:lnTo>
                  <a:cubicBezTo>
                    <a:pt x="2818219" y="0"/>
                    <a:pt x="3045474" y="227255"/>
                    <a:pt x="3045474" y="507589"/>
                  </a:cubicBezTo>
                  <a:lnTo>
                    <a:pt x="3045474" y="1123127"/>
                  </a:lnTo>
                  <a:lnTo>
                    <a:pt x="0" y="1123127"/>
                  </a:lnTo>
                  <a:lnTo>
                    <a:pt x="0" y="507589"/>
                  </a:lnTo>
                  <a:cubicBezTo>
                    <a:pt x="0" y="227255"/>
                    <a:pt x="227255" y="0"/>
                    <a:pt x="50758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Rectangle 37"/>
            <p:cNvSpPr/>
            <p:nvPr/>
          </p:nvSpPr>
          <p:spPr>
            <a:xfrm>
              <a:off x="5256576" y="2620441"/>
              <a:ext cx="3059811" cy="282060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spcBef>
                  <a:spcPct val="0"/>
                </a:spcBef>
              </a:pPr>
              <a:r>
                <a:rPr lang="en-US" altLang="pl-PL" spc="-40" dirty="0">
                  <a:solidFill>
                    <a:schemeClr val="tx1"/>
                  </a:solidFill>
                </a:rPr>
                <a:t>In making the right decisions in different areas of human resources management, e.g. </a:t>
              </a:r>
              <a:r>
                <a:rPr lang="en-US" altLang="pl-PL" b="1" spc="-40" dirty="0">
                  <a:solidFill>
                    <a:schemeClr val="accent1"/>
                  </a:solidFill>
                </a:rPr>
                <a:t>selection of employees, career planning</a:t>
              </a:r>
              <a:r>
                <a:rPr lang="en-US" altLang="pl-PL" spc="-40" dirty="0">
                  <a:solidFill>
                    <a:schemeClr val="tx1"/>
                  </a:solidFill>
                </a:rPr>
                <a:t>, identification of training needs and </a:t>
              </a:r>
              <a:r>
                <a:rPr lang="en-US" altLang="pl-PL" b="1" spc="-40" dirty="0" err="1">
                  <a:solidFill>
                    <a:schemeClr val="accent1"/>
                  </a:solidFill>
                </a:rPr>
                <a:t>improv</a:t>
              </a:r>
              <a:r>
                <a:rPr lang="pl-PL" altLang="pl-PL" b="1" spc="-40" dirty="0" err="1">
                  <a:solidFill>
                    <a:schemeClr val="accent1"/>
                  </a:solidFill>
                </a:rPr>
                <a:t>ing</a:t>
              </a:r>
              <a:r>
                <a:rPr lang="en-US" altLang="pl-PL" b="1" spc="-40" dirty="0">
                  <a:solidFill>
                    <a:schemeClr val="accent1"/>
                  </a:solidFill>
                </a:rPr>
                <a:t> teamwork.</a:t>
              </a:r>
              <a:endParaRPr lang="en-US" sz="13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Rectangle 39"/>
            <p:cNvSpPr/>
            <p:nvPr/>
          </p:nvSpPr>
          <p:spPr>
            <a:xfrm>
              <a:off x="5428754" y="1654757"/>
              <a:ext cx="2708337" cy="5539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000" b="1" dirty="0">
                  <a:solidFill>
                    <a:schemeClr val="bg1"/>
                  </a:solidFill>
                </a:rPr>
                <a:t>We </a:t>
              </a:r>
              <a:r>
                <a:rPr lang="pl-PL" sz="2000" b="1" dirty="0" err="1">
                  <a:solidFill>
                    <a:schemeClr val="bg1"/>
                  </a:solidFill>
                </a:rPr>
                <a:t>help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Prostokąt zaokrąglony 34"/>
            <p:cNvSpPr/>
            <p:nvPr/>
          </p:nvSpPr>
          <p:spPr>
            <a:xfrm>
              <a:off x="5270913" y="1586650"/>
              <a:ext cx="3045474" cy="3968330"/>
            </a:xfrm>
            <a:prstGeom prst="roundRect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6465944" y="2140886"/>
              <a:ext cx="633955" cy="429398"/>
            </a:xfrm>
            <a:custGeom>
              <a:avLst/>
              <a:gdLst>
                <a:gd name="T0" fmla="*/ 452 w 621"/>
                <a:gd name="T1" fmla="*/ 40 h 419"/>
                <a:gd name="T2" fmla="*/ 317 w 621"/>
                <a:gd name="T3" fmla="*/ 23 h 419"/>
                <a:gd name="T4" fmla="*/ 197 w 621"/>
                <a:gd name="T5" fmla="*/ 31 h 419"/>
                <a:gd name="T6" fmla="*/ 22 w 621"/>
                <a:gd name="T7" fmla="*/ 91 h 419"/>
                <a:gd name="T8" fmla="*/ 63 w 621"/>
                <a:gd name="T9" fmla="*/ 215 h 419"/>
                <a:gd name="T10" fmla="*/ 56 w 621"/>
                <a:gd name="T11" fmla="*/ 291 h 419"/>
                <a:gd name="T12" fmla="*/ 77 w 621"/>
                <a:gd name="T13" fmla="*/ 330 h 419"/>
                <a:gd name="T14" fmla="*/ 123 w 621"/>
                <a:gd name="T15" fmla="*/ 348 h 419"/>
                <a:gd name="T16" fmla="*/ 165 w 621"/>
                <a:gd name="T17" fmla="*/ 381 h 419"/>
                <a:gd name="T18" fmla="*/ 186 w 621"/>
                <a:gd name="T19" fmla="*/ 388 h 419"/>
                <a:gd name="T20" fmla="*/ 251 w 621"/>
                <a:gd name="T21" fmla="*/ 392 h 419"/>
                <a:gd name="T22" fmla="*/ 303 w 621"/>
                <a:gd name="T23" fmla="*/ 419 h 419"/>
                <a:gd name="T24" fmla="*/ 346 w 621"/>
                <a:gd name="T25" fmla="*/ 397 h 419"/>
                <a:gd name="T26" fmla="*/ 413 w 621"/>
                <a:gd name="T27" fmla="*/ 398 h 419"/>
                <a:gd name="T28" fmla="*/ 439 w 621"/>
                <a:gd name="T29" fmla="*/ 382 h 419"/>
                <a:gd name="T30" fmla="*/ 480 w 621"/>
                <a:gd name="T31" fmla="*/ 333 h 419"/>
                <a:gd name="T32" fmla="*/ 527 w 621"/>
                <a:gd name="T33" fmla="*/ 291 h 419"/>
                <a:gd name="T34" fmla="*/ 524 w 621"/>
                <a:gd name="T35" fmla="*/ 243 h 419"/>
                <a:gd name="T36" fmla="*/ 83 w 621"/>
                <a:gd name="T37" fmla="*/ 278 h 419"/>
                <a:gd name="T38" fmla="*/ 71 w 621"/>
                <a:gd name="T39" fmla="*/ 276 h 419"/>
                <a:gd name="T40" fmla="*/ 127 w 621"/>
                <a:gd name="T41" fmla="*/ 188 h 419"/>
                <a:gd name="T42" fmla="*/ 83 w 621"/>
                <a:gd name="T43" fmla="*/ 278 h 419"/>
                <a:gd name="T44" fmla="*/ 111 w 621"/>
                <a:gd name="T45" fmla="*/ 329 h 419"/>
                <a:gd name="T46" fmla="*/ 97 w 621"/>
                <a:gd name="T47" fmla="*/ 295 h 419"/>
                <a:gd name="T48" fmla="*/ 170 w 621"/>
                <a:gd name="T49" fmla="*/ 222 h 419"/>
                <a:gd name="T50" fmla="*/ 199 w 621"/>
                <a:gd name="T51" fmla="*/ 241 h 419"/>
                <a:gd name="T52" fmla="*/ 157 w 621"/>
                <a:gd name="T53" fmla="*/ 356 h 419"/>
                <a:gd name="T54" fmla="*/ 208 w 621"/>
                <a:gd name="T55" fmla="*/ 273 h 419"/>
                <a:gd name="T56" fmla="*/ 226 w 621"/>
                <a:gd name="T57" fmla="*/ 303 h 419"/>
                <a:gd name="T58" fmla="*/ 221 w 621"/>
                <a:gd name="T59" fmla="*/ 387 h 419"/>
                <a:gd name="T60" fmla="*/ 199 w 621"/>
                <a:gd name="T61" fmla="*/ 365 h 419"/>
                <a:gd name="T62" fmla="*/ 243 w 621"/>
                <a:gd name="T63" fmla="*/ 332 h 419"/>
                <a:gd name="T64" fmla="*/ 478 w 621"/>
                <a:gd name="T65" fmla="*/ 312 h 419"/>
                <a:gd name="T66" fmla="*/ 396 w 621"/>
                <a:gd name="T67" fmla="*/ 238 h 419"/>
                <a:gd name="T68" fmla="*/ 386 w 621"/>
                <a:gd name="T69" fmla="*/ 234 h 419"/>
                <a:gd name="T70" fmla="*/ 373 w 621"/>
                <a:gd name="T71" fmla="*/ 259 h 419"/>
                <a:gd name="T72" fmla="*/ 454 w 621"/>
                <a:gd name="T73" fmla="*/ 336 h 419"/>
                <a:gd name="T74" fmla="*/ 424 w 621"/>
                <a:gd name="T75" fmla="*/ 357 h 419"/>
                <a:gd name="T76" fmla="*/ 349 w 621"/>
                <a:gd name="T77" fmla="*/ 286 h 419"/>
                <a:gd name="T78" fmla="*/ 334 w 621"/>
                <a:gd name="T79" fmla="*/ 305 h 419"/>
                <a:gd name="T80" fmla="*/ 397 w 621"/>
                <a:gd name="T81" fmla="*/ 362 h 419"/>
                <a:gd name="T82" fmla="*/ 370 w 621"/>
                <a:gd name="T83" fmla="*/ 389 h 419"/>
                <a:gd name="T84" fmla="*/ 318 w 621"/>
                <a:gd name="T85" fmla="*/ 337 h 419"/>
                <a:gd name="T86" fmla="*/ 303 w 621"/>
                <a:gd name="T87" fmla="*/ 357 h 419"/>
                <a:gd name="T88" fmla="*/ 291 w 621"/>
                <a:gd name="T89" fmla="*/ 397 h 419"/>
                <a:gd name="T90" fmla="*/ 266 w 621"/>
                <a:gd name="T91" fmla="*/ 377 h 419"/>
                <a:gd name="T92" fmla="*/ 248 w 621"/>
                <a:gd name="T93" fmla="*/ 309 h 419"/>
                <a:gd name="T94" fmla="*/ 231 w 621"/>
                <a:gd name="T95" fmla="*/ 261 h 419"/>
                <a:gd name="T96" fmla="*/ 221 w 621"/>
                <a:gd name="T97" fmla="*/ 242 h 419"/>
                <a:gd name="T98" fmla="*/ 169 w 621"/>
                <a:gd name="T99" fmla="*/ 199 h 419"/>
                <a:gd name="T100" fmla="*/ 150 w 621"/>
                <a:gd name="T101" fmla="*/ 176 h 419"/>
                <a:gd name="T102" fmla="*/ 86 w 621"/>
                <a:gd name="T103" fmla="*/ 194 h 419"/>
                <a:gd name="T104" fmla="*/ 41 w 621"/>
                <a:gd name="T105" fmla="*/ 108 h 419"/>
                <a:gd name="T106" fmla="*/ 185 w 621"/>
                <a:gd name="T107" fmla="*/ 56 h 419"/>
                <a:gd name="T108" fmla="*/ 280 w 621"/>
                <a:gd name="T109" fmla="*/ 40 h 419"/>
                <a:gd name="T110" fmla="*/ 303 w 621"/>
                <a:gd name="T111" fmla="*/ 137 h 419"/>
                <a:gd name="T112" fmla="*/ 500 w 621"/>
                <a:gd name="T113" fmla="*/ 288 h 419"/>
                <a:gd name="T114" fmla="*/ 507 w 621"/>
                <a:gd name="T115" fmla="*/ 224 h 419"/>
                <a:gd name="T116" fmla="*/ 460 w 621"/>
                <a:gd name="T117" fmla="*/ 211 h 419"/>
                <a:gd name="T118" fmla="*/ 248 w 621"/>
                <a:gd name="T119" fmla="*/ 119 h 419"/>
                <a:gd name="T120" fmla="*/ 458 w 621"/>
                <a:gd name="T121" fmla="*/ 68 h 419"/>
                <a:gd name="T122" fmla="*/ 589 w 621"/>
                <a:gd name="T123" fmla="*/ 10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1" h="419">
                  <a:moveTo>
                    <a:pt x="608" y="90"/>
                  </a:moveTo>
                  <a:cubicBezTo>
                    <a:pt x="552" y="25"/>
                    <a:pt x="552" y="25"/>
                    <a:pt x="552" y="25"/>
                  </a:cubicBezTo>
                  <a:cubicBezTo>
                    <a:pt x="534" y="3"/>
                    <a:pt x="501" y="0"/>
                    <a:pt x="479" y="19"/>
                  </a:cubicBezTo>
                  <a:cubicBezTo>
                    <a:pt x="452" y="40"/>
                    <a:pt x="452" y="40"/>
                    <a:pt x="452" y="40"/>
                  </a:cubicBezTo>
                  <a:cubicBezTo>
                    <a:pt x="452" y="40"/>
                    <a:pt x="452" y="40"/>
                    <a:pt x="452" y="40"/>
                  </a:cubicBezTo>
                  <a:cubicBezTo>
                    <a:pt x="433" y="34"/>
                    <a:pt x="368" y="14"/>
                    <a:pt x="334" y="19"/>
                  </a:cubicBezTo>
                  <a:cubicBezTo>
                    <a:pt x="329" y="19"/>
                    <a:pt x="323" y="21"/>
                    <a:pt x="317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6" y="23"/>
                    <a:pt x="316" y="23"/>
                    <a:pt x="316" y="23"/>
                  </a:cubicBezTo>
                  <a:cubicBezTo>
                    <a:pt x="267" y="8"/>
                    <a:pt x="244" y="17"/>
                    <a:pt x="225" y="25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15" y="28"/>
                    <a:pt x="207" y="32"/>
                    <a:pt x="197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54" y="31"/>
                    <a:pt x="145" y="31"/>
                    <a:pt x="140" y="27"/>
                  </a:cubicBezTo>
                  <a:cubicBezTo>
                    <a:pt x="112" y="7"/>
                    <a:pt x="89" y="8"/>
                    <a:pt x="68" y="3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0" y="116"/>
                    <a:pt x="16" y="150"/>
                    <a:pt x="24" y="163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53" y="209"/>
                    <a:pt x="58" y="212"/>
                    <a:pt x="63" y="215"/>
                  </a:cubicBezTo>
                  <a:cubicBezTo>
                    <a:pt x="64" y="215"/>
                    <a:pt x="64" y="215"/>
                    <a:pt x="64" y="215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32" y="246"/>
                    <a:pt x="32" y="267"/>
                    <a:pt x="45" y="280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9" y="294"/>
                    <a:pt x="63" y="297"/>
                    <a:pt x="68" y="299"/>
                  </a:cubicBezTo>
                  <a:cubicBezTo>
                    <a:pt x="68" y="299"/>
                    <a:pt x="68" y="299"/>
                    <a:pt x="68" y="299"/>
                  </a:cubicBezTo>
                  <a:cubicBezTo>
                    <a:pt x="68" y="299"/>
                    <a:pt x="68" y="299"/>
                    <a:pt x="68" y="299"/>
                  </a:cubicBezTo>
                  <a:cubicBezTo>
                    <a:pt x="66" y="310"/>
                    <a:pt x="69" y="322"/>
                    <a:pt x="77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94" y="347"/>
                    <a:pt x="102" y="351"/>
                    <a:pt x="111" y="351"/>
                  </a:cubicBezTo>
                  <a:cubicBezTo>
                    <a:pt x="115" y="351"/>
                    <a:pt x="119" y="350"/>
                    <a:pt x="123" y="348"/>
                  </a:cubicBezTo>
                  <a:cubicBezTo>
                    <a:pt x="123" y="348"/>
                    <a:pt x="123" y="348"/>
                    <a:pt x="123" y="348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25" y="353"/>
                    <a:pt x="127" y="356"/>
                    <a:pt x="131" y="360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48" y="377"/>
                    <a:pt x="156" y="381"/>
                    <a:pt x="165" y="381"/>
                  </a:cubicBezTo>
                  <a:cubicBezTo>
                    <a:pt x="170" y="381"/>
                    <a:pt x="174" y="379"/>
                    <a:pt x="179" y="377"/>
                  </a:cubicBezTo>
                  <a:cubicBezTo>
                    <a:pt x="179" y="377"/>
                    <a:pt x="179" y="377"/>
                    <a:pt x="179" y="377"/>
                  </a:cubicBezTo>
                  <a:cubicBezTo>
                    <a:pt x="180" y="378"/>
                    <a:pt x="180" y="378"/>
                    <a:pt x="180" y="378"/>
                  </a:cubicBezTo>
                  <a:cubicBezTo>
                    <a:pt x="181" y="381"/>
                    <a:pt x="183" y="385"/>
                    <a:pt x="186" y="388"/>
                  </a:cubicBezTo>
                  <a:cubicBezTo>
                    <a:pt x="198" y="399"/>
                    <a:pt x="198" y="399"/>
                    <a:pt x="198" y="399"/>
                  </a:cubicBezTo>
                  <a:cubicBezTo>
                    <a:pt x="204" y="405"/>
                    <a:pt x="212" y="409"/>
                    <a:pt x="221" y="409"/>
                  </a:cubicBezTo>
                  <a:cubicBezTo>
                    <a:pt x="229" y="409"/>
                    <a:pt x="237" y="405"/>
                    <a:pt x="243" y="399"/>
                  </a:cubicBezTo>
                  <a:cubicBezTo>
                    <a:pt x="251" y="392"/>
                    <a:pt x="251" y="392"/>
                    <a:pt x="251" y="392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10"/>
                    <a:pt x="277" y="413"/>
                    <a:pt x="283" y="415"/>
                  </a:cubicBezTo>
                  <a:cubicBezTo>
                    <a:pt x="284" y="415"/>
                    <a:pt x="284" y="415"/>
                    <a:pt x="284" y="415"/>
                  </a:cubicBezTo>
                  <a:cubicBezTo>
                    <a:pt x="290" y="418"/>
                    <a:pt x="296" y="419"/>
                    <a:pt x="303" y="419"/>
                  </a:cubicBezTo>
                  <a:cubicBezTo>
                    <a:pt x="314" y="419"/>
                    <a:pt x="325" y="415"/>
                    <a:pt x="333" y="406"/>
                  </a:cubicBezTo>
                  <a:cubicBezTo>
                    <a:pt x="337" y="403"/>
                    <a:pt x="339" y="398"/>
                    <a:pt x="341" y="393"/>
                  </a:cubicBezTo>
                  <a:cubicBezTo>
                    <a:pt x="342" y="392"/>
                    <a:pt x="342" y="392"/>
                    <a:pt x="342" y="392"/>
                  </a:cubicBezTo>
                  <a:cubicBezTo>
                    <a:pt x="346" y="397"/>
                    <a:pt x="346" y="397"/>
                    <a:pt x="346" y="397"/>
                  </a:cubicBezTo>
                  <a:cubicBezTo>
                    <a:pt x="351" y="401"/>
                    <a:pt x="357" y="405"/>
                    <a:pt x="363" y="407"/>
                  </a:cubicBezTo>
                  <a:cubicBezTo>
                    <a:pt x="364" y="407"/>
                    <a:pt x="364" y="407"/>
                    <a:pt x="364" y="407"/>
                  </a:cubicBezTo>
                  <a:cubicBezTo>
                    <a:pt x="370" y="410"/>
                    <a:pt x="376" y="411"/>
                    <a:pt x="383" y="411"/>
                  </a:cubicBezTo>
                  <a:cubicBezTo>
                    <a:pt x="394" y="411"/>
                    <a:pt x="405" y="407"/>
                    <a:pt x="413" y="398"/>
                  </a:cubicBezTo>
                  <a:cubicBezTo>
                    <a:pt x="418" y="393"/>
                    <a:pt x="422" y="386"/>
                    <a:pt x="423" y="379"/>
                  </a:cubicBezTo>
                  <a:cubicBezTo>
                    <a:pt x="423" y="379"/>
                    <a:pt x="423" y="379"/>
                    <a:pt x="423" y="379"/>
                  </a:cubicBezTo>
                  <a:cubicBezTo>
                    <a:pt x="424" y="379"/>
                    <a:pt x="424" y="379"/>
                    <a:pt x="424" y="379"/>
                  </a:cubicBezTo>
                  <a:cubicBezTo>
                    <a:pt x="429" y="381"/>
                    <a:pt x="434" y="382"/>
                    <a:pt x="439" y="382"/>
                  </a:cubicBezTo>
                  <a:cubicBezTo>
                    <a:pt x="451" y="382"/>
                    <a:pt x="462" y="377"/>
                    <a:pt x="469" y="369"/>
                  </a:cubicBezTo>
                  <a:cubicBezTo>
                    <a:pt x="477" y="361"/>
                    <a:pt x="481" y="350"/>
                    <a:pt x="480" y="339"/>
                  </a:cubicBezTo>
                  <a:cubicBezTo>
                    <a:pt x="480" y="337"/>
                    <a:pt x="480" y="336"/>
                    <a:pt x="480" y="334"/>
                  </a:cubicBezTo>
                  <a:cubicBezTo>
                    <a:pt x="480" y="333"/>
                    <a:pt x="480" y="333"/>
                    <a:pt x="480" y="333"/>
                  </a:cubicBezTo>
                  <a:cubicBezTo>
                    <a:pt x="481" y="333"/>
                    <a:pt x="481" y="333"/>
                    <a:pt x="481" y="333"/>
                  </a:cubicBezTo>
                  <a:cubicBezTo>
                    <a:pt x="483" y="333"/>
                    <a:pt x="485" y="334"/>
                    <a:pt x="487" y="333"/>
                  </a:cubicBezTo>
                  <a:cubicBezTo>
                    <a:pt x="498" y="333"/>
                    <a:pt x="509" y="328"/>
                    <a:pt x="516" y="320"/>
                  </a:cubicBezTo>
                  <a:cubicBezTo>
                    <a:pt x="524" y="312"/>
                    <a:pt x="528" y="302"/>
                    <a:pt x="527" y="291"/>
                  </a:cubicBezTo>
                  <a:cubicBezTo>
                    <a:pt x="527" y="280"/>
                    <a:pt x="522" y="270"/>
                    <a:pt x="514" y="262"/>
                  </a:cubicBezTo>
                  <a:cubicBezTo>
                    <a:pt x="505" y="253"/>
                    <a:pt x="505" y="253"/>
                    <a:pt x="505" y="253"/>
                  </a:cubicBezTo>
                  <a:cubicBezTo>
                    <a:pt x="506" y="253"/>
                    <a:pt x="506" y="253"/>
                    <a:pt x="506" y="253"/>
                  </a:cubicBezTo>
                  <a:cubicBezTo>
                    <a:pt x="512" y="251"/>
                    <a:pt x="518" y="247"/>
                    <a:pt x="524" y="243"/>
                  </a:cubicBezTo>
                  <a:cubicBezTo>
                    <a:pt x="600" y="166"/>
                    <a:pt x="600" y="166"/>
                    <a:pt x="600" y="166"/>
                  </a:cubicBezTo>
                  <a:cubicBezTo>
                    <a:pt x="610" y="157"/>
                    <a:pt x="617" y="144"/>
                    <a:pt x="619" y="130"/>
                  </a:cubicBezTo>
                  <a:cubicBezTo>
                    <a:pt x="621" y="115"/>
                    <a:pt x="616" y="100"/>
                    <a:pt x="608" y="90"/>
                  </a:cubicBezTo>
                  <a:moveTo>
                    <a:pt x="83" y="278"/>
                  </a:moveTo>
                  <a:cubicBezTo>
                    <a:pt x="83" y="278"/>
                    <a:pt x="83" y="278"/>
                    <a:pt x="83" y="278"/>
                  </a:cubicBezTo>
                  <a:cubicBezTo>
                    <a:pt x="82" y="278"/>
                    <a:pt x="80" y="279"/>
                    <a:pt x="79" y="279"/>
                  </a:cubicBezTo>
                  <a:cubicBezTo>
                    <a:pt x="79" y="279"/>
                    <a:pt x="79" y="279"/>
                    <a:pt x="79" y="279"/>
                  </a:cubicBezTo>
                  <a:cubicBezTo>
                    <a:pt x="76" y="279"/>
                    <a:pt x="73" y="278"/>
                    <a:pt x="71" y="276"/>
                  </a:cubicBezTo>
                  <a:cubicBezTo>
                    <a:pt x="60" y="264"/>
                    <a:pt x="60" y="264"/>
                    <a:pt x="60" y="264"/>
                  </a:cubicBezTo>
                  <a:cubicBezTo>
                    <a:pt x="56" y="260"/>
                    <a:pt x="56" y="254"/>
                    <a:pt x="60" y="250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22" y="189"/>
                    <a:pt x="124" y="188"/>
                    <a:pt x="127" y="188"/>
                  </a:cubicBezTo>
                  <a:cubicBezTo>
                    <a:pt x="130" y="188"/>
                    <a:pt x="133" y="189"/>
                    <a:pt x="135" y="191"/>
                  </a:cubicBezTo>
                  <a:cubicBezTo>
                    <a:pt x="146" y="202"/>
                    <a:pt x="146" y="202"/>
                    <a:pt x="146" y="202"/>
                  </a:cubicBezTo>
                  <a:cubicBezTo>
                    <a:pt x="149" y="206"/>
                    <a:pt x="150" y="210"/>
                    <a:pt x="148" y="214"/>
                  </a:cubicBezTo>
                  <a:lnTo>
                    <a:pt x="83" y="278"/>
                  </a:lnTo>
                  <a:close/>
                  <a:moveTo>
                    <a:pt x="118" y="326"/>
                  </a:moveTo>
                  <a:cubicBezTo>
                    <a:pt x="118" y="326"/>
                    <a:pt x="118" y="326"/>
                    <a:pt x="118" y="326"/>
                  </a:cubicBezTo>
                  <a:cubicBezTo>
                    <a:pt x="116" y="328"/>
                    <a:pt x="114" y="329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8" y="329"/>
                    <a:pt x="105" y="328"/>
                    <a:pt x="103" y="326"/>
                  </a:cubicBezTo>
                  <a:cubicBezTo>
                    <a:pt x="92" y="314"/>
                    <a:pt x="92" y="314"/>
                    <a:pt x="92" y="314"/>
                  </a:cubicBezTo>
                  <a:cubicBezTo>
                    <a:pt x="88" y="310"/>
                    <a:pt x="88" y="304"/>
                    <a:pt x="92" y="300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8" y="294"/>
                    <a:pt x="100" y="293"/>
                    <a:pt x="101" y="291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2" y="231"/>
                    <a:pt x="164" y="230"/>
                    <a:pt x="165" y="228"/>
                  </a:cubicBezTo>
                  <a:cubicBezTo>
                    <a:pt x="170" y="222"/>
                    <a:pt x="170" y="222"/>
                    <a:pt x="170" y="222"/>
                  </a:cubicBezTo>
                  <a:cubicBezTo>
                    <a:pt x="172" y="221"/>
                    <a:pt x="175" y="220"/>
                    <a:pt x="178" y="220"/>
                  </a:cubicBezTo>
                  <a:cubicBezTo>
                    <a:pt x="181" y="220"/>
                    <a:pt x="183" y="221"/>
                    <a:pt x="185" y="223"/>
                  </a:cubicBezTo>
                  <a:cubicBezTo>
                    <a:pt x="196" y="234"/>
                    <a:pt x="196" y="234"/>
                    <a:pt x="196" y="234"/>
                  </a:cubicBezTo>
                  <a:cubicBezTo>
                    <a:pt x="198" y="236"/>
                    <a:pt x="199" y="239"/>
                    <a:pt x="199" y="241"/>
                  </a:cubicBezTo>
                  <a:cubicBezTo>
                    <a:pt x="199" y="244"/>
                    <a:pt x="198" y="247"/>
                    <a:pt x="196" y="249"/>
                  </a:cubicBezTo>
                  <a:lnTo>
                    <a:pt x="118" y="326"/>
                  </a:lnTo>
                  <a:close/>
                  <a:moveTo>
                    <a:pt x="172" y="356"/>
                  </a:moveTo>
                  <a:cubicBezTo>
                    <a:pt x="168" y="360"/>
                    <a:pt x="161" y="360"/>
                    <a:pt x="157" y="356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2" y="340"/>
                    <a:pt x="142" y="334"/>
                    <a:pt x="146" y="330"/>
                  </a:cubicBezTo>
                  <a:cubicBezTo>
                    <a:pt x="200" y="276"/>
                    <a:pt x="200" y="276"/>
                    <a:pt x="200" y="276"/>
                  </a:cubicBezTo>
                  <a:cubicBezTo>
                    <a:pt x="202" y="274"/>
                    <a:pt x="205" y="273"/>
                    <a:pt x="208" y="273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0" y="273"/>
                    <a:pt x="213" y="274"/>
                    <a:pt x="215" y="276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0" y="292"/>
                    <a:pt x="230" y="298"/>
                    <a:pt x="226" y="303"/>
                  </a:cubicBezTo>
                  <a:lnTo>
                    <a:pt x="172" y="356"/>
                  </a:lnTo>
                  <a:close/>
                  <a:moveTo>
                    <a:pt x="254" y="358"/>
                  </a:moveTo>
                  <a:cubicBezTo>
                    <a:pt x="228" y="384"/>
                    <a:pt x="228" y="384"/>
                    <a:pt x="228" y="384"/>
                  </a:cubicBezTo>
                  <a:cubicBezTo>
                    <a:pt x="226" y="386"/>
                    <a:pt x="223" y="387"/>
                    <a:pt x="221" y="387"/>
                  </a:cubicBezTo>
                  <a:cubicBezTo>
                    <a:pt x="220" y="387"/>
                    <a:pt x="220" y="387"/>
                    <a:pt x="220" y="387"/>
                  </a:cubicBezTo>
                  <a:cubicBezTo>
                    <a:pt x="218" y="387"/>
                    <a:pt x="215" y="386"/>
                    <a:pt x="213" y="384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00" y="370"/>
                    <a:pt x="199" y="368"/>
                    <a:pt x="199" y="365"/>
                  </a:cubicBezTo>
                  <a:cubicBezTo>
                    <a:pt x="199" y="362"/>
                    <a:pt x="200" y="360"/>
                    <a:pt x="202" y="358"/>
                  </a:cubicBezTo>
                  <a:cubicBezTo>
                    <a:pt x="229" y="331"/>
                    <a:pt x="229" y="331"/>
                    <a:pt x="229" y="331"/>
                  </a:cubicBezTo>
                  <a:cubicBezTo>
                    <a:pt x="230" y="330"/>
                    <a:pt x="233" y="329"/>
                    <a:pt x="236" y="328"/>
                  </a:cubicBezTo>
                  <a:cubicBezTo>
                    <a:pt x="239" y="329"/>
                    <a:pt x="241" y="330"/>
                    <a:pt x="243" y="332"/>
                  </a:cubicBezTo>
                  <a:cubicBezTo>
                    <a:pt x="254" y="343"/>
                    <a:pt x="254" y="343"/>
                    <a:pt x="254" y="343"/>
                  </a:cubicBezTo>
                  <a:cubicBezTo>
                    <a:pt x="259" y="347"/>
                    <a:pt x="258" y="354"/>
                    <a:pt x="254" y="358"/>
                  </a:cubicBezTo>
                  <a:moveTo>
                    <a:pt x="494" y="304"/>
                  </a:moveTo>
                  <a:cubicBezTo>
                    <a:pt x="490" y="309"/>
                    <a:pt x="485" y="311"/>
                    <a:pt x="478" y="312"/>
                  </a:cubicBezTo>
                  <a:cubicBezTo>
                    <a:pt x="477" y="312"/>
                    <a:pt x="475" y="312"/>
                    <a:pt x="474" y="311"/>
                  </a:cubicBezTo>
                  <a:cubicBezTo>
                    <a:pt x="473" y="311"/>
                    <a:pt x="473" y="311"/>
                    <a:pt x="473" y="311"/>
                  </a:cubicBezTo>
                  <a:cubicBezTo>
                    <a:pt x="472" y="310"/>
                    <a:pt x="471" y="310"/>
                    <a:pt x="470" y="309"/>
                  </a:cubicBezTo>
                  <a:cubicBezTo>
                    <a:pt x="430" y="271"/>
                    <a:pt x="405" y="247"/>
                    <a:pt x="396" y="238"/>
                  </a:cubicBezTo>
                  <a:cubicBezTo>
                    <a:pt x="394" y="236"/>
                    <a:pt x="394" y="236"/>
                    <a:pt x="394" y="236"/>
                  </a:cubicBezTo>
                  <a:cubicBezTo>
                    <a:pt x="393" y="236"/>
                    <a:pt x="393" y="236"/>
                    <a:pt x="393" y="236"/>
                  </a:cubicBezTo>
                  <a:cubicBezTo>
                    <a:pt x="393" y="236"/>
                    <a:pt x="393" y="236"/>
                    <a:pt x="393" y="236"/>
                  </a:cubicBezTo>
                  <a:cubicBezTo>
                    <a:pt x="391" y="235"/>
                    <a:pt x="389" y="234"/>
                    <a:pt x="386" y="234"/>
                  </a:cubicBezTo>
                  <a:cubicBezTo>
                    <a:pt x="379" y="234"/>
                    <a:pt x="374" y="239"/>
                    <a:pt x="374" y="246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77" y="255"/>
                    <a:pt x="377" y="255"/>
                    <a:pt x="377" y="255"/>
                  </a:cubicBezTo>
                  <a:cubicBezTo>
                    <a:pt x="378" y="256"/>
                    <a:pt x="378" y="256"/>
                    <a:pt x="378" y="256"/>
                  </a:cubicBezTo>
                  <a:cubicBezTo>
                    <a:pt x="446" y="320"/>
                    <a:pt x="446" y="320"/>
                    <a:pt x="446" y="320"/>
                  </a:cubicBezTo>
                  <a:cubicBezTo>
                    <a:pt x="451" y="325"/>
                    <a:pt x="453" y="330"/>
                    <a:pt x="454" y="336"/>
                  </a:cubicBezTo>
                  <a:cubicBezTo>
                    <a:pt x="454" y="342"/>
                    <a:pt x="452" y="348"/>
                    <a:pt x="448" y="353"/>
                  </a:cubicBezTo>
                  <a:cubicBezTo>
                    <a:pt x="442" y="358"/>
                    <a:pt x="435" y="361"/>
                    <a:pt x="427" y="360"/>
                  </a:cubicBezTo>
                  <a:cubicBezTo>
                    <a:pt x="427" y="359"/>
                    <a:pt x="427" y="359"/>
                    <a:pt x="427" y="359"/>
                  </a:cubicBezTo>
                  <a:cubicBezTo>
                    <a:pt x="425" y="359"/>
                    <a:pt x="424" y="358"/>
                    <a:pt x="424" y="357"/>
                  </a:cubicBezTo>
                  <a:cubicBezTo>
                    <a:pt x="421" y="355"/>
                    <a:pt x="421" y="355"/>
                    <a:pt x="421" y="355"/>
                  </a:cubicBezTo>
                  <a:cubicBezTo>
                    <a:pt x="421" y="355"/>
                    <a:pt x="421" y="355"/>
                    <a:pt x="421" y="355"/>
                  </a:cubicBezTo>
                  <a:cubicBezTo>
                    <a:pt x="419" y="349"/>
                    <a:pt x="416" y="344"/>
                    <a:pt x="411" y="340"/>
                  </a:cubicBezTo>
                  <a:cubicBezTo>
                    <a:pt x="349" y="286"/>
                    <a:pt x="349" y="286"/>
                    <a:pt x="349" y="286"/>
                  </a:cubicBezTo>
                  <a:cubicBezTo>
                    <a:pt x="347" y="285"/>
                    <a:pt x="347" y="285"/>
                    <a:pt x="347" y="285"/>
                  </a:cubicBezTo>
                  <a:cubicBezTo>
                    <a:pt x="345" y="284"/>
                    <a:pt x="343" y="284"/>
                    <a:pt x="341" y="284"/>
                  </a:cubicBezTo>
                  <a:cubicBezTo>
                    <a:pt x="334" y="284"/>
                    <a:pt x="329" y="289"/>
                    <a:pt x="329" y="296"/>
                  </a:cubicBezTo>
                  <a:cubicBezTo>
                    <a:pt x="329" y="300"/>
                    <a:pt x="330" y="303"/>
                    <a:pt x="334" y="305"/>
                  </a:cubicBezTo>
                  <a:cubicBezTo>
                    <a:pt x="334" y="306"/>
                    <a:pt x="334" y="306"/>
                    <a:pt x="334" y="306"/>
                  </a:cubicBezTo>
                  <a:cubicBezTo>
                    <a:pt x="334" y="306"/>
                    <a:pt x="334" y="306"/>
                    <a:pt x="334" y="306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63"/>
                    <a:pt x="397" y="365"/>
                    <a:pt x="397" y="366"/>
                  </a:cubicBezTo>
                  <a:cubicBezTo>
                    <a:pt x="398" y="372"/>
                    <a:pt x="395" y="378"/>
                    <a:pt x="391" y="382"/>
                  </a:cubicBezTo>
                  <a:cubicBezTo>
                    <a:pt x="386" y="388"/>
                    <a:pt x="378" y="391"/>
                    <a:pt x="371" y="389"/>
                  </a:cubicBezTo>
                  <a:cubicBezTo>
                    <a:pt x="370" y="389"/>
                    <a:pt x="370" y="389"/>
                    <a:pt x="370" y="389"/>
                  </a:cubicBezTo>
                  <a:cubicBezTo>
                    <a:pt x="369" y="388"/>
                    <a:pt x="368" y="388"/>
                    <a:pt x="367" y="387"/>
                  </a:cubicBezTo>
                  <a:cubicBezTo>
                    <a:pt x="341" y="362"/>
                    <a:pt x="341" y="362"/>
                    <a:pt x="341" y="362"/>
                  </a:cubicBezTo>
                  <a:cubicBezTo>
                    <a:pt x="340" y="361"/>
                    <a:pt x="340" y="361"/>
                    <a:pt x="340" y="361"/>
                  </a:cubicBezTo>
                  <a:cubicBezTo>
                    <a:pt x="328" y="348"/>
                    <a:pt x="321" y="340"/>
                    <a:pt x="318" y="337"/>
                  </a:cubicBezTo>
                  <a:cubicBezTo>
                    <a:pt x="318" y="337"/>
                    <a:pt x="318" y="337"/>
                    <a:pt x="318" y="337"/>
                  </a:cubicBezTo>
                  <a:cubicBezTo>
                    <a:pt x="315" y="334"/>
                    <a:pt x="312" y="333"/>
                    <a:pt x="308" y="333"/>
                  </a:cubicBezTo>
                  <a:cubicBezTo>
                    <a:pt x="301" y="333"/>
                    <a:pt x="296" y="339"/>
                    <a:pt x="296" y="345"/>
                  </a:cubicBezTo>
                  <a:cubicBezTo>
                    <a:pt x="296" y="350"/>
                    <a:pt x="299" y="355"/>
                    <a:pt x="303" y="357"/>
                  </a:cubicBezTo>
                  <a:cubicBezTo>
                    <a:pt x="317" y="369"/>
                    <a:pt x="317" y="369"/>
                    <a:pt x="317" y="369"/>
                  </a:cubicBezTo>
                  <a:cubicBezTo>
                    <a:pt x="317" y="369"/>
                    <a:pt x="317" y="369"/>
                    <a:pt x="317" y="369"/>
                  </a:cubicBezTo>
                  <a:cubicBezTo>
                    <a:pt x="319" y="377"/>
                    <a:pt x="317" y="385"/>
                    <a:pt x="311" y="390"/>
                  </a:cubicBezTo>
                  <a:cubicBezTo>
                    <a:pt x="306" y="396"/>
                    <a:pt x="298" y="399"/>
                    <a:pt x="291" y="397"/>
                  </a:cubicBezTo>
                  <a:cubicBezTo>
                    <a:pt x="291" y="397"/>
                    <a:pt x="291" y="397"/>
                    <a:pt x="291" y="397"/>
                  </a:cubicBezTo>
                  <a:cubicBezTo>
                    <a:pt x="290" y="397"/>
                    <a:pt x="290" y="397"/>
                    <a:pt x="290" y="397"/>
                  </a:cubicBezTo>
                  <a:cubicBezTo>
                    <a:pt x="289" y="396"/>
                    <a:pt x="288" y="396"/>
                    <a:pt x="287" y="395"/>
                  </a:cubicBezTo>
                  <a:cubicBezTo>
                    <a:pt x="266" y="377"/>
                    <a:pt x="266" y="377"/>
                    <a:pt x="266" y="377"/>
                  </a:cubicBezTo>
                  <a:cubicBezTo>
                    <a:pt x="270" y="373"/>
                    <a:pt x="270" y="373"/>
                    <a:pt x="270" y="373"/>
                  </a:cubicBezTo>
                  <a:cubicBezTo>
                    <a:pt x="282" y="361"/>
                    <a:pt x="283" y="340"/>
                    <a:pt x="270" y="328"/>
                  </a:cubicBezTo>
                  <a:cubicBezTo>
                    <a:pt x="259" y="316"/>
                    <a:pt x="259" y="316"/>
                    <a:pt x="259" y="316"/>
                  </a:cubicBezTo>
                  <a:cubicBezTo>
                    <a:pt x="256" y="313"/>
                    <a:pt x="252" y="311"/>
                    <a:pt x="248" y="309"/>
                  </a:cubicBezTo>
                  <a:cubicBezTo>
                    <a:pt x="248" y="309"/>
                    <a:pt x="248" y="309"/>
                    <a:pt x="248" y="309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4" y="296"/>
                    <a:pt x="251" y="282"/>
                    <a:pt x="242" y="272"/>
                  </a:cubicBezTo>
                  <a:cubicBezTo>
                    <a:pt x="231" y="261"/>
                    <a:pt x="231" y="261"/>
                    <a:pt x="231" y="261"/>
                  </a:cubicBezTo>
                  <a:cubicBezTo>
                    <a:pt x="227" y="258"/>
                    <a:pt x="224" y="255"/>
                    <a:pt x="219" y="254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20" y="249"/>
                    <a:pt x="221" y="245"/>
                    <a:pt x="221" y="242"/>
                  </a:cubicBezTo>
                  <a:cubicBezTo>
                    <a:pt x="221" y="233"/>
                    <a:pt x="218" y="225"/>
                    <a:pt x="212" y="219"/>
                  </a:cubicBezTo>
                  <a:cubicBezTo>
                    <a:pt x="201" y="207"/>
                    <a:pt x="201" y="207"/>
                    <a:pt x="201" y="207"/>
                  </a:cubicBezTo>
                  <a:cubicBezTo>
                    <a:pt x="195" y="201"/>
                    <a:pt x="187" y="198"/>
                    <a:pt x="178" y="198"/>
                  </a:cubicBezTo>
                  <a:cubicBezTo>
                    <a:pt x="175" y="198"/>
                    <a:pt x="172" y="198"/>
                    <a:pt x="169" y="199"/>
                  </a:cubicBezTo>
                  <a:cubicBezTo>
                    <a:pt x="169" y="199"/>
                    <a:pt x="169" y="199"/>
                    <a:pt x="169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7" y="194"/>
                    <a:pt x="164" y="190"/>
                    <a:pt x="161" y="187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44" y="170"/>
                    <a:pt x="136" y="166"/>
                    <a:pt x="127" y="166"/>
                  </a:cubicBezTo>
                  <a:cubicBezTo>
                    <a:pt x="119" y="166"/>
                    <a:pt x="110" y="169"/>
                    <a:pt x="104" y="175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6" y="194"/>
                    <a:pt x="86" y="194"/>
                    <a:pt x="86" y="194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78" y="194"/>
                    <a:pt x="71" y="192"/>
                    <a:pt x="66" y="187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34" y="130"/>
                    <a:pt x="31" y="119"/>
                    <a:pt x="41" y="10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97" y="36"/>
                    <a:pt x="105" y="33"/>
                    <a:pt x="125" y="47"/>
                  </a:cubicBezTo>
                  <a:cubicBezTo>
                    <a:pt x="137" y="56"/>
                    <a:pt x="153" y="56"/>
                    <a:pt x="184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9" y="56"/>
                    <a:pt x="193" y="56"/>
                    <a:pt x="197" y="56"/>
                  </a:cubicBezTo>
                  <a:cubicBezTo>
                    <a:pt x="213" y="56"/>
                    <a:pt x="224" y="52"/>
                    <a:pt x="234" y="48"/>
                  </a:cubicBezTo>
                  <a:cubicBezTo>
                    <a:pt x="246" y="43"/>
                    <a:pt x="258" y="38"/>
                    <a:pt x="278" y="4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53" y="56"/>
                    <a:pt x="235" y="73"/>
                    <a:pt x="227" y="89"/>
                  </a:cubicBezTo>
                  <a:cubicBezTo>
                    <a:pt x="218" y="108"/>
                    <a:pt x="222" y="122"/>
                    <a:pt x="226" y="131"/>
                  </a:cubicBezTo>
                  <a:cubicBezTo>
                    <a:pt x="243" y="162"/>
                    <a:pt x="278" y="147"/>
                    <a:pt x="303" y="137"/>
                  </a:cubicBezTo>
                  <a:cubicBezTo>
                    <a:pt x="323" y="129"/>
                    <a:pt x="339" y="123"/>
                    <a:pt x="345" y="129"/>
                  </a:cubicBezTo>
                  <a:cubicBezTo>
                    <a:pt x="369" y="154"/>
                    <a:pt x="462" y="247"/>
                    <a:pt x="471" y="252"/>
                  </a:cubicBezTo>
                  <a:cubicBezTo>
                    <a:pt x="493" y="272"/>
                    <a:pt x="493" y="272"/>
                    <a:pt x="493" y="272"/>
                  </a:cubicBezTo>
                  <a:cubicBezTo>
                    <a:pt x="498" y="276"/>
                    <a:pt x="500" y="282"/>
                    <a:pt x="500" y="288"/>
                  </a:cubicBezTo>
                  <a:cubicBezTo>
                    <a:pt x="501" y="294"/>
                    <a:pt x="498" y="300"/>
                    <a:pt x="494" y="304"/>
                  </a:cubicBezTo>
                  <a:moveTo>
                    <a:pt x="594" y="127"/>
                  </a:moveTo>
                  <a:cubicBezTo>
                    <a:pt x="593" y="135"/>
                    <a:pt x="589" y="142"/>
                    <a:pt x="583" y="147"/>
                  </a:cubicBezTo>
                  <a:cubicBezTo>
                    <a:pt x="507" y="224"/>
                    <a:pt x="507" y="224"/>
                    <a:pt x="507" y="224"/>
                  </a:cubicBezTo>
                  <a:cubicBezTo>
                    <a:pt x="502" y="228"/>
                    <a:pt x="496" y="230"/>
                    <a:pt x="490" y="230"/>
                  </a:cubicBezTo>
                  <a:cubicBezTo>
                    <a:pt x="485" y="230"/>
                    <a:pt x="480" y="229"/>
                    <a:pt x="476" y="227"/>
                  </a:cubicBezTo>
                  <a:cubicBezTo>
                    <a:pt x="463" y="214"/>
                    <a:pt x="463" y="214"/>
                    <a:pt x="463" y="214"/>
                  </a:cubicBezTo>
                  <a:cubicBezTo>
                    <a:pt x="460" y="211"/>
                    <a:pt x="460" y="211"/>
                    <a:pt x="460" y="211"/>
                  </a:cubicBezTo>
                  <a:cubicBezTo>
                    <a:pt x="410" y="159"/>
                    <a:pt x="377" y="126"/>
                    <a:pt x="363" y="111"/>
                  </a:cubicBezTo>
                  <a:cubicBezTo>
                    <a:pt x="356" y="105"/>
                    <a:pt x="348" y="101"/>
                    <a:pt x="338" y="101"/>
                  </a:cubicBezTo>
                  <a:cubicBezTo>
                    <a:pt x="324" y="101"/>
                    <a:pt x="309" y="108"/>
                    <a:pt x="294" y="114"/>
                  </a:cubicBezTo>
                  <a:cubicBezTo>
                    <a:pt x="260" y="128"/>
                    <a:pt x="253" y="127"/>
                    <a:pt x="248" y="119"/>
                  </a:cubicBezTo>
                  <a:cubicBezTo>
                    <a:pt x="246" y="114"/>
                    <a:pt x="246" y="108"/>
                    <a:pt x="250" y="101"/>
                  </a:cubicBezTo>
                  <a:cubicBezTo>
                    <a:pt x="263" y="74"/>
                    <a:pt x="313" y="47"/>
                    <a:pt x="338" y="44"/>
                  </a:cubicBezTo>
                  <a:cubicBezTo>
                    <a:pt x="365" y="40"/>
                    <a:pt x="429" y="58"/>
                    <a:pt x="451" y="66"/>
                  </a:cubicBezTo>
                  <a:cubicBezTo>
                    <a:pt x="458" y="68"/>
                    <a:pt x="458" y="68"/>
                    <a:pt x="458" y="68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501" y="33"/>
                    <a:pt x="508" y="31"/>
                    <a:pt x="515" y="32"/>
                  </a:cubicBezTo>
                  <a:cubicBezTo>
                    <a:pt x="522" y="32"/>
                    <a:pt x="529" y="36"/>
                    <a:pt x="533" y="41"/>
                  </a:cubicBezTo>
                  <a:cubicBezTo>
                    <a:pt x="589" y="106"/>
                    <a:pt x="589" y="106"/>
                    <a:pt x="589" y="106"/>
                  </a:cubicBezTo>
                  <a:cubicBezTo>
                    <a:pt x="593" y="111"/>
                    <a:pt x="595" y="119"/>
                    <a:pt x="594" y="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55" name="Łącznik prosty 54"/>
          <p:cNvCxnSpPr/>
          <p:nvPr/>
        </p:nvCxnSpPr>
        <p:spPr>
          <a:xfrm>
            <a:off x="3306006" y="-127000"/>
            <a:ext cx="0" cy="57057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>
            <a:off x="3306006" y="444500"/>
            <a:ext cx="888599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C 0.05494 2.22222E-6 0.10052 0.00139 0.10052 0.00324 C 0.10052 0.00509 0.05494 0.00671 4.79167E-6 0.00671 C -0.05573 0.00671 -0.10053 0.00509 -0.10053 0.00324 C -0.10053 0.00139 -0.05573 2.22222E-6 4.79167E-6 2.22222E-6 Z " pathEditMode="relative" rAng="0" ptsTypes="AAAAA">
                                      <p:cBhvr>
                                        <p:cTn id="45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pat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1.85185E-6 C 0.06901 1.85185E-6 0.125 0.00139 0.125 0.00324 C 0.125 0.00509 0.06901 0.00671 4.58333E-6 0.00671 C -0.06901 0.00671 -0.125 0.00509 -0.125 0.00324 C -0.125 0.00139 -0.06901 1.85185E-6 4.58333E-6 1.85185E-6 Z " pathEditMode="relative" rAng="0" ptsTypes="AAAAA">
                                      <p:cBhvr>
                                        <p:cTn id="50" dur="7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C 0.06901 3.7037E-7 0.125 0.00139 0.125 0.00324 C 0.125 0.00509 0.06901 0.00671 -1.04167E-6 0.00671 C -0.06901 0.00671 -0.125 0.00509 -0.125 0.00324 C -0.125 0.00139 -0.06901 3.7037E-7 -1.04167E-6 3.7037E-7 Z " pathEditMode="relative" rAng="0" ptsTypes="AAAAA">
                                      <p:cBhvr>
                                        <p:cTn id="55" dur="1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3" grpId="0" animBg="1"/>
      <p:bldP spid="3" grpId="1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 err="1">
                <a:solidFill>
                  <a:schemeClr val="accent1"/>
                </a:solidFill>
              </a:rPr>
              <a:t>Individual</a:t>
            </a:r>
            <a:r>
              <a:rPr lang="pl-PL" altLang="pl-PL" b="1" dirty="0">
                <a:solidFill>
                  <a:schemeClr val="accent1"/>
                </a:solidFill>
              </a:rPr>
              <a:t> Analysis </a:t>
            </a:r>
            <a:r>
              <a:rPr lang="pl-PL" altLang="pl-PL" dirty="0"/>
              <a:t>Extended DISC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-6509148" y="4408763"/>
            <a:ext cx="7409031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899886" y="1573711"/>
            <a:ext cx="0" cy="283398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04645" y="1582057"/>
            <a:ext cx="114034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7101630" y="2068435"/>
            <a:ext cx="3946337" cy="3076854"/>
            <a:chOff x="7101630" y="2068435"/>
            <a:chExt cx="3946337" cy="3076854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>
              <a:off x="7119204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Rectangle 37"/>
            <p:cNvSpPr/>
            <p:nvPr/>
          </p:nvSpPr>
          <p:spPr>
            <a:xfrm>
              <a:off x="7101630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en-US" altLang="pl-PL" sz="2000" b="1" dirty="0">
                  <a:solidFill>
                    <a:schemeClr val="accent1"/>
                  </a:solidFill>
                </a:rPr>
                <a:t>It measures natural (spontaneous) reactions </a:t>
              </a:r>
              <a:r>
                <a:rPr lang="en-US" altLang="pl-PL" sz="2000" dirty="0">
                  <a:solidFill>
                    <a:schemeClr val="tx1"/>
                  </a:solidFill>
                </a:rPr>
                <a:t>of respondent to the external stimulators.</a:t>
              </a:r>
              <a:endParaRPr lang="pl-PL" altLang="pl-PL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Rectangle 39"/>
            <p:cNvSpPr/>
            <p:nvPr/>
          </p:nvSpPr>
          <p:spPr>
            <a:xfrm>
              <a:off x="7644968" y="2068435"/>
              <a:ext cx="2935717" cy="8309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000" b="1" dirty="0" err="1">
                  <a:solidFill>
                    <a:schemeClr val="bg1"/>
                  </a:solidFill>
                </a:rPr>
                <a:t>What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does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it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measure</a:t>
              </a:r>
              <a:r>
                <a:rPr lang="pl-PL" sz="2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117171" y="2138827"/>
              <a:ext cx="3930796" cy="2591486"/>
            </a:xfrm>
            <a:prstGeom prst="roundRect">
              <a:avLst>
                <a:gd name="adj" fmla="val 15911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8876830" y="2731304"/>
              <a:ext cx="471992" cy="469027"/>
            </a:xfrm>
            <a:custGeom>
              <a:avLst/>
              <a:gdLst>
                <a:gd name="T0" fmla="*/ 591 w 610"/>
                <a:gd name="T1" fmla="*/ 523 h 606"/>
                <a:gd name="T2" fmla="*/ 463 w 610"/>
                <a:gd name="T3" fmla="*/ 395 h 606"/>
                <a:gd name="T4" fmla="*/ 432 w 610"/>
                <a:gd name="T5" fmla="*/ 74 h 606"/>
                <a:gd name="T6" fmla="*/ 253 w 610"/>
                <a:gd name="T7" fmla="*/ 0 h 606"/>
                <a:gd name="T8" fmla="*/ 74 w 610"/>
                <a:gd name="T9" fmla="*/ 74 h 606"/>
                <a:gd name="T10" fmla="*/ 0 w 610"/>
                <a:gd name="T11" fmla="*/ 253 h 606"/>
                <a:gd name="T12" fmla="*/ 74 w 610"/>
                <a:gd name="T13" fmla="*/ 433 h 606"/>
                <a:gd name="T14" fmla="*/ 253 w 610"/>
                <a:gd name="T15" fmla="*/ 507 h 606"/>
                <a:gd name="T16" fmla="*/ 395 w 610"/>
                <a:gd name="T17" fmla="*/ 464 h 606"/>
                <a:gd name="T18" fmla="*/ 522 w 610"/>
                <a:gd name="T19" fmla="*/ 591 h 606"/>
                <a:gd name="T20" fmla="*/ 557 w 610"/>
                <a:gd name="T21" fmla="*/ 606 h 606"/>
                <a:gd name="T22" fmla="*/ 591 w 610"/>
                <a:gd name="T23" fmla="*/ 591 h 606"/>
                <a:gd name="T24" fmla="*/ 591 w 610"/>
                <a:gd name="T25" fmla="*/ 523 h 606"/>
                <a:gd name="T26" fmla="*/ 84 w 610"/>
                <a:gd name="T27" fmla="*/ 423 h 606"/>
                <a:gd name="T28" fmla="*/ 14 w 610"/>
                <a:gd name="T29" fmla="*/ 253 h 606"/>
                <a:gd name="T30" fmla="*/ 84 w 610"/>
                <a:gd name="T31" fmla="*/ 84 h 606"/>
                <a:gd name="T32" fmla="*/ 253 w 610"/>
                <a:gd name="T33" fmla="*/ 14 h 606"/>
                <a:gd name="T34" fmla="*/ 422 w 610"/>
                <a:gd name="T35" fmla="*/ 84 h 606"/>
                <a:gd name="T36" fmla="*/ 449 w 610"/>
                <a:gd name="T37" fmla="*/ 391 h 606"/>
                <a:gd name="T38" fmla="*/ 448 w 610"/>
                <a:gd name="T39" fmla="*/ 392 h 606"/>
                <a:gd name="T40" fmla="*/ 422 w 610"/>
                <a:gd name="T41" fmla="*/ 423 h 606"/>
                <a:gd name="T42" fmla="*/ 392 w 610"/>
                <a:gd name="T43" fmla="*/ 448 h 606"/>
                <a:gd name="T44" fmla="*/ 391 w 610"/>
                <a:gd name="T45" fmla="*/ 449 h 606"/>
                <a:gd name="T46" fmla="*/ 253 w 610"/>
                <a:gd name="T47" fmla="*/ 493 h 606"/>
                <a:gd name="T48" fmla="*/ 84 w 610"/>
                <a:gd name="T49" fmla="*/ 423 h 606"/>
                <a:gd name="T50" fmla="*/ 581 w 610"/>
                <a:gd name="T51" fmla="*/ 581 h 606"/>
                <a:gd name="T52" fmla="*/ 532 w 610"/>
                <a:gd name="T53" fmla="*/ 581 h 606"/>
                <a:gd name="T54" fmla="*/ 406 w 610"/>
                <a:gd name="T55" fmla="*/ 455 h 606"/>
                <a:gd name="T56" fmla="*/ 432 w 610"/>
                <a:gd name="T57" fmla="*/ 433 h 606"/>
                <a:gd name="T58" fmla="*/ 455 w 610"/>
                <a:gd name="T59" fmla="*/ 406 h 606"/>
                <a:gd name="T60" fmla="*/ 581 w 610"/>
                <a:gd name="T61" fmla="*/ 533 h 606"/>
                <a:gd name="T62" fmla="*/ 581 w 610"/>
                <a:gd name="T63" fmla="*/ 58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0" h="606">
                  <a:moveTo>
                    <a:pt x="591" y="523"/>
                  </a:moveTo>
                  <a:cubicBezTo>
                    <a:pt x="463" y="395"/>
                    <a:pt x="463" y="395"/>
                    <a:pt x="463" y="395"/>
                  </a:cubicBezTo>
                  <a:cubicBezTo>
                    <a:pt x="530" y="296"/>
                    <a:pt x="519" y="161"/>
                    <a:pt x="432" y="74"/>
                  </a:cubicBezTo>
                  <a:cubicBezTo>
                    <a:pt x="384" y="26"/>
                    <a:pt x="321" y="0"/>
                    <a:pt x="253" y="0"/>
                  </a:cubicBezTo>
                  <a:cubicBezTo>
                    <a:pt x="185" y="0"/>
                    <a:pt x="122" y="26"/>
                    <a:pt x="74" y="74"/>
                  </a:cubicBezTo>
                  <a:cubicBezTo>
                    <a:pt x="26" y="122"/>
                    <a:pt x="0" y="186"/>
                    <a:pt x="0" y="253"/>
                  </a:cubicBezTo>
                  <a:cubicBezTo>
                    <a:pt x="0" y="321"/>
                    <a:pt x="26" y="385"/>
                    <a:pt x="74" y="433"/>
                  </a:cubicBezTo>
                  <a:cubicBezTo>
                    <a:pt x="122" y="480"/>
                    <a:pt x="185" y="507"/>
                    <a:pt x="253" y="507"/>
                  </a:cubicBezTo>
                  <a:cubicBezTo>
                    <a:pt x="304" y="507"/>
                    <a:pt x="353" y="492"/>
                    <a:pt x="395" y="464"/>
                  </a:cubicBezTo>
                  <a:cubicBezTo>
                    <a:pt x="522" y="591"/>
                    <a:pt x="522" y="591"/>
                    <a:pt x="522" y="591"/>
                  </a:cubicBezTo>
                  <a:cubicBezTo>
                    <a:pt x="532" y="601"/>
                    <a:pt x="544" y="606"/>
                    <a:pt x="557" y="606"/>
                  </a:cubicBezTo>
                  <a:cubicBezTo>
                    <a:pt x="569" y="606"/>
                    <a:pt x="582" y="601"/>
                    <a:pt x="591" y="591"/>
                  </a:cubicBezTo>
                  <a:cubicBezTo>
                    <a:pt x="610" y="572"/>
                    <a:pt x="610" y="542"/>
                    <a:pt x="591" y="523"/>
                  </a:cubicBezTo>
                  <a:close/>
                  <a:moveTo>
                    <a:pt x="84" y="423"/>
                  </a:moveTo>
                  <a:cubicBezTo>
                    <a:pt x="39" y="377"/>
                    <a:pt x="14" y="317"/>
                    <a:pt x="14" y="253"/>
                  </a:cubicBezTo>
                  <a:cubicBezTo>
                    <a:pt x="14" y="189"/>
                    <a:pt x="39" y="129"/>
                    <a:pt x="84" y="84"/>
                  </a:cubicBezTo>
                  <a:cubicBezTo>
                    <a:pt x="129" y="39"/>
                    <a:pt x="189" y="14"/>
                    <a:pt x="253" y="14"/>
                  </a:cubicBezTo>
                  <a:cubicBezTo>
                    <a:pt x="317" y="14"/>
                    <a:pt x="377" y="39"/>
                    <a:pt x="422" y="84"/>
                  </a:cubicBezTo>
                  <a:cubicBezTo>
                    <a:pt x="506" y="168"/>
                    <a:pt x="514" y="298"/>
                    <a:pt x="449" y="391"/>
                  </a:cubicBezTo>
                  <a:cubicBezTo>
                    <a:pt x="448" y="392"/>
                    <a:pt x="448" y="392"/>
                    <a:pt x="448" y="392"/>
                  </a:cubicBezTo>
                  <a:cubicBezTo>
                    <a:pt x="440" y="403"/>
                    <a:pt x="432" y="413"/>
                    <a:pt x="422" y="423"/>
                  </a:cubicBezTo>
                  <a:cubicBezTo>
                    <a:pt x="413" y="432"/>
                    <a:pt x="403" y="441"/>
                    <a:pt x="392" y="448"/>
                  </a:cubicBezTo>
                  <a:cubicBezTo>
                    <a:pt x="392" y="448"/>
                    <a:pt x="391" y="449"/>
                    <a:pt x="391" y="449"/>
                  </a:cubicBezTo>
                  <a:cubicBezTo>
                    <a:pt x="351" y="477"/>
                    <a:pt x="303" y="493"/>
                    <a:pt x="253" y="493"/>
                  </a:cubicBezTo>
                  <a:cubicBezTo>
                    <a:pt x="189" y="493"/>
                    <a:pt x="129" y="468"/>
                    <a:pt x="84" y="423"/>
                  </a:cubicBezTo>
                  <a:close/>
                  <a:moveTo>
                    <a:pt x="581" y="581"/>
                  </a:moveTo>
                  <a:cubicBezTo>
                    <a:pt x="568" y="595"/>
                    <a:pt x="546" y="595"/>
                    <a:pt x="532" y="581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15" y="448"/>
                    <a:pt x="424" y="441"/>
                    <a:pt x="432" y="433"/>
                  </a:cubicBezTo>
                  <a:cubicBezTo>
                    <a:pt x="440" y="424"/>
                    <a:pt x="448" y="415"/>
                    <a:pt x="455" y="406"/>
                  </a:cubicBezTo>
                  <a:cubicBezTo>
                    <a:pt x="581" y="533"/>
                    <a:pt x="581" y="533"/>
                    <a:pt x="581" y="533"/>
                  </a:cubicBezTo>
                  <a:cubicBezTo>
                    <a:pt x="595" y="546"/>
                    <a:pt x="595" y="568"/>
                    <a:pt x="581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153729" y="2138827"/>
            <a:ext cx="3946337" cy="3134310"/>
            <a:chOff x="2153729" y="2138827"/>
            <a:chExt cx="3946337" cy="3134310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000" b="1" dirty="0">
                  <a:solidFill>
                    <a:schemeClr val="accent1"/>
                  </a:solidFill>
                </a:rPr>
                <a:t>Simple model to </a:t>
              </a:r>
              <a:r>
                <a:rPr lang="pl-PL" altLang="pl-PL" sz="2000" b="1" dirty="0" err="1">
                  <a:solidFill>
                    <a:schemeClr val="accent1"/>
                  </a:solidFill>
                </a:rPr>
                <a:t>identify</a:t>
              </a:r>
              <a:r>
                <a:rPr lang="pl-PL" altLang="pl-PL" sz="2000" b="1" dirty="0">
                  <a:solidFill>
                    <a:schemeClr val="accent1"/>
                  </a:solidFill>
                </a:rPr>
                <a:t> </a:t>
              </a:r>
              <a:r>
                <a:rPr lang="pl-PL" altLang="pl-PL" sz="2000" dirty="0" err="1">
                  <a:solidFill>
                    <a:schemeClr val="tx1"/>
                  </a:solidFill>
                </a:rPr>
                <a:t>basic</a:t>
              </a:r>
              <a:r>
                <a:rPr lang="pl-PL" altLang="pl-PL" sz="2000" dirty="0">
                  <a:solidFill>
                    <a:schemeClr val="tx1"/>
                  </a:solidFill>
                </a:rPr>
                <a:t> </a:t>
              </a:r>
              <a:r>
                <a:rPr lang="pl-PL" altLang="pl-PL" sz="2000" dirty="0" err="1">
                  <a:solidFill>
                    <a:schemeClr val="tx1"/>
                  </a:solidFill>
                </a:rPr>
                <a:t>styles</a:t>
              </a:r>
              <a:r>
                <a:rPr lang="pl-PL" altLang="pl-PL" sz="2000" dirty="0">
                  <a:solidFill>
                    <a:schemeClr val="tx1"/>
                  </a:solidFill>
                </a:rPr>
                <a:t> of </a:t>
              </a:r>
              <a:r>
                <a:rPr lang="pl-PL" altLang="pl-PL" sz="2000" dirty="0" err="1">
                  <a:solidFill>
                    <a:schemeClr val="tx1"/>
                  </a:solidFill>
                </a:rPr>
                <a:t>behavior</a:t>
              </a:r>
              <a:r>
                <a:rPr lang="pl-PL" altLang="pl-PL" sz="2000" dirty="0">
                  <a:solidFill>
                    <a:schemeClr val="tx1"/>
                  </a:solidFill>
                </a:rPr>
                <a:t> </a:t>
              </a:r>
              <a:r>
                <a:rPr lang="en-US" altLang="pl-PL" sz="2000" b="1" dirty="0">
                  <a:solidFill>
                    <a:schemeClr val="accent1"/>
                  </a:solidFill>
                </a:rPr>
                <a:t>that helps to improve</a:t>
              </a:r>
              <a:r>
                <a:rPr lang="pl-PL" altLang="pl-PL" sz="2000" b="1" dirty="0">
                  <a:solidFill>
                    <a:schemeClr val="accent1"/>
                  </a:solidFill>
                </a:rPr>
                <a:t> </a:t>
              </a:r>
              <a:r>
                <a:rPr lang="en-US" altLang="pl-PL" sz="2000" b="1" dirty="0">
                  <a:solidFill>
                    <a:schemeClr val="accent1"/>
                  </a:solidFill>
                </a:rPr>
                <a:t>interactions between people</a:t>
              </a:r>
              <a:r>
                <a:rPr lang="pl-PL" altLang="pl-PL" sz="2000" dirty="0">
                  <a:solidFill>
                    <a:schemeClr val="tx1"/>
                  </a:solidFill>
                </a:rPr>
                <a:t> </a:t>
              </a:r>
              <a:r>
                <a:rPr lang="en-US" altLang="pl-PL" sz="2000" dirty="0">
                  <a:solidFill>
                    <a:schemeClr val="tx1"/>
                  </a:solidFill>
                </a:rPr>
                <a:t>Inventory of natural reactions of the respondent</a:t>
              </a:r>
            </a:p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000" dirty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39"/>
            <p:cNvSpPr/>
            <p:nvPr/>
          </p:nvSpPr>
          <p:spPr>
            <a:xfrm>
              <a:off x="2697067" y="2206934"/>
              <a:ext cx="2935717" cy="5539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000" b="1" dirty="0" err="1">
                  <a:solidFill>
                    <a:schemeClr val="bg1"/>
                  </a:solidFill>
                </a:rPr>
                <a:t>What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is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it</a:t>
              </a:r>
              <a:r>
                <a:rPr lang="pl-PL" sz="2000" b="1" dirty="0">
                  <a:solidFill>
                    <a:schemeClr val="bg1"/>
                  </a:solidFill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2169270" y="2138827"/>
              <a:ext cx="3930796" cy="3134310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Freeform 142"/>
            <p:cNvSpPr>
              <a:spLocks noEditPoints="1"/>
            </p:cNvSpPr>
            <p:nvPr/>
          </p:nvSpPr>
          <p:spPr bwMode="auto">
            <a:xfrm>
              <a:off x="4042375" y="2688419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36"/>
          <p:cNvSpPr>
            <a:spLocks noChangeAspect="1"/>
          </p:cNvSpPr>
          <p:nvPr/>
        </p:nvSpPr>
        <p:spPr>
          <a:xfrm>
            <a:off x="5426423" y="5694927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42"/>
          <p:cNvSpPr>
            <a:spLocks noChangeAspect="1"/>
          </p:cNvSpPr>
          <p:nvPr/>
        </p:nvSpPr>
        <p:spPr>
          <a:xfrm>
            <a:off x="8485531" y="5095578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6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C 0.05495 -2.59259E-6 0.10053 0.00139 0.10053 0.00324 C 0.10053 0.0051 0.05495 0.00672 -4.79167E-6 0.00672 C -0.05572 0.00672 -0.10052 0.0051 -0.10052 0.00324 C -0.10052 0.00139 -0.05572 -2.59259E-6 -4.79167E-6 -2.59259E-6 Z " pathEditMode="relative" rAng="0" ptsTypes="AAAAA">
                                      <p:cBhvr>
                                        <p:cTn id="27" dur="9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07407E-6 C 0.06901 -4.07407E-6 0.125 0.00139 0.125 0.00324 C 0.125 0.0051 0.06901 0.00672 4.16667E-6 0.00672 C -0.06901 0.00672 -0.125 0.0051 -0.125 0.00324 C -0.125 0.00139 -0.06901 -4.07407E-6 4.16667E-6 -4.07407E-6 Z " pathEditMode="relative" rAng="0" ptsTypes="AAAAA">
                                      <p:cBhvr>
                                        <p:cTn id="32" dur="1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6"/>
          <p:cNvSpPr>
            <a:spLocks noChangeAspect="1"/>
          </p:cNvSpPr>
          <p:nvPr/>
        </p:nvSpPr>
        <p:spPr>
          <a:xfrm>
            <a:off x="3382727" y="5754622"/>
            <a:ext cx="1309098" cy="71302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42"/>
          <p:cNvSpPr>
            <a:spLocks noChangeAspect="1"/>
          </p:cNvSpPr>
          <p:nvPr/>
        </p:nvSpPr>
        <p:spPr>
          <a:xfrm>
            <a:off x="7157528" y="313336"/>
            <a:ext cx="1162346" cy="633093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Extended DISC </a:t>
            </a:r>
            <a:r>
              <a:rPr lang="pl-PL" altLang="pl-PL" b="1" dirty="0">
                <a:solidFill>
                  <a:schemeClr val="accent1"/>
                </a:solidFill>
              </a:rPr>
              <a:t>Personal Analysis 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V="1">
            <a:off x="-1228955" y="1582057"/>
            <a:ext cx="10299930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129452" y="1582057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9074798" y="1582057"/>
            <a:ext cx="0" cy="55677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a 23"/>
          <p:cNvGrpSpPr/>
          <p:nvPr/>
        </p:nvGrpSpPr>
        <p:grpSpPr>
          <a:xfrm>
            <a:off x="2153729" y="2068435"/>
            <a:ext cx="3946337" cy="3265565"/>
            <a:chOff x="2153729" y="2068435"/>
            <a:chExt cx="3946337" cy="3265565"/>
          </a:xfrm>
        </p:grpSpPr>
        <p:sp>
          <p:nvSpPr>
            <p:cNvPr id="5" name="Prostokąt z rogami zaokrąglonymi z jednej strony 4"/>
            <p:cNvSpPr/>
            <p:nvPr/>
          </p:nvSpPr>
          <p:spPr>
            <a:xfrm>
              <a:off x="2169270" y="2138827"/>
              <a:ext cx="3926730" cy="1246982"/>
            </a:xfrm>
            <a:prstGeom prst="round2SameRect">
              <a:avLst>
                <a:gd name="adj1" fmla="val 29357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Rectangle 37"/>
            <p:cNvSpPr/>
            <p:nvPr/>
          </p:nvSpPr>
          <p:spPr>
            <a:xfrm>
              <a:off x="2153729" y="3245188"/>
              <a:ext cx="3946336" cy="19001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en-US" altLang="pl-PL" sz="2000" dirty="0">
                  <a:solidFill>
                    <a:schemeClr val="tx1"/>
                  </a:solidFill>
                </a:rPr>
                <a:t>Extended DISC® Behavioral Analysis is a self-assessment tool for measuring the person's natural behavioral style – </a:t>
              </a:r>
              <a:r>
                <a:rPr lang="en-US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not for professional full personality analysis</a:t>
              </a:r>
            </a:p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endParaRPr lang="pl-PL" altLang="pl-PL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9"/>
            <p:cNvSpPr/>
            <p:nvPr/>
          </p:nvSpPr>
          <p:spPr>
            <a:xfrm>
              <a:off x="2697067" y="2068435"/>
              <a:ext cx="2935717" cy="8309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000" b="1" dirty="0" err="1">
                  <a:solidFill>
                    <a:schemeClr val="bg1"/>
                  </a:solidFill>
                </a:rPr>
                <a:t>What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it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doesn’t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measure</a:t>
              </a:r>
              <a:r>
                <a:rPr lang="pl-PL" sz="2000" b="1" dirty="0">
                  <a:solidFill>
                    <a:schemeClr val="bg1"/>
                  </a:solidFill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2169270" y="2138827"/>
              <a:ext cx="3930796" cy="3195173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Freeform 134"/>
            <p:cNvSpPr>
              <a:spLocks noEditPoints="1"/>
            </p:cNvSpPr>
            <p:nvPr/>
          </p:nvSpPr>
          <p:spPr bwMode="auto">
            <a:xfrm>
              <a:off x="3856351" y="2758844"/>
              <a:ext cx="556633" cy="527776"/>
            </a:xfrm>
            <a:custGeom>
              <a:avLst/>
              <a:gdLst>
                <a:gd name="T0" fmla="*/ 63 w 574"/>
                <a:gd name="T1" fmla="*/ 361 h 605"/>
                <a:gd name="T2" fmla="*/ 56 w 574"/>
                <a:gd name="T3" fmla="*/ 239 h 605"/>
                <a:gd name="T4" fmla="*/ 49 w 574"/>
                <a:gd name="T5" fmla="*/ 361 h 605"/>
                <a:gd name="T6" fmla="*/ 0 w 574"/>
                <a:gd name="T7" fmla="*/ 368 h 605"/>
                <a:gd name="T8" fmla="*/ 7 w 574"/>
                <a:gd name="T9" fmla="*/ 484 h 605"/>
                <a:gd name="T10" fmla="*/ 49 w 574"/>
                <a:gd name="T11" fmla="*/ 598 h 605"/>
                <a:gd name="T12" fmla="*/ 63 w 574"/>
                <a:gd name="T13" fmla="*/ 598 h 605"/>
                <a:gd name="T14" fmla="*/ 105 w 574"/>
                <a:gd name="T15" fmla="*/ 484 h 605"/>
                <a:gd name="T16" fmla="*/ 112 w 574"/>
                <a:gd name="T17" fmla="*/ 368 h 605"/>
                <a:gd name="T18" fmla="*/ 98 w 574"/>
                <a:gd name="T19" fmla="*/ 470 h 605"/>
                <a:gd name="T20" fmla="*/ 14 w 574"/>
                <a:gd name="T21" fmla="*/ 375 h 605"/>
                <a:gd name="T22" fmla="*/ 98 w 574"/>
                <a:gd name="T23" fmla="*/ 470 h 605"/>
                <a:gd name="T24" fmla="*/ 217 w 574"/>
                <a:gd name="T25" fmla="*/ 224 h 605"/>
                <a:gd name="T26" fmla="*/ 210 w 574"/>
                <a:gd name="T27" fmla="*/ 103 h 605"/>
                <a:gd name="T28" fmla="*/ 203 w 574"/>
                <a:gd name="T29" fmla="*/ 224 h 605"/>
                <a:gd name="T30" fmla="*/ 154 w 574"/>
                <a:gd name="T31" fmla="*/ 231 h 605"/>
                <a:gd name="T32" fmla="*/ 161 w 574"/>
                <a:gd name="T33" fmla="*/ 348 h 605"/>
                <a:gd name="T34" fmla="*/ 203 w 574"/>
                <a:gd name="T35" fmla="*/ 462 h 605"/>
                <a:gd name="T36" fmla="*/ 217 w 574"/>
                <a:gd name="T37" fmla="*/ 462 h 605"/>
                <a:gd name="T38" fmla="*/ 259 w 574"/>
                <a:gd name="T39" fmla="*/ 348 h 605"/>
                <a:gd name="T40" fmla="*/ 266 w 574"/>
                <a:gd name="T41" fmla="*/ 231 h 605"/>
                <a:gd name="T42" fmla="*/ 252 w 574"/>
                <a:gd name="T43" fmla="*/ 334 h 605"/>
                <a:gd name="T44" fmla="*/ 168 w 574"/>
                <a:gd name="T45" fmla="*/ 238 h 605"/>
                <a:gd name="T46" fmla="*/ 252 w 574"/>
                <a:gd name="T47" fmla="*/ 334 h 605"/>
                <a:gd name="T48" fmla="*/ 371 w 574"/>
                <a:gd name="T49" fmla="*/ 279 h 605"/>
                <a:gd name="T50" fmla="*/ 364 w 574"/>
                <a:gd name="T51" fmla="*/ 158 h 605"/>
                <a:gd name="T52" fmla="*/ 357 w 574"/>
                <a:gd name="T53" fmla="*/ 279 h 605"/>
                <a:gd name="T54" fmla="*/ 308 w 574"/>
                <a:gd name="T55" fmla="*/ 286 h 605"/>
                <a:gd name="T56" fmla="*/ 315 w 574"/>
                <a:gd name="T57" fmla="*/ 402 h 605"/>
                <a:gd name="T58" fmla="*/ 357 w 574"/>
                <a:gd name="T59" fmla="*/ 516 h 605"/>
                <a:gd name="T60" fmla="*/ 371 w 574"/>
                <a:gd name="T61" fmla="*/ 516 h 605"/>
                <a:gd name="T62" fmla="*/ 413 w 574"/>
                <a:gd name="T63" fmla="*/ 402 h 605"/>
                <a:gd name="T64" fmla="*/ 420 w 574"/>
                <a:gd name="T65" fmla="*/ 286 h 605"/>
                <a:gd name="T66" fmla="*/ 406 w 574"/>
                <a:gd name="T67" fmla="*/ 388 h 605"/>
                <a:gd name="T68" fmla="*/ 322 w 574"/>
                <a:gd name="T69" fmla="*/ 293 h 605"/>
                <a:gd name="T70" fmla="*/ 406 w 574"/>
                <a:gd name="T71" fmla="*/ 388 h 605"/>
                <a:gd name="T72" fmla="*/ 525 w 574"/>
                <a:gd name="T73" fmla="*/ 121 h 605"/>
                <a:gd name="T74" fmla="*/ 518 w 574"/>
                <a:gd name="T75" fmla="*/ 0 h 605"/>
                <a:gd name="T76" fmla="*/ 511 w 574"/>
                <a:gd name="T77" fmla="*/ 121 h 605"/>
                <a:gd name="T78" fmla="*/ 462 w 574"/>
                <a:gd name="T79" fmla="*/ 128 h 605"/>
                <a:gd name="T80" fmla="*/ 469 w 574"/>
                <a:gd name="T81" fmla="*/ 245 h 605"/>
                <a:gd name="T82" fmla="*/ 511 w 574"/>
                <a:gd name="T83" fmla="*/ 359 h 605"/>
                <a:gd name="T84" fmla="*/ 525 w 574"/>
                <a:gd name="T85" fmla="*/ 359 h 605"/>
                <a:gd name="T86" fmla="*/ 567 w 574"/>
                <a:gd name="T87" fmla="*/ 245 h 605"/>
                <a:gd name="T88" fmla="*/ 574 w 574"/>
                <a:gd name="T89" fmla="*/ 128 h 605"/>
                <a:gd name="T90" fmla="*/ 560 w 574"/>
                <a:gd name="T91" fmla="*/ 231 h 605"/>
                <a:gd name="T92" fmla="*/ 476 w 574"/>
                <a:gd name="T93" fmla="*/ 135 h 605"/>
                <a:gd name="T94" fmla="*/ 560 w 574"/>
                <a:gd name="T95" fmla="*/ 23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605">
                  <a:moveTo>
                    <a:pt x="105" y="361"/>
                  </a:moveTo>
                  <a:cubicBezTo>
                    <a:pt x="63" y="361"/>
                    <a:pt x="63" y="361"/>
                    <a:pt x="63" y="361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3"/>
                    <a:pt x="60" y="239"/>
                    <a:pt x="56" y="239"/>
                  </a:cubicBezTo>
                  <a:cubicBezTo>
                    <a:pt x="52" y="239"/>
                    <a:pt x="49" y="243"/>
                    <a:pt x="49" y="246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3" y="361"/>
                    <a:pt x="0" y="364"/>
                    <a:pt x="0" y="368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81"/>
                    <a:pt x="3" y="484"/>
                    <a:pt x="7" y="484"/>
                  </a:cubicBezTo>
                  <a:cubicBezTo>
                    <a:pt x="49" y="484"/>
                    <a:pt x="49" y="484"/>
                    <a:pt x="49" y="484"/>
                  </a:cubicBezTo>
                  <a:cubicBezTo>
                    <a:pt x="49" y="598"/>
                    <a:pt x="49" y="598"/>
                    <a:pt x="49" y="598"/>
                  </a:cubicBezTo>
                  <a:cubicBezTo>
                    <a:pt x="49" y="602"/>
                    <a:pt x="52" y="605"/>
                    <a:pt x="56" y="605"/>
                  </a:cubicBezTo>
                  <a:cubicBezTo>
                    <a:pt x="60" y="605"/>
                    <a:pt x="63" y="602"/>
                    <a:pt x="63" y="598"/>
                  </a:cubicBezTo>
                  <a:cubicBezTo>
                    <a:pt x="63" y="484"/>
                    <a:pt x="63" y="484"/>
                    <a:pt x="63" y="484"/>
                  </a:cubicBezTo>
                  <a:cubicBezTo>
                    <a:pt x="105" y="484"/>
                    <a:pt x="105" y="484"/>
                    <a:pt x="105" y="484"/>
                  </a:cubicBezTo>
                  <a:cubicBezTo>
                    <a:pt x="109" y="484"/>
                    <a:pt x="112" y="481"/>
                    <a:pt x="112" y="477"/>
                  </a:cubicBezTo>
                  <a:cubicBezTo>
                    <a:pt x="112" y="368"/>
                    <a:pt x="112" y="368"/>
                    <a:pt x="112" y="368"/>
                  </a:cubicBezTo>
                  <a:cubicBezTo>
                    <a:pt x="112" y="364"/>
                    <a:pt x="109" y="361"/>
                    <a:pt x="105" y="361"/>
                  </a:cubicBezTo>
                  <a:close/>
                  <a:moveTo>
                    <a:pt x="98" y="470"/>
                  </a:moveTo>
                  <a:cubicBezTo>
                    <a:pt x="14" y="470"/>
                    <a:pt x="14" y="470"/>
                    <a:pt x="14" y="470"/>
                  </a:cubicBezTo>
                  <a:cubicBezTo>
                    <a:pt x="14" y="375"/>
                    <a:pt x="14" y="375"/>
                    <a:pt x="14" y="375"/>
                  </a:cubicBezTo>
                  <a:cubicBezTo>
                    <a:pt x="98" y="375"/>
                    <a:pt x="98" y="375"/>
                    <a:pt x="98" y="375"/>
                  </a:cubicBezTo>
                  <a:lnTo>
                    <a:pt x="98" y="470"/>
                  </a:lnTo>
                  <a:close/>
                  <a:moveTo>
                    <a:pt x="259" y="224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06"/>
                    <a:pt x="214" y="103"/>
                    <a:pt x="210" y="103"/>
                  </a:cubicBezTo>
                  <a:cubicBezTo>
                    <a:pt x="206" y="103"/>
                    <a:pt x="203" y="106"/>
                    <a:pt x="203" y="110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161" y="224"/>
                    <a:pt x="161" y="224"/>
                    <a:pt x="161" y="224"/>
                  </a:cubicBezTo>
                  <a:cubicBezTo>
                    <a:pt x="157" y="224"/>
                    <a:pt x="154" y="227"/>
                    <a:pt x="154" y="231"/>
                  </a:cubicBezTo>
                  <a:cubicBezTo>
                    <a:pt x="154" y="341"/>
                    <a:pt x="154" y="341"/>
                    <a:pt x="154" y="341"/>
                  </a:cubicBezTo>
                  <a:cubicBezTo>
                    <a:pt x="154" y="344"/>
                    <a:pt x="157" y="348"/>
                    <a:pt x="161" y="348"/>
                  </a:cubicBezTo>
                  <a:cubicBezTo>
                    <a:pt x="203" y="348"/>
                    <a:pt x="203" y="348"/>
                    <a:pt x="203" y="348"/>
                  </a:cubicBezTo>
                  <a:cubicBezTo>
                    <a:pt x="203" y="462"/>
                    <a:pt x="203" y="462"/>
                    <a:pt x="203" y="462"/>
                  </a:cubicBezTo>
                  <a:cubicBezTo>
                    <a:pt x="203" y="466"/>
                    <a:pt x="206" y="469"/>
                    <a:pt x="210" y="469"/>
                  </a:cubicBezTo>
                  <a:cubicBezTo>
                    <a:pt x="214" y="469"/>
                    <a:pt x="217" y="466"/>
                    <a:pt x="217" y="462"/>
                  </a:cubicBezTo>
                  <a:cubicBezTo>
                    <a:pt x="217" y="348"/>
                    <a:pt x="217" y="348"/>
                    <a:pt x="21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3" y="348"/>
                    <a:pt x="266" y="344"/>
                    <a:pt x="266" y="341"/>
                  </a:cubicBezTo>
                  <a:cubicBezTo>
                    <a:pt x="266" y="231"/>
                    <a:pt x="266" y="231"/>
                    <a:pt x="266" y="231"/>
                  </a:cubicBezTo>
                  <a:cubicBezTo>
                    <a:pt x="266" y="227"/>
                    <a:pt x="263" y="224"/>
                    <a:pt x="259" y="224"/>
                  </a:cubicBezTo>
                  <a:close/>
                  <a:moveTo>
                    <a:pt x="252" y="334"/>
                  </a:moveTo>
                  <a:cubicBezTo>
                    <a:pt x="168" y="334"/>
                    <a:pt x="168" y="334"/>
                    <a:pt x="168" y="334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252" y="238"/>
                    <a:pt x="252" y="238"/>
                    <a:pt x="252" y="238"/>
                  </a:cubicBezTo>
                  <a:lnTo>
                    <a:pt x="252" y="334"/>
                  </a:lnTo>
                  <a:close/>
                  <a:moveTo>
                    <a:pt x="413" y="279"/>
                  </a:moveTo>
                  <a:cubicBezTo>
                    <a:pt x="371" y="279"/>
                    <a:pt x="371" y="279"/>
                    <a:pt x="371" y="279"/>
                  </a:cubicBezTo>
                  <a:cubicBezTo>
                    <a:pt x="371" y="165"/>
                    <a:pt x="371" y="165"/>
                    <a:pt x="371" y="165"/>
                  </a:cubicBezTo>
                  <a:cubicBezTo>
                    <a:pt x="371" y="161"/>
                    <a:pt x="368" y="158"/>
                    <a:pt x="364" y="158"/>
                  </a:cubicBezTo>
                  <a:cubicBezTo>
                    <a:pt x="360" y="158"/>
                    <a:pt x="357" y="161"/>
                    <a:pt x="357" y="165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1" y="279"/>
                    <a:pt x="308" y="282"/>
                    <a:pt x="308" y="286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08" y="399"/>
                    <a:pt x="311" y="402"/>
                    <a:pt x="315" y="402"/>
                  </a:cubicBezTo>
                  <a:cubicBezTo>
                    <a:pt x="357" y="402"/>
                    <a:pt x="357" y="402"/>
                    <a:pt x="357" y="402"/>
                  </a:cubicBezTo>
                  <a:cubicBezTo>
                    <a:pt x="357" y="516"/>
                    <a:pt x="357" y="516"/>
                    <a:pt x="357" y="516"/>
                  </a:cubicBezTo>
                  <a:cubicBezTo>
                    <a:pt x="357" y="520"/>
                    <a:pt x="360" y="523"/>
                    <a:pt x="364" y="523"/>
                  </a:cubicBezTo>
                  <a:cubicBezTo>
                    <a:pt x="368" y="523"/>
                    <a:pt x="371" y="520"/>
                    <a:pt x="371" y="516"/>
                  </a:cubicBezTo>
                  <a:cubicBezTo>
                    <a:pt x="371" y="402"/>
                    <a:pt x="371" y="402"/>
                    <a:pt x="371" y="402"/>
                  </a:cubicBezTo>
                  <a:cubicBezTo>
                    <a:pt x="413" y="402"/>
                    <a:pt x="413" y="402"/>
                    <a:pt x="413" y="402"/>
                  </a:cubicBezTo>
                  <a:cubicBezTo>
                    <a:pt x="417" y="402"/>
                    <a:pt x="420" y="399"/>
                    <a:pt x="420" y="395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20" y="282"/>
                    <a:pt x="417" y="279"/>
                    <a:pt x="413" y="279"/>
                  </a:cubicBezTo>
                  <a:close/>
                  <a:moveTo>
                    <a:pt x="406" y="388"/>
                  </a:moveTo>
                  <a:cubicBezTo>
                    <a:pt x="322" y="388"/>
                    <a:pt x="322" y="388"/>
                    <a:pt x="322" y="388"/>
                  </a:cubicBezTo>
                  <a:cubicBezTo>
                    <a:pt x="322" y="293"/>
                    <a:pt x="322" y="293"/>
                    <a:pt x="322" y="293"/>
                  </a:cubicBezTo>
                  <a:cubicBezTo>
                    <a:pt x="406" y="293"/>
                    <a:pt x="406" y="293"/>
                    <a:pt x="406" y="293"/>
                  </a:cubicBezTo>
                  <a:lnTo>
                    <a:pt x="406" y="388"/>
                  </a:lnTo>
                  <a:close/>
                  <a:moveTo>
                    <a:pt x="567" y="121"/>
                  </a:moveTo>
                  <a:cubicBezTo>
                    <a:pt x="525" y="121"/>
                    <a:pt x="525" y="121"/>
                    <a:pt x="525" y="121"/>
                  </a:cubicBezTo>
                  <a:cubicBezTo>
                    <a:pt x="525" y="7"/>
                    <a:pt x="525" y="7"/>
                    <a:pt x="525" y="7"/>
                  </a:cubicBezTo>
                  <a:cubicBezTo>
                    <a:pt x="525" y="3"/>
                    <a:pt x="522" y="0"/>
                    <a:pt x="518" y="0"/>
                  </a:cubicBezTo>
                  <a:cubicBezTo>
                    <a:pt x="514" y="0"/>
                    <a:pt x="511" y="3"/>
                    <a:pt x="511" y="7"/>
                  </a:cubicBezTo>
                  <a:cubicBezTo>
                    <a:pt x="511" y="121"/>
                    <a:pt x="511" y="121"/>
                    <a:pt x="511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5" y="121"/>
                    <a:pt x="462" y="125"/>
                    <a:pt x="462" y="128"/>
                  </a:cubicBezTo>
                  <a:cubicBezTo>
                    <a:pt x="462" y="238"/>
                    <a:pt x="462" y="238"/>
                    <a:pt x="462" y="238"/>
                  </a:cubicBezTo>
                  <a:cubicBezTo>
                    <a:pt x="462" y="241"/>
                    <a:pt x="465" y="245"/>
                    <a:pt x="469" y="245"/>
                  </a:cubicBezTo>
                  <a:cubicBezTo>
                    <a:pt x="511" y="245"/>
                    <a:pt x="511" y="245"/>
                    <a:pt x="511" y="245"/>
                  </a:cubicBezTo>
                  <a:cubicBezTo>
                    <a:pt x="511" y="359"/>
                    <a:pt x="511" y="359"/>
                    <a:pt x="511" y="359"/>
                  </a:cubicBezTo>
                  <a:cubicBezTo>
                    <a:pt x="511" y="363"/>
                    <a:pt x="514" y="366"/>
                    <a:pt x="518" y="366"/>
                  </a:cubicBezTo>
                  <a:cubicBezTo>
                    <a:pt x="522" y="366"/>
                    <a:pt x="525" y="363"/>
                    <a:pt x="525" y="359"/>
                  </a:cubicBezTo>
                  <a:cubicBezTo>
                    <a:pt x="525" y="245"/>
                    <a:pt x="525" y="245"/>
                    <a:pt x="525" y="245"/>
                  </a:cubicBezTo>
                  <a:cubicBezTo>
                    <a:pt x="567" y="245"/>
                    <a:pt x="567" y="245"/>
                    <a:pt x="567" y="245"/>
                  </a:cubicBezTo>
                  <a:cubicBezTo>
                    <a:pt x="571" y="245"/>
                    <a:pt x="574" y="241"/>
                    <a:pt x="574" y="238"/>
                  </a:cubicBezTo>
                  <a:cubicBezTo>
                    <a:pt x="574" y="128"/>
                    <a:pt x="574" y="128"/>
                    <a:pt x="574" y="128"/>
                  </a:cubicBezTo>
                  <a:cubicBezTo>
                    <a:pt x="574" y="125"/>
                    <a:pt x="571" y="121"/>
                    <a:pt x="567" y="121"/>
                  </a:cubicBezTo>
                  <a:close/>
                  <a:moveTo>
                    <a:pt x="560" y="231"/>
                  </a:moveTo>
                  <a:cubicBezTo>
                    <a:pt x="476" y="231"/>
                    <a:pt x="476" y="231"/>
                    <a:pt x="476" y="231"/>
                  </a:cubicBezTo>
                  <a:cubicBezTo>
                    <a:pt x="476" y="135"/>
                    <a:pt x="476" y="135"/>
                    <a:pt x="476" y="135"/>
                  </a:cubicBezTo>
                  <a:cubicBezTo>
                    <a:pt x="560" y="135"/>
                    <a:pt x="560" y="135"/>
                    <a:pt x="560" y="135"/>
                  </a:cubicBezTo>
                  <a:lnTo>
                    <a:pt x="560" y="23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6846309" y="2138827"/>
            <a:ext cx="4522005" cy="3615795"/>
            <a:chOff x="6846309" y="2138827"/>
            <a:chExt cx="4522005" cy="3615795"/>
          </a:xfrm>
        </p:grpSpPr>
        <p:sp>
          <p:nvSpPr>
            <p:cNvPr id="20" name="Prostokąt zaokrąglony 19"/>
            <p:cNvSpPr/>
            <p:nvPr/>
          </p:nvSpPr>
          <p:spPr>
            <a:xfrm>
              <a:off x="6875336" y="2138827"/>
              <a:ext cx="4405893" cy="3512674"/>
            </a:xfrm>
            <a:prstGeom prst="roundRect">
              <a:avLst>
                <a:gd name="adj" fmla="val 11624"/>
              </a:avLst>
            </a:prstGeom>
            <a:solidFill>
              <a:schemeClr val="bg1"/>
            </a:solidFill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z rogami zaokrąglonymi z jednej strony 16"/>
            <p:cNvSpPr/>
            <p:nvPr/>
          </p:nvSpPr>
          <p:spPr>
            <a:xfrm>
              <a:off x="6875336" y="2138827"/>
              <a:ext cx="4401336" cy="1246982"/>
            </a:xfrm>
            <a:prstGeom prst="round2SameRect">
              <a:avLst>
                <a:gd name="adj1" fmla="val 36125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Rectangle 37"/>
            <p:cNvSpPr/>
            <p:nvPr/>
          </p:nvSpPr>
          <p:spPr>
            <a:xfrm>
              <a:off x="6846309" y="3245188"/>
              <a:ext cx="4522005" cy="25094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t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</a:pPr>
              <a:r>
                <a:rPr lang="pl-PL" altLang="pl-PL" sz="2000" dirty="0">
                  <a:solidFill>
                    <a:schemeClr val="tx1"/>
                  </a:solidFill>
                </a:rPr>
                <a:t>It </a:t>
              </a:r>
              <a:r>
                <a:rPr lang="pl-PL" altLang="pl-PL" sz="2000" dirty="0" err="1">
                  <a:solidFill>
                    <a:schemeClr val="tx1"/>
                  </a:solidFill>
                </a:rPr>
                <a:t>does</a:t>
              </a:r>
              <a:r>
                <a:rPr lang="pl-PL" altLang="pl-PL" sz="2000" dirty="0">
                  <a:solidFill>
                    <a:schemeClr val="tx1"/>
                  </a:solidFill>
                </a:rPr>
                <a:t> </a:t>
              </a:r>
              <a:r>
                <a:rPr lang="pl-PL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not </a:t>
              </a:r>
              <a:r>
                <a:rPr lang="pl-PL" altLang="pl-PL" sz="2000" b="1" dirty="0" err="1">
                  <a:solidFill>
                    <a:schemeClr val="bg1">
                      <a:lumMod val="65000"/>
                    </a:schemeClr>
                  </a:solidFill>
                </a:rPr>
                <a:t>classify</a:t>
              </a:r>
              <a:r>
                <a:rPr lang="pl-PL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pl-PL" altLang="pl-PL" sz="2000" dirty="0" err="1">
                  <a:solidFill>
                    <a:schemeClr val="tx1"/>
                  </a:solidFill>
                </a:rPr>
                <a:t>people</a:t>
              </a:r>
              <a:r>
                <a:rPr lang="pl-PL" altLang="pl-PL" sz="2000" dirty="0">
                  <a:solidFill>
                    <a:schemeClr val="tx1"/>
                  </a:solidFill>
                </a:rPr>
                <a:t> </a:t>
              </a:r>
              <a:r>
                <a:rPr lang="pl-PL" altLang="pl-PL" sz="2000" dirty="0" err="1">
                  <a:solidFill>
                    <a:schemeClr val="tx1"/>
                  </a:solidFill>
                </a:rPr>
                <a:t>into</a:t>
              </a:r>
              <a:r>
                <a:rPr lang="pl-PL" altLang="pl-PL" sz="2000" dirty="0">
                  <a:solidFill>
                    <a:schemeClr val="tx1"/>
                  </a:solidFill>
                </a:rPr>
                <a:t> </a:t>
              </a:r>
              <a:r>
                <a:rPr lang="en-US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good or bad categories or more or less intelligent</a:t>
              </a:r>
              <a:r>
                <a:rPr lang="pl-PL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  <a:br>
                <a:rPr lang="pl-PL" altLang="pl-PL" sz="2000" b="1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altLang="pl-PL" sz="2000" dirty="0">
                  <a:solidFill>
                    <a:schemeClr val="tx1"/>
                  </a:solidFill>
                </a:rPr>
                <a:t>It does not measure intelligence, professional skills</a:t>
              </a:r>
              <a:r>
                <a:rPr lang="pl-PL" altLang="pl-PL" sz="2000" dirty="0">
                  <a:solidFill>
                    <a:schemeClr val="tx1"/>
                  </a:solidFill>
                </a:rPr>
                <a:t>. </a:t>
              </a:r>
              <a:r>
                <a:rPr lang="en-US" altLang="pl-PL" sz="2000" dirty="0">
                  <a:solidFill>
                    <a:schemeClr val="tx1"/>
                  </a:solidFill>
                </a:rPr>
                <a:t>It does not in any other way classify people</a:t>
              </a:r>
              <a:r>
                <a:rPr lang="pl-PL" altLang="pl-PL" sz="2000" dirty="0">
                  <a:solidFill>
                    <a:schemeClr val="tx1"/>
                  </a:solidFill>
                </a:rPr>
                <a:t> </a:t>
              </a:r>
              <a:r>
                <a:rPr lang="pl-PL" altLang="pl-PL" sz="2000" b="1" dirty="0" err="1">
                  <a:solidFill>
                    <a:schemeClr val="bg1">
                      <a:lumMod val="65000"/>
                    </a:schemeClr>
                  </a:solidFill>
                </a:rPr>
                <a:t>into</a:t>
              </a:r>
              <a:r>
                <a:rPr lang="pl-PL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pl-PL" altLang="pl-PL" sz="2000" b="1" dirty="0" err="1">
                  <a:solidFill>
                    <a:schemeClr val="bg1">
                      <a:lumMod val="65000"/>
                    </a:schemeClr>
                  </a:solidFill>
                </a:rPr>
                <a:t>better</a:t>
              </a:r>
              <a:r>
                <a:rPr lang="pl-PL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pl-PL" altLang="pl-PL" sz="2000" b="1" dirty="0" err="1">
                  <a:solidFill>
                    <a:schemeClr val="bg1">
                      <a:lumMod val="65000"/>
                    </a:schemeClr>
                  </a:solidFill>
                </a:rPr>
                <a:t>or</a:t>
              </a:r>
              <a:r>
                <a:rPr lang="pl-PL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pl-PL" altLang="pl-PL" sz="2000" b="1" dirty="0" err="1">
                  <a:solidFill>
                    <a:schemeClr val="bg1">
                      <a:lumMod val="65000"/>
                    </a:schemeClr>
                  </a:solidFill>
                </a:rPr>
                <a:t>worse</a:t>
              </a:r>
              <a:r>
                <a:rPr lang="pl-PL" altLang="pl-PL" sz="2000" b="1" dirty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</a:p>
          </p:txBody>
        </p:sp>
        <p:sp>
          <p:nvSpPr>
            <p:cNvPr id="19" name="Rectangle 39"/>
            <p:cNvSpPr/>
            <p:nvPr/>
          </p:nvSpPr>
          <p:spPr>
            <a:xfrm>
              <a:off x="7608146" y="2206934"/>
              <a:ext cx="2935717" cy="5539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000" b="1" dirty="0" err="1">
                  <a:solidFill>
                    <a:schemeClr val="bg1"/>
                  </a:solidFill>
                </a:rPr>
                <a:t>What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isn’t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doing</a:t>
              </a:r>
              <a:r>
                <a:rPr lang="pl-PL" sz="2000" b="1" dirty="0">
                  <a:solidFill>
                    <a:schemeClr val="bg1"/>
                  </a:solidFill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36"/>
            <p:cNvSpPr>
              <a:spLocks/>
            </p:cNvSpPr>
            <p:nvPr/>
          </p:nvSpPr>
          <p:spPr bwMode="auto">
            <a:xfrm>
              <a:off x="8894559" y="2728376"/>
              <a:ext cx="360478" cy="360857"/>
            </a:xfrm>
            <a:custGeom>
              <a:avLst/>
              <a:gdLst>
                <a:gd name="T0" fmla="*/ 464 w 466"/>
                <a:gd name="T1" fmla="*/ 453 h 465"/>
                <a:gd name="T2" fmla="*/ 464 w 466"/>
                <a:gd name="T3" fmla="*/ 463 h 465"/>
                <a:gd name="T4" fmla="*/ 459 w 466"/>
                <a:gd name="T5" fmla="*/ 465 h 465"/>
                <a:gd name="T6" fmla="*/ 454 w 466"/>
                <a:gd name="T7" fmla="*/ 463 h 465"/>
                <a:gd name="T8" fmla="*/ 233 w 466"/>
                <a:gd name="T9" fmla="*/ 243 h 465"/>
                <a:gd name="T10" fmla="*/ 13 w 466"/>
                <a:gd name="T11" fmla="*/ 463 h 465"/>
                <a:gd name="T12" fmla="*/ 8 w 466"/>
                <a:gd name="T13" fmla="*/ 465 h 465"/>
                <a:gd name="T14" fmla="*/ 3 w 466"/>
                <a:gd name="T15" fmla="*/ 463 h 465"/>
                <a:gd name="T16" fmla="*/ 3 w 466"/>
                <a:gd name="T17" fmla="*/ 453 h 465"/>
                <a:gd name="T18" fmla="*/ 223 w 466"/>
                <a:gd name="T19" fmla="*/ 233 h 465"/>
                <a:gd name="T20" fmla="*/ 3 w 466"/>
                <a:gd name="T21" fmla="*/ 12 h 465"/>
                <a:gd name="T22" fmla="*/ 3 w 466"/>
                <a:gd name="T23" fmla="*/ 2 h 465"/>
                <a:gd name="T24" fmla="*/ 13 w 466"/>
                <a:gd name="T25" fmla="*/ 2 h 465"/>
                <a:gd name="T26" fmla="*/ 233 w 466"/>
                <a:gd name="T27" fmla="*/ 223 h 465"/>
                <a:gd name="T28" fmla="*/ 454 w 466"/>
                <a:gd name="T29" fmla="*/ 2 h 465"/>
                <a:gd name="T30" fmla="*/ 464 w 466"/>
                <a:gd name="T31" fmla="*/ 2 h 465"/>
                <a:gd name="T32" fmla="*/ 464 w 466"/>
                <a:gd name="T33" fmla="*/ 12 h 465"/>
                <a:gd name="T34" fmla="*/ 243 w 466"/>
                <a:gd name="T35" fmla="*/ 233 h 465"/>
                <a:gd name="T36" fmla="*/ 464 w 466"/>
                <a:gd name="T37" fmla="*/ 45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6" h="465">
                  <a:moveTo>
                    <a:pt x="464" y="453"/>
                  </a:moveTo>
                  <a:cubicBezTo>
                    <a:pt x="466" y="456"/>
                    <a:pt x="466" y="460"/>
                    <a:pt x="464" y="463"/>
                  </a:cubicBezTo>
                  <a:cubicBezTo>
                    <a:pt x="462" y="464"/>
                    <a:pt x="460" y="465"/>
                    <a:pt x="459" y="465"/>
                  </a:cubicBezTo>
                  <a:cubicBezTo>
                    <a:pt x="457" y="465"/>
                    <a:pt x="455" y="464"/>
                    <a:pt x="454" y="463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13" y="463"/>
                    <a:pt x="13" y="463"/>
                    <a:pt x="13" y="463"/>
                  </a:cubicBezTo>
                  <a:cubicBezTo>
                    <a:pt x="12" y="464"/>
                    <a:pt x="10" y="465"/>
                    <a:pt x="8" y="465"/>
                  </a:cubicBezTo>
                  <a:cubicBezTo>
                    <a:pt x="6" y="465"/>
                    <a:pt x="4" y="464"/>
                    <a:pt x="3" y="463"/>
                  </a:cubicBezTo>
                  <a:cubicBezTo>
                    <a:pt x="0" y="460"/>
                    <a:pt x="0" y="456"/>
                    <a:pt x="3" y="453"/>
                  </a:cubicBezTo>
                  <a:cubicBezTo>
                    <a:pt x="223" y="233"/>
                    <a:pt x="223" y="233"/>
                    <a:pt x="223" y="23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0"/>
                    <a:pt x="0" y="5"/>
                    <a:pt x="3" y="2"/>
                  </a:cubicBezTo>
                  <a:cubicBezTo>
                    <a:pt x="6" y="0"/>
                    <a:pt x="10" y="0"/>
                    <a:pt x="13" y="2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6" y="0"/>
                    <a:pt x="461" y="0"/>
                    <a:pt x="464" y="2"/>
                  </a:cubicBezTo>
                  <a:cubicBezTo>
                    <a:pt x="466" y="5"/>
                    <a:pt x="466" y="10"/>
                    <a:pt x="464" y="12"/>
                  </a:cubicBezTo>
                  <a:cubicBezTo>
                    <a:pt x="243" y="233"/>
                    <a:pt x="243" y="233"/>
                    <a:pt x="243" y="233"/>
                  </a:cubicBezTo>
                  <a:lnTo>
                    <a:pt x="464" y="453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4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88 -2.22222E-6 C 0.31602 -2.22222E-6 0.43828 0.00209 0.43828 0.00509 C 0.43828 0.00787 0.31602 0.01065 0.16888 0.01065 C 0.0194 0.01065 -0.10052 0.00787 -0.10052 0.00509 C -0.10052 0.00209 0.0194 -2.22222E-6 0.16888 -2.22222E-6 Z " pathEditMode="relative" rAng="0" ptsTypes="AAAAA">
                                      <p:cBhvr>
                                        <p:cTn id="21" dur="2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C 0.06901 3.33333E-6 0.125 0.00139 0.125 0.00324 C 0.125 0.00509 0.06901 0.00671 4.375E-6 0.00671 C -0.06901 0.00671 -0.125 0.00509 -0.125 0.00324 C -0.125 0.00139 -0.06901 3.33333E-6 4.375E-6 3.33333E-6 Z " pathEditMode="relative" rAng="0" ptsTypes="AAAAA">
                                      <p:cBhvr>
                                        <p:cTn id="26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290865"/>
            <a:ext cx="4676775" cy="46958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98" y="979518"/>
            <a:ext cx="5247802" cy="5311909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-357415" y="1182744"/>
            <a:ext cx="4361236" cy="461665"/>
            <a:chOff x="6096000" y="4628233"/>
            <a:chExt cx="6428442" cy="461665"/>
          </a:xfrm>
          <a:solidFill>
            <a:schemeClr val="bg1">
              <a:lumMod val="50000"/>
            </a:schemeClr>
          </a:solidFill>
        </p:grpSpPr>
        <p:sp>
          <p:nvSpPr>
            <p:cNvPr id="6" name="Prostokąt zaokrąglony 5"/>
            <p:cNvSpPr/>
            <p:nvPr/>
          </p:nvSpPr>
          <p:spPr>
            <a:xfrm>
              <a:off x="6096000" y="4628233"/>
              <a:ext cx="6428442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l-PL" dirty="0"/>
            </a:p>
          </p:txBody>
        </p:sp>
        <p:sp>
          <p:nvSpPr>
            <p:cNvPr id="7" name="TextBox 91"/>
            <p:cNvSpPr txBox="1"/>
            <p:nvPr/>
          </p:nvSpPr>
          <p:spPr>
            <a:xfrm>
              <a:off x="6188805" y="4628233"/>
              <a:ext cx="615433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2400" b="1" dirty="0" err="1">
                  <a:solidFill>
                    <a:schemeClr val="bg1"/>
                  </a:solidFill>
                </a:rPr>
                <a:t>Flexibility</a:t>
              </a:r>
              <a:r>
                <a:rPr lang="pl-PL" sz="2400" b="1" dirty="0">
                  <a:solidFill>
                    <a:schemeClr val="bg1"/>
                  </a:solidFill>
                </a:rPr>
                <a:t> </a:t>
              </a:r>
              <a:r>
                <a:rPr lang="pl-PL" sz="2400" b="1" dirty="0" err="1">
                  <a:solidFill>
                    <a:schemeClr val="bg1"/>
                  </a:solidFill>
                </a:rPr>
                <a:t>zones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Line 55"/>
          <p:cNvSpPr>
            <a:spLocks noChangeShapeType="1"/>
          </p:cNvSpPr>
          <p:nvPr/>
        </p:nvSpPr>
        <p:spPr bwMode="auto">
          <a:xfrm>
            <a:off x="3928990" y="2671526"/>
            <a:ext cx="3744416" cy="0"/>
          </a:xfrm>
          <a:prstGeom prst="line">
            <a:avLst/>
          </a:prstGeom>
          <a:ln w="19050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85341" tIns="42670" rIns="85341" bIns="42670" anchor="ctr"/>
          <a:lstStyle/>
          <a:p>
            <a:endParaRPr lang="pl-PL"/>
          </a:p>
        </p:txBody>
      </p:sp>
      <p:sp>
        <p:nvSpPr>
          <p:cNvPr id="11" name="Line 55"/>
          <p:cNvSpPr>
            <a:spLocks noChangeShapeType="1"/>
          </p:cNvSpPr>
          <p:nvPr/>
        </p:nvSpPr>
        <p:spPr bwMode="auto">
          <a:xfrm>
            <a:off x="4003821" y="4789150"/>
            <a:ext cx="3744416" cy="0"/>
          </a:xfrm>
          <a:prstGeom prst="line">
            <a:avLst/>
          </a:prstGeom>
          <a:ln w="19050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85341" tIns="42670" rIns="85341" bIns="42670" anchor="ctr"/>
          <a:lstStyle/>
          <a:p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1002675" y="2169876"/>
            <a:ext cx="3017167" cy="1003300"/>
          </a:xfrm>
          <a:prstGeom prst="roundRect">
            <a:avLst/>
          </a:prstGeom>
          <a:solidFill>
            <a:schemeClr val="bg1"/>
          </a:solidFill>
          <a:ln w="19050" cap="rnd">
            <a:solidFill>
              <a:schemeClr val="accent1">
                <a:lumMod val="60000"/>
                <a:lumOff val="4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altLang="pl-PL" sz="2000" b="1" dirty="0">
                <a:ea typeface="Open Sans" panose="020B0606030504020204" pitchFamily="34" charset="0"/>
                <a:cs typeface="Open Sans" panose="020B0606030504020204" pitchFamily="34" charset="0"/>
              </a:rPr>
              <a:t>Energy </a:t>
            </a:r>
            <a:r>
              <a:rPr lang="pl-PL" altLang="pl-PL" sz="2000" b="1" dirty="0" err="1">
                <a:ea typeface="Open Sans" panose="020B0606030504020204" pitchFamily="34" charset="0"/>
                <a:cs typeface="Open Sans" panose="020B0606030504020204" pitchFamily="34" charset="0"/>
              </a:rPr>
              <a:t>intensive</a:t>
            </a:r>
            <a:endParaRPr lang="pl-PL" altLang="pl-PL" sz="20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r>
              <a:rPr lang="pl-PL" altLang="pl-PL" sz="2000" dirty="0" err="1">
                <a:ea typeface="Open Sans" panose="020B0606030504020204" pitchFamily="34" charset="0"/>
                <a:cs typeface="Open Sans" panose="020B0606030504020204" pitchFamily="34" charset="0"/>
              </a:rPr>
              <a:t>areas</a:t>
            </a:r>
            <a:endParaRPr lang="en-US" altLang="pl-PL" sz="20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991983" y="4266640"/>
            <a:ext cx="3017167" cy="10033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pl-PL" sz="2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Areas with </a:t>
            </a:r>
            <a:r>
              <a:rPr lang="en-US" altLang="pl-PL" sz="2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low energy</a:t>
            </a:r>
            <a:r>
              <a:rPr lang="en-US" altLang="pl-PL" sz="2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requirements</a:t>
            </a:r>
            <a:endParaRPr lang="en-US" altLang="pl-PL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32</a:t>
            </a:fld>
            <a:endParaRPr lang="pl-PL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23509" y="383682"/>
            <a:ext cx="11549415" cy="406980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Extended DISC Diamond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Extended DISC </a:t>
            </a:r>
            <a:r>
              <a:rPr lang="pl-PL" dirty="0" err="1"/>
              <a:t>Diamond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198" y="979518"/>
            <a:ext cx="5247802" cy="5311909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24656C11-0D47-4035-8CF2-95691C80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266" y="4970572"/>
            <a:ext cx="3577995" cy="89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67" tIns="44537" rIns="89067" bIns="44537">
            <a:spAutoFit/>
          </a:bodyPr>
          <a:lstStyle>
            <a:lvl1pPr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l-PL" sz="2000" b="1" dirty="0">
                <a:solidFill>
                  <a:schemeClr val="accent1"/>
                </a:solidFill>
                <a:latin typeface="+mn-lt"/>
              </a:rPr>
              <a:t>Areas requiring the most energy</a:t>
            </a:r>
            <a:r>
              <a:rPr lang="pl-PL" altLang="pl-PL" sz="2000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pl-PL" altLang="pl-PL" sz="2000" dirty="0">
                <a:solidFill>
                  <a:srgbClr val="39393B"/>
                </a:solidFill>
                <a:latin typeface="+mj-lt"/>
              </a:rPr>
            </a:br>
            <a:r>
              <a:rPr lang="pl-PL" altLang="pl-PL" sz="1800" dirty="0">
                <a:solidFill>
                  <a:srgbClr val="39393B"/>
                </a:solidFill>
                <a:latin typeface="+mj-lt"/>
              </a:rPr>
              <a:t>– </a:t>
            </a:r>
            <a:r>
              <a:rPr lang="pl-PL" altLang="pl-PL" sz="1800" dirty="0" err="1">
                <a:solidFill>
                  <a:srgbClr val="39393B"/>
                </a:solidFill>
                <a:latin typeface="+mj-lt"/>
              </a:rPr>
              <a:t>white</a:t>
            </a:r>
            <a:r>
              <a:rPr lang="pl-PL" altLang="pl-PL" sz="1800" dirty="0">
                <a:solidFill>
                  <a:srgbClr val="39393B"/>
                </a:solidFill>
                <a:latin typeface="+mj-lt"/>
              </a:rPr>
              <a:t> </a:t>
            </a:r>
            <a:r>
              <a:rPr lang="pl-PL" altLang="pl-PL" sz="1800" dirty="0" err="1">
                <a:solidFill>
                  <a:srgbClr val="39393B"/>
                </a:solidFill>
                <a:latin typeface="+mj-lt"/>
              </a:rPr>
              <a:t>sectors</a:t>
            </a:r>
            <a:endParaRPr lang="pl-PL" altLang="pl-PL" sz="1800" dirty="0">
              <a:solidFill>
                <a:srgbClr val="39393B"/>
              </a:solidFill>
              <a:latin typeface="+mj-lt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4629495D-5405-4C36-834C-7EFB588DE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588" y="2693933"/>
            <a:ext cx="3967898" cy="67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67" tIns="44537" rIns="89067" bIns="44537">
            <a:spAutoFit/>
          </a:bodyPr>
          <a:lstStyle>
            <a:lvl1pPr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pl-PL" altLang="pl-PL" sz="2000" b="1" dirty="0">
                <a:solidFill>
                  <a:schemeClr val="accent1"/>
                </a:solidFill>
                <a:latin typeface="+mn-lt"/>
              </a:rPr>
              <a:t>The most </a:t>
            </a:r>
            <a:r>
              <a:rPr lang="pl-PL" altLang="pl-PL" sz="2000" b="1" dirty="0" err="1">
                <a:solidFill>
                  <a:schemeClr val="accent1"/>
                </a:solidFill>
                <a:latin typeface="+mn-lt"/>
              </a:rPr>
              <a:t>intense</a:t>
            </a:r>
            <a:r>
              <a:rPr lang="pl-PL" altLang="pl-PL" sz="2000" b="1" dirty="0">
                <a:solidFill>
                  <a:schemeClr val="accent1"/>
                </a:solidFill>
                <a:latin typeface="+mn-lt"/>
              </a:rPr>
              <a:t> style</a:t>
            </a:r>
            <a:br>
              <a:rPr lang="pl-PL" altLang="pl-PL" sz="2000" dirty="0">
                <a:solidFill>
                  <a:srgbClr val="39393B"/>
                </a:solidFill>
                <a:latin typeface="+mj-lt"/>
              </a:rPr>
            </a:br>
            <a:r>
              <a:rPr lang="pl-PL" altLang="pl-PL" sz="1800" dirty="0">
                <a:solidFill>
                  <a:srgbClr val="39393B"/>
                </a:solidFill>
                <a:latin typeface="+mj-lt"/>
              </a:rPr>
              <a:t>– </a:t>
            </a:r>
            <a:r>
              <a:rPr lang="pl-PL" altLang="pl-PL" sz="1800" dirty="0" err="1">
                <a:solidFill>
                  <a:srgbClr val="39393B"/>
                </a:solidFill>
                <a:latin typeface="+mj-lt"/>
              </a:rPr>
              <a:t>dot</a:t>
            </a:r>
            <a:endParaRPr lang="pl-PL" altLang="pl-PL" sz="1800" dirty="0">
              <a:solidFill>
                <a:srgbClr val="39393B"/>
              </a:solidFill>
              <a:latin typeface="+mj-lt"/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BACAEA42-AD1A-4C5B-8F8F-DC4A52A2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400" y="3832253"/>
            <a:ext cx="2968808" cy="67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67" tIns="44537" rIns="89067" bIns="44537">
            <a:spAutoFit/>
          </a:bodyPr>
          <a:lstStyle>
            <a:lvl1pPr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pl-PL" altLang="pl-PL" sz="2000" b="1" dirty="0">
                <a:solidFill>
                  <a:schemeClr val="accent1"/>
                </a:solidFill>
                <a:latin typeface="+mn-lt"/>
              </a:rPr>
              <a:t>Adaptation </a:t>
            </a:r>
            <a:r>
              <a:rPr lang="pl-PL" altLang="pl-PL" sz="2000" b="1" dirty="0" err="1">
                <a:solidFill>
                  <a:schemeClr val="accent1"/>
                </a:solidFill>
                <a:latin typeface="+mn-lt"/>
              </a:rPr>
              <a:t>needed</a:t>
            </a:r>
            <a:br>
              <a:rPr lang="pl-PL" altLang="pl-PL" sz="2000" dirty="0">
                <a:solidFill>
                  <a:srgbClr val="39393B"/>
                </a:solidFill>
                <a:latin typeface="+mj-lt"/>
              </a:rPr>
            </a:br>
            <a:r>
              <a:rPr lang="pl-PL" altLang="pl-PL" sz="1800" dirty="0">
                <a:solidFill>
                  <a:srgbClr val="39393B"/>
                </a:solidFill>
                <a:latin typeface="+mj-lt"/>
              </a:rPr>
              <a:t>– </a:t>
            </a:r>
            <a:r>
              <a:rPr lang="pl-PL" altLang="pl-PL" sz="1800" dirty="0" err="1">
                <a:solidFill>
                  <a:srgbClr val="39393B"/>
                </a:solidFill>
                <a:latin typeface="+mj-lt"/>
              </a:rPr>
              <a:t>arrow</a:t>
            </a:r>
            <a:endParaRPr lang="pl-PL" altLang="pl-PL" sz="1800" dirty="0">
              <a:solidFill>
                <a:srgbClr val="39393B"/>
              </a:solidFill>
              <a:latin typeface="+mj-lt"/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35115161-F6E3-46C8-BF8C-262BDE95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265" y="1340169"/>
            <a:ext cx="3951221" cy="89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67" tIns="44537" rIns="89067" bIns="44537">
            <a:spAutoFit/>
          </a:bodyPr>
          <a:lstStyle>
            <a:lvl1pPr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14700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1470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000" b="1" dirty="0" err="1">
                <a:solidFill>
                  <a:schemeClr val="accent1"/>
                </a:solidFill>
                <a:latin typeface="+mn-lt"/>
              </a:rPr>
              <a:t>Flexibility</a:t>
            </a:r>
            <a:r>
              <a:rPr lang="pl-PL" altLang="pl-PL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pl-PL" altLang="pl-PL" sz="2000" b="1" dirty="0" err="1">
                <a:solidFill>
                  <a:schemeClr val="accent1"/>
                </a:solidFill>
                <a:latin typeface="+mn-lt"/>
              </a:rPr>
              <a:t>zones</a:t>
            </a:r>
            <a:r>
              <a:rPr lang="pl-PL" altLang="pl-PL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pl-PL" altLang="pl-PL" sz="2000" dirty="0">
                <a:solidFill>
                  <a:srgbClr val="39393B"/>
                </a:solidFill>
                <a:latin typeface="+mn-lt"/>
              </a:rPr>
              <a:t>– </a:t>
            </a:r>
            <a:r>
              <a:rPr lang="pl-PL" altLang="pl-PL" sz="2000" dirty="0" err="1">
                <a:solidFill>
                  <a:srgbClr val="39393B"/>
                </a:solidFill>
                <a:latin typeface="+mn-lt"/>
              </a:rPr>
              <a:t>areas</a:t>
            </a:r>
            <a:r>
              <a:rPr lang="pl-PL" altLang="pl-PL" sz="2000" dirty="0">
                <a:solidFill>
                  <a:srgbClr val="39393B"/>
                </a:solidFill>
                <a:latin typeface="+mn-lt"/>
              </a:rPr>
              <a:t> of </a:t>
            </a:r>
            <a:r>
              <a:rPr lang="pl-PL" altLang="pl-PL" sz="2000" dirty="0" err="1">
                <a:solidFill>
                  <a:srgbClr val="39393B"/>
                </a:solidFill>
                <a:latin typeface="+mn-lt"/>
              </a:rPr>
              <a:t>comfortable</a:t>
            </a:r>
            <a:r>
              <a:rPr lang="pl-PL" altLang="pl-PL" sz="2000" dirty="0">
                <a:solidFill>
                  <a:srgbClr val="39393B"/>
                </a:solidFill>
                <a:latin typeface="+mn-lt"/>
              </a:rPr>
              <a:t> </a:t>
            </a:r>
            <a:r>
              <a:rPr lang="pl-PL" altLang="pl-PL" sz="2000" dirty="0" err="1">
                <a:solidFill>
                  <a:srgbClr val="39393B"/>
                </a:solidFill>
                <a:latin typeface="+mn-lt"/>
              </a:rPr>
              <a:t>behaviour</a:t>
            </a:r>
            <a:r>
              <a:rPr lang="pl-PL" altLang="pl-PL" sz="2000" dirty="0">
                <a:solidFill>
                  <a:srgbClr val="39393B"/>
                </a:solidFill>
                <a:latin typeface="+mn-lt"/>
              </a:rPr>
              <a:t> </a:t>
            </a:r>
            <a:br>
              <a:rPr lang="pl-PL" altLang="pl-PL" sz="2000" dirty="0">
                <a:solidFill>
                  <a:srgbClr val="39393B"/>
                </a:solidFill>
                <a:latin typeface="+mj-lt"/>
              </a:rPr>
            </a:br>
            <a:r>
              <a:rPr lang="pl-PL" altLang="pl-PL" sz="1800" dirty="0">
                <a:solidFill>
                  <a:srgbClr val="39393B"/>
                </a:solidFill>
                <a:latin typeface="+mj-lt"/>
              </a:rPr>
              <a:t>– </a:t>
            </a:r>
            <a:r>
              <a:rPr lang="en-US" altLang="pl-PL" sz="1800" dirty="0">
                <a:solidFill>
                  <a:srgbClr val="39393B"/>
                </a:solidFill>
                <a:latin typeface="+mj-lt"/>
              </a:rPr>
              <a:t>painted </a:t>
            </a:r>
            <a:r>
              <a:rPr lang="pl-PL" altLang="pl-PL" sz="1800" dirty="0" err="1">
                <a:solidFill>
                  <a:srgbClr val="39393B"/>
                </a:solidFill>
                <a:latin typeface="+mj-lt"/>
              </a:rPr>
              <a:t>sectors</a:t>
            </a:r>
            <a:endParaRPr lang="pl-PL" altLang="pl-PL" sz="1800" dirty="0">
              <a:solidFill>
                <a:srgbClr val="39393B"/>
              </a:solidFill>
              <a:latin typeface="+mj-lt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70439" y="1488210"/>
            <a:ext cx="597159" cy="597159"/>
          </a:xfrm>
          <a:prstGeom prst="roundRect">
            <a:avLst/>
          </a:prstGeom>
          <a:solidFill>
            <a:srgbClr val="898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895106" y="2844680"/>
            <a:ext cx="373224" cy="3732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770439" y="5118613"/>
            <a:ext cx="597159" cy="59715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98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770439" y="4169612"/>
            <a:ext cx="7929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</a:rPr>
              <a:t>Individual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Reports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3214221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400" b="1" dirty="0" err="1"/>
              <a:t>Text</a:t>
            </a:r>
            <a:r>
              <a:rPr lang="pl-PL" sz="2400" b="1" dirty="0"/>
              <a:t> </a:t>
            </a:r>
            <a:r>
              <a:rPr lang="pl-PL" sz="2400" b="1" dirty="0" err="1"/>
              <a:t>Page</a:t>
            </a:r>
            <a:endParaRPr lang="pl-PL" sz="2400" b="1" dirty="0"/>
          </a:p>
        </p:txBody>
      </p:sp>
      <p:sp>
        <p:nvSpPr>
          <p:cNvPr id="4" name="Rectangle 5"/>
          <p:cNvSpPr/>
          <p:nvPr/>
        </p:nvSpPr>
        <p:spPr>
          <a:xfrm>
            <a:off x="371475" y="2154489"/>
            <a:ext cx="3564057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200" dirty="0" err="1">
                <a:latin typeface="+mj-lt"/>
                <a:ea typeface="ＭＳ Ｐゴシック" pitchFamily="-112" charset="-128"/>
              </a:rPr>
              <a:t>Description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 of </a:t>
            </a:r>
            <a:r>
              <a:rPr kumimoji="1" lang="pl-PL" sz="3200" b="1" dirty="0" err="1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typical</a:t>
            </a:r>
            <a:r>
              <a:rPr kumimoji="1" lang="pl-PL" sz="3200" b="1" dirty="0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 </a:t>
            </a:r>
            <a:r>
              <a:rPr kumimoji="1" lang="pl-PL" sz="3200" b="1" dirty="0" err="1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behaviours</a:t>
            </a:r>
            <a:r>
              <a:rPr kumimoji="1" lang="pl-PL" sz="3200" b="1" dirty="0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 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of </a:t>
            </a:r>
            <a:r>
              <a:rPr kumimoji="1" lang="pl-PL" sz="3200" dirty="0" err="1">
                <a:latin typeface="+mj-lt"/>
                <a:ea typeface="ＭＳ Ｐゴシック" pitchFamily="-112" charset="-128"/>
              </a:rPr>
              <a:t>people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 with a </a:t>
            </a:r>
            <a:r>
              <a:rPr kumimoji="1" lang="pl-PL" sz="3200" b="1" dirty="0" err="1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similar</a:t>
            </a:r>
            <a:r>
              <a:rPr kumimoji="1" lang="pl-PL" sz="3200" b="1" dirty="0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 style </a:t>
            </a:r>
          </a:p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200" dirty="0">
                <a:latin typeface="+mj-lt"/>
                <a:ea typeface="ＭＳ Ｐゴシック" pitchFamily="-112" charset="-128"/>
              </a:rPr>
              <a:t>–</a:t>
            </a:r>
            <a:r>
              <a:rPr kumimoji="1" lang="en-US" sz="2800" dirty="0">
                <a:latin typeface="+mj-lt"/>
                <a:ea typeface="ＭＳ Ｐゴシック" pitchFamily="-112" charset="-128"/>
              </a:rPr>
              <a:t>Ask others for feedback and comments!</a:t>
            </a:r>
            <a:endParaRPr kumimoji="1" lang="pl-PL" sz="2800" dirty="0">
              <a:latin typeface="+mj-lt"/>
              <a:ea typeface="ＭＳ Ｐゴシック" pitchFamily="-112" charset="-128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D30794-6432-4255-9850-F1E7347B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33" y="1364343"/>
            <a:ext cx="8112126" cy="5986079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34</a:t>
            </a:fld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0558" y="2101563"/>
            <a:ext cx="6518275" cy="3251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build="p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-2619135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400" b="1" dirty="0" err="1"/>
              <a:t>Motivators</a:t>
            </a:r>
            <a:endParaRPr lang="pl-PL" sz="2400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CD30794-6432-4255-9850-F1E7347B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48" y="1364343"/>
            <a:ext cx="8112126" cy="598607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71109" y="231282"/>
            <a:ext cx="6043709" cy="406980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b="1" kern="800" spc="-4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Reports</a:t>
            </a:r>
            <a:r>
              <a:rPr lang="pl-PL" dirty="0"/>
              <a:t> </a:t>
            </a:r>
            <a:r>
              <a:rPr lang="pl-PL" b="0" dirty="0">
                <a:solidFill>
                  <a:schemeClr val="tx1"/>
                </a:solidFill>
              </a:rPr>
              <a:t>Extended DISC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35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77" y="2085536"/>
            <a:ext cx="6475113" cy="32416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2773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-3784055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400" b="1" dirty="0" err="1"/>
              <a:t>Strengths</a:t>
            </a:r>
            <a:endParaRPr lang="pl-PL" sz="2400" b="1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CD30794-6432-4255-9850-F1E7347B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48" y="1364343"/>
            <a:ext cx="8112126" cy="598607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1109" y="231282"/>
            <a:ext cx="6043709" cy="406980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b="1" kern="800" spc="-4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Reports</a:t>
            </a:r>
            <a:r>
              <a:rPr lang="pl-PL" dirty="0"/>
              <a:t> </a:t>
            </a:r>
            <a:r>
              <a:rPr lang="pl-PL" b="0" dirty="0">
                <a:solidFill>
                  <a:schemeClr val="tx1"/>
                </a:solidFill>
              </a:rPr>
              <a:t>Extended DISC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36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2058988"/>
            <a:ext cx="6572251" cy="3228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82176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</a:rPr>
              <a:t>Individual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Reports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1428964" y="874019"/>
            <a:ext cx="6915364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400" b="1" dirty="0" err="1"/>
              <a:t>Reactions</a:t>
            </a:r>
            <a:r>
              <a:rPr lang="pl-PL" sz="2400" b="1" dirty="0"/>
              <a:t> to </a:t>
            </a:r>
            <a:r>
              <a:rPr lang="pl-PL" sz="2400" b="1" dirty="0" err="1"/>
              <a:t>Pressure</a:t>
            </a:r>
            <a:r>
              <a:rPr lang="pl-PL" sz="2400" b="1" dirty="0"/>
              <a:t> </a:t>
            </a:r>
            <a:r>
              <a:rPr lang="pl-PL" sz="2400" b="1" dirty="0" err="1"/>
              <a:t>Situations</a:t>
            </a:r>
            <a:endParaRPr lang="pl-PL" sz="2400" b="1" dirty="0"/>
          </a:p>
        </p:txBody>
      </p:sp>
      <p:sp>
        <p:nvSpPr>
          <p:cNvPr id="4" name="Rectangle 5"/>
          <p:cNvSpPr/>
          <p:nvPr/>
        </p:nvSpPr>
        <p:spPr>
          <a:xfrm>
            <a:off x="401738" y="2369201"/>
            <a:ext cx="367893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200" dirty="0" err="1">
                <a:latin typeface="+mj-lt"/>
                <a:ea typeface="ＭＳ Ｐゴシック" pitchFamily="-112" charset="-128"/>
              </a:rPr>
              <a:t>This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 </a:t>
            </a:r>
            <a:r>
              <a:rPr kumimoji="1" lang="pl-PL" sz="3200" dirty="0" err="1">
                <a:latin typeface="+mj-lt"/>
                <a:ea typeface="ＭＳ Ｐゴシック" pitchFamily="-112" charset="-128"/>
              </a:rPr>
              <a:t>is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 a </a:t>
            </a:r>
            <a:r>
              <a:rPr kumimoji="1" lang="pl-PL" sz="3200" dirty="0" err="1">
                <a:latin typeface="+mj-lt"/>
                <a:ea typeface="ＭＳ Ｐゴシック" pitchFamily="-112" charset="-128"/>
              </a:rPr>
              <a:t>description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 of the </a:t>
            </a:r>
            <a:r>
              <a:rPr kumimoji="1" lang="pl-PL" sz="3200" b="1" dirty="0" err="1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potential</a:t>
            </a:r>
            <a:r>
              <a:rPr kumimoji="1" lang="pl-PL" sz="3200" b="1" dirty="0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 </a:t>
            </a:r>
            <a:r>
              <a:rPr kumimoji="1" lang="pl-PL" sz="3200" b="1" dirty="0" err="1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risks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, </a:t>
            </a:r>
          </a:p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200" dirty="0">
                <a:latin typeface="+mj-lt"/>
                <a:ea typeface="ＭＳ Ｐゴシック" pitchFamily="-112" charset="-128"/>
              </a:rPr>
              <a:t>And not the </a:t>
            </a:r>
            <a:r>
              <a:rPr kumimoji="1" lang="pl-PL" sz="3200" dirty="0" err="1">
                <a:latin typeface="+mj-lt"/>
                <a:ea typeface="ＭＳ Ｐゴシック" pitchFamily="-112" charset="-128"/>
              </a:rPr>
              <a:t>current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 style of </a:t>
            </a:r>
            <a:r>
              <a:rPr kumimoji="1" lang="pl-PL" sz="3200" dirty="0" err="1">
                <a:latin typeface="+mj-lt"/>
                <a:ea typeface="ＭＳ Ｐゴシック" pitchFamily="-112" charset="-128"/>
              </a:rPr>
              <a:t>behavior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D30794-6432-4255-9850-F1E7347B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47" y="1364343"/>
            <a:ext cx="8112126" cy="5986079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37</a:t>
            </a:fld>
            <a:endParaRPr lang="pl-P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2009793"/>
            <a:ext cx="6762751" cy="3219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4425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3950047" y="1364343"/>
            <a:ext cx="8112126" cy="5986079"/>
            <a:chOff x="3950047" y="1364343"/>
            <a:chExt cx="8112126" cy="5986079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6A2DC325-0208-4635-9238-5F857F3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0654" y="1910071"/>
              <a:ext cx="6567823" cy="3513944"/>
            </a:xfrm>
            <a:prstGeom prst="rect">
              <a:avLst/>
            </a:prstGeom>
          </p:spPr>
        </p:pic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047" y="1364343"/>
              <a:ext cx="8112126" cy="5986079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</a:rPr>
              <a:t>Individual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Reports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dirty="0"/>
              <a:t>Extended DISC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-2449367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400" b="1" dirty="0" err="1"/>
              <a:t>Behavioral</a:t>
            </a:r>
            <a:r>
              <a:rPr lang="pl-PL" sz="2400" b="1" dirty="0"/>
              <a:t> </a:t>
            </a:r>
            <a:r>
              <a:rPr lang="pl-PL" sz="2400" b="1" dirty="0" err="1"/>
              <a:t>Criteria</a:t>
            </a:r>
            <a:endParaRPr lang="pl-PL" sz="2400" b="1" dirty="0"/>
          </a:p>
        </p:txBody>
      </p:sp>
      <p:sp>
        <p:nvSpPr>
          <p:cNvPr id="4" name="Rectangle 5"/>
          <p:cNvSpPr/>
          <p:nvPr/>
        </p:nvSpPr>
        <p:spPr>
          <a:xfrm>
            <a:off x="401738" y="3280164"/>
            <a:ext cx="3678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pl-PL" sz="3200" dirty="0">
                <a:latin typeface="+mj-lt"/>
                <a:ea typeface="ＭＳ Ｐゴシック" pitchFamily="-112" charset="-128"/>
              </a:rPr>
              <a:t>I</a:t>
            </a:r>
            <a:r>
              <a:rPr kumimoji="1" lang="en-US" sz="3200" dirty="0">
                <a:latin typeface="+mj-lt"/>
                <a:ea typeface="ＭＳ Ｐゴシック" pitchFamily="-112" charset="-128"/>
              </a:rPr>
              <a:t>t is </a:t>
            </a:r>
            <a:r>
              <a:rPr kumimoji="1" lang="en-US" sz="3200" b="1" dirty="0">
                <a:solidFill>
                  <a:schemeClr val="accent1"/>
                </a:solidFill>
                <a:latin typeface="+mj-lt"/>
                <a:ea typeface="ＭＳ Ｐゴシック" pitchFamily="-112" charset="-128"/>
              </a:rPr>
              <a:t>not a scale</a:t>
            </a:r>
            <a:r>
              <a:rPr kumimoji="1" lang="en-US" sz="3200" dirty="0">
                <a:latin typeface="+mj-lt"/>
                <a:ea typeface="ＭＳ Ｐゴシック" pitchFamily="-112" charset="-128"/>
              </a:rPr>
              <a:t> of 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„</a:t>
            </a:r>
            <a:r>
              <a:rPr kumimoji="1" lang="en-US" sz="3200" dirty="0">
                <a:latin typeface="+mj-lt"/>
                <a:ea typeface="ＭＳ Ｐゴシック" pitchFamily="-112" charset="-128"/>
              </a:rPr>
              <a:t>what can and cannot</a:t>
            </a:r>
            <a:r>
              <a:rPr kumimoji="1" lang="pl-PL" sz="3200" dirty="0">
                <a:latin typeface="+mj-lt"/>
                <a:ea typeface="ＭＳ Ｐゴシック" pitchFamily="-112" charset="-128"/>
              </a:rPr>
              <a:t>”</a:t>
            </a:r>
            <a:r>
              <a:rPr kumimoji="1" lang="en-US" sz="3200" dirty="0">
                <a:latin typeface="+mj-lt"/>
                <a:ea typeface="ＭＳ Ｐゴシック" pitchFamily="-112" charset="-128"/>
              </a:rPr>
              <a:t>.</a:t>
            </a:r>
            <a:endParaRPr kumimoji="1" lang="pl-PL" sz="3200" dirty="0">
              <a:latin typeface="+mj-lt"/>
              <a:ea typeface="ＭＳ Ｐゴシック" pitchFamily="-112" charset="-128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70241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94342" y="4012803"/>
            <a:ext cx="8281987" cy="707979"/>
          </a:xfrm>
        </p:spPr>
        <p:txBody>
          <a:bodyPr/>
          <a:lstStyle/>
          <a:p>
            <a:r>
              <a:rPr lang="pl-PL" dirty="0"/>
              <a:t>Team Analysis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70555" y="3338274"/>
            <a:ext cx="4307220" cy="707979"/>
          </a:xfrm>
        </p:spPr>
        <p:txBody>
          <a:bodyPr/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3164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479400" y="4981327"/>
            <a:ext cx="4134743" cy="8468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2800" b="1" dirty="0">
                <a:solidFill>
                  <a:schemeClr val="accent1"/>
                </a:solidFill>
              </a:rPr>
              <a:t>Talent </a:t>
            </a:r>
            <a:r>
              <a:rPr lang="pl-PL" sz="2800" b="1" dirty="0" err="1">
                <a:solidFill>
                  <a:schemeClr val="accent1"/>
                </a:solidFill>
              </a:rPr>
              <a:t>diagnosis</a:t>
            </a:r>
            <a:br>
              <a:rPr lang="pl-PL" sz="2800" dirty="0">
                <a:solidFill>
                  <a:schemeClr val="tx1"/>
                </a:solidFill>
                <a:latin typeface="+mj-lt"/>
              </a:rPr>
            </a:br>
            <a:r>
              <a:rPr lang="pl-PL" sz="20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pl-PL" sz="2000" dirty="0" err="1">
                <a:solidFill>
                  <a:schemeClr val="tx1"/>
                </a:solidFill>
                <a:latin typeface="+mj-lt"/>
              </a:rPr>
              <a:t>competence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+mj-lt"/>
              </a:rPr>
              <a:t>assessment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6154479" y="4981328"/>
            <a:ext cx="5764910" cy="8468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2800" b="1" dirty="0">
                <a:solidFill>
                  <a:schemeClr val="accent1"/>
                </a:solidFill>
              </a:rPr>
              <a:t>Engagement</a:t>
            </a:r>
            <a:br>
              <a:rPr lang="pl-PL" sz="2800" dirty="0">
                <a:solidFill>
                  <a:schemeClr val="tx1"/>
                </a:solidFill>
                <a:latin typeface="+mj-lt"/>
              </a:rPr>
            </a:br>
            <a:r>
              <a:rPr lang="pl-PL" sz="20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pl-PL" sz="2000" dirty="0" err="1">
                <a:solidFill>
                  <a:schemeClr val="tx1"/>
                </a:solidFill>
                <a:latin typeface="+mj-lt"/>
              </a:rPr>
              <a:t>employee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+mj-lt"/>
              </a:rPr>
              <a:t>satisfaction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0" y="444500"/>
            <a:ext cx="9652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965200" y="444500"/>
            <a:ext cx="0" cy="3274786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4946733" y="3704806"/>
            <a:ext cx="2614634" cy="2896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965200" y="3719286"/>
            <a:ext cx="15480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0513231" y="3719286"/>
            <a:ext cx="205010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78" y="284719"/>
            <a:ext cx="4327986" cy="45630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46" y="444500"/>
            <a:ext cx="4176776" cy="440362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Extended DISC </a:t>
            </a:r>
            <a:r>
              <a:rPr lang="pl-PL" altLang="pl-PL" b="1" dirty="0">
                <a:solidFill>
                  <a:schemeClr val="accent1"/>
                </a:solidFill>
              </a:rPr>
              <a:t>Team </a:t>
            </a:r>
            <a:r>
              <a:rPr lang="pl-PL" altLang="pl-PL" b="1" dirty="0" err="1">
                <a:solidFill>
                  <a:schemeClr val="accent1"/>
                </a:solidFill>
              </a:rPr>
              <a:t>analysis</a:t>
            </a: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 flipH="1">
            <a:off x="-6509148" y="4408763"/>
            <a:ext cx="7409031" cy="1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 flipH="1" flipV="1">
            <a:off x="899883" y="1277257"/>
            <a:ext cx="3" cy="313043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904645" y="1277257"/>
            <a:ext cx="8170153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4129452" y="1286751"/>
            <a:ext cx="0" cy="5567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074798" y="1281988"/>
            <a:ext cx="0" cy="55677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7"/>
          <p:cNvSpPr/>
          <p:nvPr/>
        </p:nvSpPr>
        <p:spPr>
          <a:xfrm>
            <a:off x="2153729" y="2845138"/>
            <a:ext cx="3946336" cy="190010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342900" indent="-342900" defTabSz="666734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chemeClr val="accent1"/>
                </a:solidFill>
              </a:rPr>
              <a:t>Team Analysis </a:t>
            </a:r>
            <a:r>
              <a:rPr lang="pl-PL" altLang="pl-PL" sz="2000" dirty="0" err="1">
                <a:solidFill>
                  <a:schemeClr val="tx1"/>
                </a:solidFill>
              </a:rPr>
              <a:t>is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sz="2000" dirty="0" err="1">
                <a:solidFill>
                  <a:schemeClr val="tx1"/>
                </a:solidFill>
              </a:rPr>
              <a:t>based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sz="2000" dirty="0" err="1">
                <a:solidFill>
                  <a:schemeClr val="tx1"/>
                </a:solidFill>
              </a:rPr>
              <a:t>solely</a:t>
            </a:r>
            <a:r>
              <a:rPr lang="pl-PL" altLang="pl-PL" sz="2000" dirty="0">
                <a:solidFill>
                  <a:schemeClr val="tx1"/>
                </a:solidFill>
              </a:rPr>
              <a:t> on </a:t>
            </a:r>
            <a:r>
              <a:rPr lang="pl-PL" altLang="pl-PL" sz="2000" dirty="0" err="1">
                <a:solidFill>
                  <a:schemeClr val="tx1"/>
                </a:solidFill>
              </a:rPr>
              <a:t>Individual</a:t>
            </a:r>
            <a:r>
              <a:rPr lang="pl-PL" altLang="pl-PL" sz="2000" dirty="0">
                <a:solidFill>
                  <a:schemeClr val="tx1"/>
                </a:solidFill>
              </a:rPr>
              <a:t> Analysis </a:t>
            </a:r>
            <a:r>
              <a:rPr lang="pl-PL" altLang="pl-PL" sz="2000" dirty="0" err="1">
                <a:solidFill>
                  <a:schemeClr val="tx1"/>
                </a:solidFill>
              </a:rPr>
              <a:t>results</a:t>
            </a:r>
            <a:r>
              <a:rPr lang="pl-PL" altLang="pl-PL" sz="2000" dirty="0">
                <a:solidFill>
                  <a:schemeClr val="tx1"/>
                </a:solidFill>
              </a:rPr>
              <a:t> of team </a:t>
            </a:r>
            <a:r>
              <a:rPr lang="pl-PL" altLang="pl-PL" sz="2000" dirty="0" err="1">
                <a:solidFill>
                  <a:schemeClr val="tx1"/>
                </a:solidFill>
              </a:rPr>
              <a:t>members</a:t>
            </a:r>
            <a:endParaRPr lang="pl-PL" altLang="pl-PL" sz="2000" dirty="0">
              <a:solidFill>
                <a:schemeClr val="tx1"/>
              </a:solidFill>
            </a:endParaRPr>
          </a:p>
          <a:p>
            <a:pPr marL="342900" indent="-342900" defTabSz="666734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tx1"/>
                </a:solidFill>
              </a:rPr>
              <a:t>Describes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accent1"/>
                </a:solidFill>
              </a:rPr>
              <a:t>the </a:t>
            </a:r>
            <a:r>
              <a:rPr lang="pl-PL" sz="2000" b="1" dirty="0" err="1">
                <a:solidFill>
                  <a:schemeClr val="accent1"/>
                </a:solidFill>
              </a:rPr>
              <a:t>natural</a:t>
            </a:r>
            <a:r>
              <a:rPr lang="pl-PL" sz="2000" b="1" dirty="0">
                <a:solidFill>
                  <a:schemeClr val="accent1"/>
                </a:solidFill>
              </a:rPr>
              <a:t> style of </a:t>
            </a:r>
            <a:r>
              <a:rPr lang="pl-PL" sz="2000" b="1" dirty="0" err="1">
                <a:solidFill>
                  <a:schemeClr val="accent1"/>
                </a:solidFill>
              </a:rPr>
              <a:t>behavior</a:t>
            </a:r>
            <a:r>
              <a:rPr lang="pl-PL" sz="2000" dirty="0">
                <a:solidFill>
                  <a:schemeClr val="tx1"/>
                </a:solidFill>
              </a:rPr>
              <a:t> of the team</a:t>
            </a:r>
          </a:p>
          <a:p>
            <a:pPr marL="342900" indent="-342900" defTabSz="666734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tx1"/>
                </a:solidFill>
              </a:rPr>
              <a:t>Identifies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accent1"/>
                </a:solidFill>
              </a:rPr>
              <a:t>the </a:t>
            </a:r>
            <a:r>
              <a:rPr lang="pl-PL" sz="2000" b="1" dirty="0" err="1">
                <a:solidFill>
                  <a:schemeClr val="accent1"/>
                </a:solidFill>
              </a:rPr>
              <a:t>strengths</a:t>
            </a:r>
            <a:r>
              <a:rPr lang="pl-PL" sz="2000" b="1" dirty="0">
                <a:solidFill>
                  <a:schemeClr val="accent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of </a:t>
            </a:r>
            <a:r>
              <a:rPr lang="pl-PL" sz="2000" dirty="0" err="1">
                <a:solidFill>
                  <a:schemeClr val="tx1"/>
                </a:solidFill>
              </a:rPr>
              <a:t>each</a:t>
            </a:r>
            <a:r>
              <a:rPr lang="pl-PL" sz="2000" dirty="0">
                <a:solidFill>
                  <a:schemeClr val="tx1"/>
                </a:solidFill>
              </a:rPr>
              <a:t> team </a:t>
            </a:r>
            <a:r>
              <a:rPr lang="pl-PL" sz="2000" dirty="0" err="1">
                <a:solidFill>
                  <a:schemeClr val="tx1"/>
                </a:solidFill>
              </a:rPr>
              <a:t>member</a:t>
            </a:r>
            <a:endParaRPr lang="pl-PL" altLang="pl-PL" sz="2000" dirty="0">
              <a:solidFill>
                <a:schemeClr val="tx1"/>
              </a:solidFill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2169270" y="1738776"/>
            <a:ext cx="3930796" cy="4300074"/>
            <a:chOff x="2169270" y="2138826"/>
            <a:chExt cx="3930796" cy="4300074"/>
          </a:xfrm>
        </p:grpSpPr>
        <p:sp>
          <p:nvSpPr>
            <p:cNvPr id="15" name="Prostokąt z rogami zaokrąglonymi z jednej strony 14"/>
            <p:cNvSpPr/>
            <p:nvPr/>
          </p:nvSpPr>
          <p:spPr>
            <a:xfrm>
              <a:off x="2169270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Rectangle 39"/>
            <p:cNvSpPr/>
            <p:nvPr/>
          </p:nvSpPr>
          <p:spPr>
            <a:xfrm>
              <a:off x="2697067" y="2206934"/>
              <a:ext cx="2935717" cy="5539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000" b="1" dirty="0" err="1">
                  <a:solidFill>
                    <a:schemeClr val="bg1"/>
                  </a:solidFill>
                </a:rPr>
                <a:t>What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is</a:t>
              </a:r>
              <a:r>
                <a:rPr lang="pl-PL" sz="2000" b="1" dirty="0">
                  <a:solidFill>
                    <a:schemeClr val="bg1"/>
                  </a:solidFill>
                </a:rPr>
                <a:t> </a:t>
              </a:r>
              <a:r>
                <a:rPr lang="pl-PL" sz="2000" b="1" dirty="0" err="1">
                  <a:solidFill>
                    <a:schemeClr val="bg1"/>
                  </a:solidFill>
                </a:rPr>
                <a:t>it</a:t>
              </a:r>
              <a:r>
                <a:rPr lang="pl-PL" sz="2000" b="1" dirty="0">
                  <a:solidFill>
                    <a:schemeClr val="bg1"/>
                  </a:solidFill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2169270" y="2138826"/>
              <a:ext cx="3930796" cy="4300074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Freeform 142"/>
            <p:cNvSpPr>
              <a:spLocks noEditPoints="1"/>
            </p:cNvSpPr>
            <p:nvPr/>
          </p:nvSpPr>
          <p:spPr bwMode="auto">
            <a:xfrm>
              <a:off x="4042375" y="2688419"/>
              <a:ext cx="245099" cy="445472"/>
            </a:xfrm>
            <a:custGeom>
              <a:avLst/>
              <a:gdLst>
                <a:gd name="T0" fmla="*/ 162 w 317"/>
                <a:gd name="T1" fmla="*/ 455 h 575"/>
                <a:gd name="T2" fmla="*/ 155 w 317"/>
                <a:gd name="T3" fmla="*/ 448 h 575"/>
                <a:gd name="T4" fmla="*/ 155 w 317"/>
                <a:gd name="T5" fmla="*/ 398 h 575"/>
                <a:gd name="T6" fmla="*/ 220 w 317"/>
                <a:gd name="T7" fmla="*/ 301 h 575"/>
                <a:gd name="T8" fmla="*/ 303 w 317"/>
                <a:gd name="T9" fmla="*/ 159 h 575"/>
                <a:gd name="T10" fmla="*/ 158 w 317"/>
                <a:gd name="T11" fmla="*/ 14 h 575"/>
                <a:gd name="T12" fmla="*/ 14 w 317"/>
                <a:gd name="T13" fmla="*/ 159 h 575"/>
                <a:gd name="T14" fmla="*/ 7 w 317"/>
                <a:gd name="T15" fmla="*/ 166 h 575"/>
                <a:gd name="T16" fmla="*/ 0 w 317"/>
                <a:gd name="T17" fmla="*/ 159 h 575"/>
                <a:gd name="T18" fmla="*/ 158 w 317"/>
                <a:gd name="T19" fmla="*/ 0 h 575"/>
                <a:gd name="T20" fmla="*/ 317 w 317"/>
                <a:gd name="T21" fmla="*/ 159 h 575"/>
                <a:gd name="T22" fmla="*/ 229 w 317"/>
                <a:gd name="T23" fmla="*/ 311 h 575"/>
                <a:gd name="T24" fmla="*/ 169 w 317"/>
                <a:gd name="T25" fmla="*/ 398 h 575"/>
                <a:gd name="T26" fmla="*/ 169 w 317"/>
                <a:gd name="T27" fmla="*/ 448 h 575"/>
                <a:gd name="T28" fmla="*/ 162 w 317"/>
                <a:gd name="T29" fmla="*/ 455 h 575"/>
                <a:gd name="T30" fmla="*/ 195 w 317"/>
                <a:gd name="T31" fmla="*/ 542 h 575"/>
                <a:gd name="T32" fmla="*/ 162 w 317"/>
                <a:gd name="T33" fmla="*/ 510 h 575"/>
                <a:gd name="T34" fmla="*/ 129 w 317"/>
                <a:gd name="T35" fmla="*/ 542 h 575"/>
                <a:gd name="T36" fmla="*/ 162 w 317"/>
                <a:gd name="T37" fmla="*/ 575 h 575"/>
                <a:gd name="T38" fmla="*/ 195 w 317"/>
                <a:gd name="T39" fmla="*/ 542 h 575"/>
                <a:gd name="T40" fmla="*/ 181 w 317"/>
                <a:gd name="T41" fmla="*/ 542 h 575"/>
                <a:gd name="T42" fmla="*/ 162 w 317"/>
                <a:gd name="T43" fmla="*/ 561 h 575"/>
                <a:gd name="T44" fmla="*/ 143 w 317"/>
                <a:gd name="T45" fmla="*/ 542 h 575"/>
                <a:gd name="T46" fmla="*/ 162 w 317"/>
                <a:gd name="T47" fmla="*/ 524 h 575"/>
                <a:gd name="T48" fmla="*/ 181 w 317"/>
                <a:gd name="T49" fmla="*/ 542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575">
                  <a:moveTo>
                    <a:pt x="162" y="455"/>
                  </a:moveTo>
                  <a:cubicBezTo>
                    <a:pt x="158" y="455"/>
                    <a:pt x="155" y="452"/>
                    <a:pt x="155" y="448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55" y="358"/>
                    <a:pt x="186" y="330"/>
                    <a:pt x="220" y="301"/>
                  </a:cubicBezTo>
                  <a:cubicBezTo>
                    <a:pt x="261" y="264"/>
                    <a:pt x="303" y="227"/>
                    <a:pt x="303" y="159"/>
                  </a:cubicBezTo>
                  <a:cubicBezTo>
                    <a:pt x="303" y="79"/>
                    <a:pt x="238" y="14"/>
                    <a:pt x="158" y="14"/>
                  </a:cubicBezTo>
                  <a:cubicBezTo>
                    <a:pt x="79" y="14"/>
                    <a:pt x="14" y="79"/>
                    <a:pt x="14" y="159"/>
                  </a:cubicBezTo>
                  <a:cubicBezTo>
                    <a:pt x="14" y="163"/>
                    <a:pt x="10" y="166"/>
                    <a:pt x="7" y="166"/>
                  </a:cubicBezTo>
                  <a:cubicBezTo>
                    <a:pt x="3" y="166"/>
                    <a:pt x="0" y="163"/>
                    <a:pt x="0" y="159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9"/>
                  </a:cubicBezTo>
                  <a:cubicBezTo>
                    <a:pt x="317" y="233"/>
                    <a:pt x="270" y="275"/>
                    <a:pt x="229" y="311"/>
                  </a:cubicBezTo>
                  <a:cubicBezTo>
                    <a:pt x="197" y="339"/>
                    <a:pt x="169" y="364"/>
                    <a:pt x="169" y="398"/>
                  </a:cubicBezTo>
                  <a:cubicBezTo>
                    <a:pt x="169" y="448"/>
                    <a:pt x="169" y="448"/>
                    <a:pt x="169" y="448"/>
                  </a:cubicBezTo>
                  <a:cubicBezTo>
                    <a:pt x="169" y="452"/>
                    <a:pt x="166" y="455"/>
                    <a:pt x="162" y="455"/>
                  </a:cubicBezTo>
                  <a:close/>
                  <a:moveTo>
                    <a:pt x="195" y="542"/>
                  </a:moveTo>
                  <a:cubicBezTo>
                    <a:pt x="195" y="524"/>
                    <a:pt x="180" y="510"/>
                    <a:pt x="162" y="510"/>
                  </a:cubicBezTo>
                  <a:cubicBezTo>
                    <a:pt x="144" y="510"/>
                    <a:pt x="129" y="524"/>
                    <a:pt x="129" y="542"/>
                  </a:cubicBezTo>
                  <a:cubicBezTo>
                    <a:pt x="129" y="560"/>
                    <a:pt x="144" y="575"/>
                    <a:pt x="162" y="575"/>
                  </a:cubicBezTo>
                  <a:cubicBezTo>
                    <a:pt x="180" y="575"/>
                    <a:pt x="195" y="560"/>
                    <a:pt x="195" y="542"/>
                  </a:cubicBezTo>
                  <a:close/>
                  <a:moveTo>
                    <a:pt x="181" y="542"/>
                  </a:moveTo>
                  <a:cubicBezTo>
                    <a:pt x="181" y="553"/>
                    <a:pt x="172" y="561"/>
                    <a:pt x="162" y="561"/>
                  </a:cubicBezTo>
                  <a:cubicBezTo>
                    <a:pt x="152" y="561"/>
                    <a:pt x="143" y="553"/>
                    <a:pt x="143" y="542"/>
                  </a:cubicBezTo>
                  <a:cubicBezTo>
                    <a:pt x="143" y="532"/>
                    <a:pt x="152" y="524"/>
                    <a:pt x="162" y="524"/>
                  </a:cubicBezTo>
                  <a:cubicBezTo>
                    <a:pt x="172" y="524"/>
                    <a:pt x="181" y="532"/>
                    <a:pt x="181" y="542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36"/>
          <p:cNvSpPr>
            <a:spLocks noChangeAspect="1"/>
          </p:cNvSpPr>
          <p:nvPr/>
        </p:nvSpPr>
        <p:spPr>
          <a:xfrm>
            <a:off x="5822793" y="5881756"/>
            <a:ext cx="1567172" cy="853590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2"/>
          <p:cNvSpPr>
            <a:spLocks noChangeAspect="1"/>
          </p:cNvSpPr>
          <p:nvPr/>
        </p:nvSpPr>
        <p:spPr>
          <a:xfrm>
            <a:off x="8485531" y="399507"/>
            <a:ext cx="1254589" cy="683335"/>
          </a:xfrm>
          <a:custGeom>
            <a:avLst/>
            <a:gdLst>
              <a:gd name="connsiteX0" fmla="*/ 615355 w 1512168"/>
              <a:gd name="connsiteY0" fmla="*/ 0 h 823631"/>
              <a:gd name="connsiteX1" fmla="*/ 946487 w 1512168"/>
              <a:gd name="connsiteY1" fmla="*/ 176061 h 823631"/>
              <a:gd name="connsiteX2" fmla="*/ 971165 w 1512168"/>
              <a:gd name="connsiteY2" fmla="*/ 221528 h 823631"/>
              <a:gd name="connsiteX3" fmla="*/ 1012673 w 1512168"/>
              <a:gd name="connsiteY3" fmla="*/ 198998 h 823631"/>
              <a:gd name="connsiteX4" fmla="*/ 1112273 w 1512168"/>
              <a:gd name="connsiteY4" fmla="*/ 178890 h 823631"/>
              <a:gd name="connsiteX5" fmla="*/ 1368153 w 1512168"/>
              <a:gd name="connsiteY5" fmla="*/ 434770 h 823631"/>
              <a:gd name="connsiteX6" fmla="*/ 1359228 w 1512168"/>
              <a:gd name="connsiteY6" fmla="*/ 478978 h 823631"/>
              <a:gd name="connsiteX7" fmla="*/ 1405590 w 1512168"/>
              <a:gd name="connsiteY7" fmla="*/ 488338 h 823631"/>
              <a:gd name="connsiteX8" fmla="*/ 1512168 w 1512168"/>
              <a:gd name="connsiteY8" fmla="*/ 649128 h 823631"/>
              <a:gd name="connsiteX9" fmla="*/ 1337665 w 1512168"/>
              <a:gd name="connsiteY9" fmla="*/ 823631 h 823631"/>
              <a:gd name="connsiteX10" fmla="*/ 246511 w 1512168"/>
              <a:gd name="connsiteY10" fmla="*/ 823631 h 823631"/>
              <a:gd name="connsiteX11" fmla="*/ 241041 w 1512168"/>
              <a:gd name="connsiteY11" fmla="*/ 822527 h 823631"/>
              <a:gd name="connsiteX12" fmla="*/ 230088 w 1512168"/>
              <a:gd name="connsiteY12" fmla="*/ 823631 h 823631"/>
              <a:gd name="connsiteX13" fmla="*/ 0 w 1512168"/>
              <a:gd name="connsiteY13" fmla="*/ 593543 h 823631"/>
              <a:gd name="connsiteX14" fmla="*/ 183717 w 1512168"/>
              <a:gd name="connsiteY14" fmla="*/ 368130 h 823631"/>
              <a:gd name="connsiteX15" fmla="*/ 219533 w 1512168"/>
              <a:gd name="connsiteY15" fmla="*/ 364519 h 823631"/>
              <a:gd name="connsiteX16" fmla="*/ 224137 w 1512168"/>
              <a:gd name="connsiteY16" fmla="*/ 318852 h 823631"/>
              <a:gd name="connsiteX17" fmla="*/ 615355 w 1512168"/>
              <a:gd name="connsiteY17" fmla="*/ 0 h 8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2168" h="823631">
                <a:moveTo>
                  <a:pt x="615355" y="0"/>
                </a:moveTo>
                <a:cubicBezTo>
                  <a:pt x="753195" y="0"/>
                  <a:pt x="874724" y="69839"/>
                  <a:pt x="946487" y="176061"/>
                </a:cubicBezTo>
                <a:lnTo>
                  <a:pt x="971165" y="221528"/>
                </a:lnTo>
                <a:lnTo>
                  <a:pt x="1012673" y="198998"/>
                </a:lnTo>
                <a:cubicBezTo>
                  <a:pt x="1043286" y="186050"/>
                  <a:pt x="1076944" y="178890"/>
                  <a:pt x="1112273" y="178890"/>
                </a:cubicBezTo>
                <a:cubicBezTo>
                  <a:pt x="1253592" y="178890"/>
                  <a:pt x="1368153" y="293451"/>
                  <a:pt x="1368153" y="434770"/>
                </a:cubicBezTo>
                <a:lnTo>
                  <a:pt x="1359228" y="478978"/>
                </a:lnTo>
                <a:lnTo>
                  <a:pt x="1405590" y="488338"/>
                </a:lnTo>
                <a:cubicBezTo>
                  <a:pt x="1468221" y="514830"/>
                  <a:pt x="1512168" y="576847"/>
                  <a:pt x="1512168" y="649128"/>
                </a:cubicBezTo>
                <a:cubicBezTo>
                  <a:pt x="1512168" y="745503"/>
                  <a:pt x="1434040" y="823631"/>
                  <a:pt x="1337665" y="823631"/>
                </a:cubicBezTo>
                <a:lnTo>
                  <a:pt x="246511" y="823631"/>
                </a:lnTo>
                <a:lnTo>
                  <a:pt x="241041" y="822527"/>
                </a:lnTo>
                <a:lnTo>
                  <a:pt x="230088" y="823631"/>
                </a:lnTo>
                <a:cubicBezTo>
                  <a:pt x="103014" y="823631"/>
                  <a:pt x="0" y="720617"/>
                  <a:pt x="0" y="593543"/>
                </a:cubicBezTo>
                <a:cubicBezTo>
                  <a:pt x="0" y="482353"/>
                  <a:pt x="78870" y="389585"/>
                  <a:pt x="183717" y="368130"/>
                </a:cubicBezTo>
                <a:lnTo>
                  <a:pt x="219533" y="364519"/>
                </a:lnTo>
                <a:lnTo>
                  <a:pt x="224137" y="318852"/>
                </a:lnTo>
                <a:cubicBezTo>
                  <a:pt x="261373" y="136884"/>
                  <a:pt x="422379" y="0"/>
                  <a:pt x="615355" y="0"/>
                </a:cubicBezTo>
                <a:close/>
              </a:path>
            </a:pathLst>
          </a:custGeom>
          <a:solidFill>
            <a:srgbClr val="7F7F7F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37"/>
          <p:cNvSpPr/>
          <p:nvPr/>
        </p:nvSpPr>
        <p:spPr>
          <a:xfrm>
            <a:off x="7101630" y="2845138"/>
            <a:ext cx="3946336" cy="215231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/>
          <a:p>
            <a:pPr marL="342900" indent="-342900" defTabSz="666734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chemeClr val="accent1"/>
                </a:solidFill>
              </a:rPr>
              <a:t>Team development</a:t>
            </a:r>
          </a:p>
          <a:p>
            <a:pPr marL="342900" indent="-342900" defTabSz="666734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b="1" dirty="0" err="1">
                <a:solidFill>
                  <a:schemeClr val="accent1"/>
                </a:solidFill>
              </a:rPr>
              <a:t>Improving</a:t>
            </a:r>
            <a:r>
              <a:rPr lang="pl-PL" sz="2000" b="1" dirty="0">
                <a:solidFill>
                  <a:schemeClr val="accent1"/>
                </a:solidFill>
              </a:rPr>
              <a:t> </a:t>
            </a:r>
            <a:r>
              <a:rPr lang="pl-PL" sz="2000" b="1" dirty="0" err="1">
                <a:solidFill>
                  <a:schemeClr val="accent1"/>
                </a:solidFill>
              </a:rPr>
              <a:t>communication</a:t>
            </a:r>
            <a:r>
              <a:rPr lang="pl-PL" sz="2000" b="1" dirty="0">
                <a:solidFill>
                  <a:schemeClr val="accent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within</a:t>
            </a:r>
            <a:r>
              <a:rPr lang="pl-PL" sz="2000" dirty="0">
                <a:solidFill>
                  <a:schemeClr val="tx1"/>
                </a:solidFill>
              </a:rPr>
              <a:t> the team</a:t>
            </a:r>
          </a:p>
          <a:p>
            <a:pPr marL="342900" indent="-342900" defTabSz="666734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altLang="en-US" sz="2000" b="1" spc="-40" dirty="0" err="1">
                <a:solidFill>
                  <a:schemeClr val="accent1"/>
                </a:solidFill>
              </a:rPr>
              <a:t>increasing</a:t>
            </a:r>
            <a:r>
              <a:rPr lang="pl-PL" altLang="en-US" sz="2000" spc="-40" dirty="0">
                <a:solidFill>
                  <a:schemeClr val="tx1"/>
                </a:solidFill>
              </a:rPr>
              <a:t> </a:t>
            </a:r>
            <a:r>
              <a:rPr lang="pl-PL" altLang="en-US" sz="2000" spc="-40" dirty="0" err="1">
                <a:solidFill>
                  <a:schemeClr val="tx1"/>
                </a:solidFill>
              </a:rPr>
              <a:t>effectiveness</a:t>
            </a:r>
            <a:endParaRPr lang="pl-PL" altLang="en-US" sz="2000" spc="-40" dirty="0">
              <a:solidFill>
                <a:schemeClr val="tx1"/>
              </a:solidFill>
            </a:endParaRPr>
          </a:p>
          <a:p>
            <a:pPr marL="342900" indent="-342900" defTabSz="666734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altLang="en-US" sz="2000" b="1" spc="-40" dirty="0" err="1">
                <a:solidFill>
                  <a:schemeClr val="accent1"/>
                </a:solidFill>
              </a:rPr>
              <a:t>troubleshooting</a:t>
            </a:r>
            <a:endParaRPr lang="pl-PL" altLang="pl-PL" sz="2000" dirty="0">
              <a:solidFill>
                <a:schemeClr val="tx1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7117171" y="1738776"/>
            <a:ext cx="3936534" cy="3478203"/>
            <a:chOff x="7109400" y="2138826"/>
            <a:chExt cx="3936534" cy="3478203"/>
          </a:xfrm>
        </p:grpSpPr>
        <p:sp>
          <p:nvSpPr>
            <p:cNvPr id="9" name="Prostokąt z rogami zaokrąglonymi z jednej strony 8"/>
            <p:cNvSpPr/>
            <p:nvPr/>
          </p:nvSpPr>
          <p:spPr>
            <a:xfrm>
              <a:off x="7119204" y="2138827"/>
              <a:ext cx="3926730" cy="1125870"/>
            </a:xfrm>
            <a:prstGeom prst="round2SameRect">
              <a:avLst>
                <a:gd name="adj1" fmla="val 36125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Rectangle 39"/>
            <p:cNvSpPr/>
            <p:nvPr/>
          </p:nvSpPr>
          <p:spPr>
            <a:xfrm>
              <a:off x="7644968" y="2206934"/>
              <a:ext cx="2935717" cy="5539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sp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r>
                <a:rPr lang="pl-PL" sz="2000" b="1" dirty="0">
                  <a:solidFill>
                    <a:schemeClr val="bg1"/>
                  </a:solidFill>
                </a:rPr>
                <a:t>A </a:t>
              </a:r>
              <a:r>
                <a:rPr lang="pl-PL" sz="2000" b="1" dirty="0" err="1">
                  <a:solidFill>
                    <a:schemeClr val="bg1"/>
                  </a:solidFill>
                </a:rPr>
                <a:t>tool</a:t>
              </a:r>
              <a:r>
                <a:rPr lang="pl-PL" sz="2000" b="1" dirty="0">
                  <a:solidFill>
                    <a:schemeClr val="bg1"/>
                  </a:solidFill>
                </a:rPr>
                <a:t> for: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Prostokąt zaokrąglony 22"/>
            <p:cNvSpPr/>
            <p:nvPr/>
          </p:nvSpPr>
          <p:spPr>
            <a:xfrm>
              <a:off x="7109400" y="2138826"/>
              <a:ext cx="3930796" cy="3478203"/>
            </a:xfrm>
            <a:prstGeom prst="roundRect">
              <a:avLst>
                <a:gd name="adj" fmla="val 13070"/>
              </a:avLst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Freeform 119"/>
            <p:cNvSpPr>
              <a:spLocks noEditPoints="1"/>
            </p:cNvSpPr>
            <p:nvPr/>
          </p:nvSpPr>
          <p:spPr bwMode="auto">
            <a:xfrm>
              <a:off x="8812436" y="2669004"/>
              <a:ext cx="524724" cy="536224"/>
            </a:xfrm>
            <a:custGeom>
              <a:avLst/>
              <a:gdLst>
                <a:gd name="T0" fmla="*/ 501 w 678"/>
                <a:gd name="T1" fmla="*/ 691 h 691"/>
                <a:gd name="T2" fmla="*/ 496 w 678"/>
                <a:gd name="T3" fmla="*/ 688 h 691"/>
                <a:gd name="T4" fmla="*/ 388 w 678"/>
                <a:gd name="T5" fmla="*/ 579 h 691"/>
                <a:gd name="T6" fmla="*/ 91 w 678"/>
                <a:gd name="T7" fmla="*/ 507 h 691"/>
                <a:gd name="T8" fmla="*/ 6 w 678"/>
                <a:gd name="T9" fmla="*/ 277 h 691"/>
                <a:gd name="T10" fmla="*/ 8 w 678"/>
                <a:gd name="T11" fmla="*/ 273 h 691"/>
                <a:gd name="T12" fmla="*/ 30 w 678"/>
                <a:gd name="T13" fmla="*/ 251 h 691"/>
                <a:gd name="T14" fmla="*/ 40 w 678"/>
                <a:gd name="T15" fmla="*/ 251 h 691"/>
                <a:gd name="T16" fmla="*/ 143 w 678"/>
                <a:gd name="T17" fmla="*/ 353 h 691"/>
                <a:gd name="T18" fmla="*/ 309 w 678"/>
                <a:gd name="T19" fmla="*/ 309 h 691"/>
                <a:gd name="T20" fmla="*/ 353 w 678"/>
                <a:gd name="T21" fmla="*/ 143 h 691"/>
                <a:gd name="T22" fmla="*/ 251 w 678"/>
                <a:gd name="T23" fmla="*/ 40 h 691"/>
                <a:gd name="T24" fmla="*/ 249 w 678"/>
                <a:gd name="T25" fmla="*/ 35 h 691"/>
                <a:gd name="T26" fmla="*/ 251 w 678"/>
                <a:gd name="T27" fmla="*/ 30 h 691"/>
                <a:gd name="T28" fmla="*/ 273 w 678"/>
                <a:gd name="T29" fmla="*/ 8 h 691"/>
                <a:gd name="T30" fmla="*/ 277 w 678"/>
                <a:gd name="T31" fmla="*/ 6 h 691"/>
                <a:gd name="T32" fmla="*/ 507 w 678"/>
                <a:gd name="T33" fmla="*/ 91 h 691"/>
                <a:gd name="T34" fmla="*/ 579 w 678"/>
                <a:gd name="T35" fmla="*/ 388 h 691"/>
                <a:gd name="T36" fmla="*/ 675 w 678"/>
                <a:gd name="T37" fmla="*/ 484 h 691"/>
                <a:gd name="T38" fmla="*/ 675 w 678"/>
                <a:gd name="T39" fmla="*/ 494 h 691"/>
                <a:gd name="T40" fmla="*/ 665 w 678"/>
                <a:gd name="T41" fmla="*/ 494 h 691"/>
                <a:gd name="T42" fmla="*/ 566 w 678"/>
                <a:gd name="T43" fmla="*/ 394 h 691"/>
                <a:gd name="T44" fmla="*/ 565 w 678"/>
                <a:gd name="T45" fmla="*/ 387 h 691"/>
                <a:gd name="T46" fmla="*/ 497 w 678"/>
                <a:gd name="T47" fmla="*/ 101 h 691"/>
                <a:gd name="T48" fmla="*/ 281 w 678"/>
                <a:gd name="T49" fmla="*/ 20 h 691"/>
                <a:gd name="T50" fmla="*/ 266 w 678"/>
                <a:gd name="T51" fmla="*/ 35 h 691"/>
                <a:gd name="T52" fmla="*/ 366 w 678"/>
                <a:gd name="T53" fmla="*/ 136 h 691"/>
                <a:gd name="T54" fmla="*/ 368 w 678"/>
                <a:gd name="T55" fmla="*/ 143 h 691"/>
                <a:gd name="T56" fmla="*/ 321 w 678"/>
                <a:gd name="T57" fmla="*/ 316 h 691"/>
                <a:gd name="T58" fmla="*/ 316 w 678"/>
                <a:gd name="T59" fmla="*/ 321 h 691"/>
                <a:gd name="T60" fmla="*/ 143 w 678"/>
                <a:gd name="T61" fmla="*/ 368 h 691"/>
                <a:gd name="T62" fmla="*/ 136 w 678"/>
                <a:gd name="T63" fmla="*/ 366 h 691"/>
                <a:gd name="T64" fmla="*/ 35 w 678"/>
                <a:gd name="T65" fmla="*/ 266 h 691"/>
                <a:gd name="T66" fmla="*/ 20 w 678"/>
                <a:gd name="T67" fmla="*/ 281 h 691"/>
                <a:gd name="T68" fmla="*/ 101 w 678"/>
                <a:gd name="T69" fmla="*/ 497 h 691"/>
                <a:gd name="T70" fmla="*/ 387 w 678"/>
                <a:gd name="T71" fmla="*/ 565 h 691"/>
                <a:gd name="T72" fmla="*/ 394 w 678"/>
                <a:gd name="T73" fmla="*/ 566 h 691"/>
                <a:gd name="T74" fmla="*/ 506 w 678"/>
                <a:gd name="T75" fmla="*/ 679 h 691"/>
                <a:gd name="T76" fmla="*/ 506 w 678"/>
                <a:gd name="T77" fmla="*/ 688 h 691"/>
                <a:gd name="T78" fmla="*/ 501 w 678"/>
                <a:gd name="T79" fmla="*/ 691 h 691"/>
                <a:gd name="T80" fmla="*/ 156 w 678"/>
                <a:gd name="T81" fmla="*/ 313 h 691"/>
                <a:gd name="T82" fmla="*/ 151 w 678"/>
                <a:gd name="T83" fmla="*/ 311 h 691"/>
                <a:gd name="T84" fmla="*/ 64 w 678"/>
                <a:gd name="T85" fmla="*/ 224 h 691"/>
                <a:gd name="T86" fmla="*/ 62 w 678"/>
                <a:gd name="T87" fmla="*/ 217 h 691"/>
                <a:gd name="T88" fmla="*/ 94 w 678"/>
                <a:gd name="T89" fmla="*/ 99 h 691"/>
                <a:gd name="T90" fmla="*/ 99 w 678"/>
                <a:gd name="T91" fmla="*/ 94 h 691"/>
                <a:gd name="T92" fmla="*/ 217 w 678"/>
                <a:gd name="T93" fmla="*/ 62 h 691"/>
                <a:gd name="T94" fmla="*/ 224 w 678"/>
                <a:gd name="T95" fmla="*/ 64 h 691"/>
                <a:gd name="T96" fmla="*/ 311 w 678"/>
                <a:gd name="T97" fmla="*/ 151 h 691"/>
                <a:gd name="T98" fmla="*/ 313 w 678"/>
                <a:gd name="T99" fmla="*/ 157 h 691"/>
                <a:gd name="T100" fmla="*/ 281 w 678"/>
                <a:gd name="T101" fmla="*/ 276 h 691"/>
                <a:gd name="T102" fmla="*/ 276 w 678"/>
                <a:gd name="T103" fmla="*/ 281 h 691"/>
                <a:gd name="T104" fmla="*/ 157 w 678"/>
                <a:gd name="T105" fmla="*/ 313 h 691"/>
                <a:gd name="T106" fmla="*/ 156 w 678"/>
                <a:gd name="T107" fmla="*/ 313 h 691"/>
                <a:gd name="T108" fmla="*/ 77 w 678"/>
                <a:gd name="T109" fmla="*/ 217 h 691"/>
                <a:gd name="T110" fmla="*/ 158 w 678"/>
                <a:gd name="T111" fmla="*/ 298 h 691"/>
                <a:gd name="T112" fmla="*/ 268 w 678"/>
                <a:gd name="T113" fmla="*/ 268 h 691"/>
                <a:gd name="T114" fmla="*/ 298 w 678"/>
                <a:gd name="T115" fmla="*/ 158 h 691"/>
                <a:gd name="T116" fmla="*/ 217 w 678"/>
                <a:gd name="T117" fmla="*/ 76 h 691"/>
                <a:gd name="T118" fmla="*/ 106 w 678"/>
                <a:gd name="T119" fmla="*/ 106 h 691"/>
                <a:gd name="T120" fmla="*/ 77 w 678"/>
                <a:gd name="T121" fmla="*/ 217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8" h="691">
                  <a:moveTo>
                    <a:pt x="501" y="691"/>
                  </a:moveTo>
                  <a:cubicBezTo>
                    <a:pt x="500" y="691"/>
                    <a:pt x="498" y="690"/>
                    <a:pt x="496" y="688"/>
                  </a:cubicBezTo>
                  <a:cubicBezTo>
                    <a:pt x="388" y="579"/>
                    <a:pt x="388" y="579"/>
                    <a:pt x="388" y="579"/>
                  </a:cubicBezTo>
                  <a:cubicBezTo>
                    <a:pt x="283" y="612"/>
                    <a:pt x="170" y="585"/>
                    <a:pt x="91" y="507"/>
                  </a:cubicBezTo>
                  <a:cubicBezTo>
                    <a:pt x="31" y="446"/>
                    <a:pt x="0" y="363"/>
                    <a:pt x="6" y="277"/>
                  </a:cubicBezTo>
                  <a:cubicBezTo>
                    <a:pt x="6" y="276"/>
                    <a:pt x="7" y="274"/>
                    <a:pt x="8" y="273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33" y="248"/>
                    <a:pt x="38" y="248"/>
                    <a:pt x="40" y="251"/>
                  </a:cubicBezTo>
                  <a:cubicBezTo>
                    <a:pt x="143" y="353"/>
                    <a:pt x="143" y="353"/>
                    <a:pt x="143" y="353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353" y="143"/>
                    <a:pt x="353" y="143"/>
                    <a:pt x="353" y="143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39"/>
                    <a:pt x="249" y="37"/>
                    <a:pt x="249" y="35"/>
                  </a:cubicBezTo>
                  <a:cubicBezTo>
                    <a:pt x="249" y="33"/>
                    <a:pt x="250" y="32"/>
                    <a:pt x="251" y="30"/>
                  </a:cubicBezTo>
                  <a:cubicBezTo>
                    <a:pt x="273" y="8"/>
                    <a:pt x="273" y="8"/>
                    <a:pt x="273" y="8"/>
                  </a:cubicBezTo>
                  <a:cubicBezTo>
                    <a:pt x="274" y="7"/>
                    <a:pt x="276" y="6"/>
                    <a:pt x="277" y="6"/>
                  </a:cubicBezTo>
                  <a:cubicBezTo>
                    <a:pt x="363" y="0"/>
                    <a:pt x="446" y="31"/>
                    <a:pt x="507" y="91"/>
                  </a:cubicBezTo>
                  <a:cubicBezTo>
                    <a:pt x="585" y="169"/>
                    <a:pt x="613" y="283"/>
                    <a:pt x="579" y="388"/>
                  </a:cubicBezTo>
                  <a:cubicBezTo>
                    <a:pt x="675" y="484"/>
                    <a:pt x="675" y="484"/>
                    <a:pt x="675" y="484"/>
                  </a:cubicBezTo>
                  <a:cubicBezTo>
                    <a:pt x="678" y="486"/>
                    <a:pt x="678" y="491"/>
                    <a:pt x="675" y="494"/>
                  </a:cubicBezTo>
                  <a:cubicBezTo>
                    <a:pt x="673" y="496"/>
                    <a:pt x="668" y="496"/>
                    <a:pt x="665" y="494"/>
                  </a:cubicBezTo>
                  <a:cubicBezTo>
                    <a:pt x="566" y="394"/>
                    <a:pt x="566" y="394"/>
                    <a:pt x="566" y="394"/>
                  </a:cubicBezTo>
                  <a:cubicBezTo>
                    <a:pt x="565" y="393"/>
                    <a:pt x="564" y="390"/>
                    <a:pt x="565" y="387"/>
                  </a:cubicBezTo>
                  <a:cubicBezTo>
                    <a:pt x="598" y="286"/>
                    <a:pt x="572" y="177"/>
                    <a:pt x="497" y="101"/>
                  </a:cubicBezTo>
                  <a:cubicBezTo>
                    <a:pt x="440" y="44"/>
                    <a:pt x="361" y="15"/>
                    <a:pt x="281" y="20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8" y="138"/>
                    <a:pt x="369" y="140"/>
                    <a:pt x="368" y="143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21" y="319"/>
                    <a:pt x="319" y="321"/>
                    <a:pt x="316" y="321"/>
                  </a:cubicBezTo>
                  <a:cubicBezTo>
                    <a:pt x="143" y="368"/>
                    <a:pt x="143" y="368"/>
                    <a:pt x="143" y="368"/>
                  </a:cubicBezTo>
                  <a:cubicBezTo>
                    <a:pt x="140" y="369"/>
                    <a:pt x="138" y="368"/>
                    <a:pt x="136" y="366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20" y="281"/>
                    <a:pt x="20" y="281"/>
                    <a:pt x="20" y="281"/>
                  </a:cubicBezTo>
                  <a:cubicBezTo>
                    <a:pt x="15" y="361"/>
                    <a:pt x="44" y="440"/>
                    <a:pt x="101" y="497"/>
                  </a:cubicBezTo>
                  <a:cubicBezTo>
                    <a:pt x="177" y="572"/>
                    <a:pt x="286" y="598"/>
                    <a:pt x="387" y="565"/>
                  </a:cubicBezTo>
                  <a:cubicBezTo>
                    <a:pt x="390" y="564"/>
                    <a:pt x="393" y="565"/>
                    <a:pt x="394" y="566"/>
                  </a:cubicBezTo>
                  <a:cubicBezTo>
                    <a:pt x="506" y="679"/>
                    <a:pt x="506" y="679"/>
                    <a:pt x="506" y="679"/>
                  </a:cubicBezTo>
                  <a:cubicBezTo>
                    <a:pt x="509" y="681"/>
                    <a:pt x="509" y="686"/>
                    <a:pt x="506" y="688"/>
                  </a:cubicBezTo>
                  <a:cubicBezTo>
                    <a:pt x="505" y="690"/>
                    <a:pt x="503" y="691"/>
                    <a:pt x="501" y="691"/>
                  </a:cubicBezTo>
                  <a:close/>
                  <a:moveTo>
                    <a:pt x="156" y="313"/>
                  </a:moveTo>
                  <a:cubicBezTo>
                    <a:pt x="154" y="313"/>
                    <a:pt x="152" y="312"/>
                    <a:pt x="151" y="311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2" y="222"/>
                    <a:pt x="61" y="220"/>
                    <a:pt x="62" y="217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4" y="96"/>
                    <a:pt x="96" y="94"/>
                    <a:pt x="99" y="94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20" y="61"/>
                    <a:pt x="222" y="62"/>
                    <a:pt x="224" y="64"/>
                  </a:cubicBezTo>
                  <a:cubicBezTo>
                    <a:pt x="311" y="151"/>
                    <a:pt x="311" y="151"/>
                    <a:pt x="311" y="151"/>
                  </a:cubicBezTo>
                  <a:cubicBezTo>
                    <a:pt x="313" y="152"/>
                    <a:pt x="313" y="155"/>
                    <a:pt x="313" y="157"/>
                  </a:cubicBezTo>
                  <a:cubicBezTo>
                    <a:pt x="281" y="276"/>
                    <a:pt x="281" y="276"/>
                    <a:pt x="281" y="276"/>
                  </a:cubicBezTo>
                  <a:cubicBezTo>
                    <a:pt x="280" y="278"/>
                    <a:pt x="278" y="280"/>
                    <a:pt x="276" y="281"/>
                  </a:cubicBezTo>
                  <a:cubicBezTo>
                    <a:pt x="157" y="313"/>
                    <a:pt x="157" y="313"/>
                    <a:pt x="157" y="313"/>
                  </a:cubicBezTo>
                  <a:cubicBezTo>
                    <a:pt x="157" y="313"/>
                    <a:pt x="156" y="313"/>
                    <a:pt x="156" y="313"/>
                  </a:cubicBezTo>
                  <a:close/>
                  <a:moveTo>
                    <a:pt x="77" y="217"/>
                  </a:moveTo>
                  <a:cubicBezTo>
                    <a:pt x="158" y="298"/>
                    <a:pt x="158" y="298"/>
                    <a:pt x="158" y="29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98" y="158"/>
                    <a:pt x="298" y="158"/>
                    <a:pt x="298" y="158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106" y="106"/>
                    <a:pt x="106" y="106"/>
                    <a:pt x="106" y="106"/>
                  </a:cubicBezTo>
                  <a:lnTo>
                    <a:pt x="77" y="217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7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125E-6 2.59259E-6 C 0.05494 2.59259E-6 0.10052 0.00139 0.10052 0.00324 C 0.10052 0.00509 0.05494 0.00671 3.125E-6 0.00671 C -0.05573 0.00671 -0.10052 0.00509 -0.10052 0.00324 C -0.10052 0.00139 -0.05573 2.59259E-6 3.125E-6 2.59259E-6 Z " pathEditMode="relative" rAng="0" ptsTypes="AAAAA">
                                      <p:cBhvr>
                                        <p:cTn id="21" dur="9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85185E-6 C 0.06901 -1.85185E-6 0.125 0.00139 0.125 0.00324 C 0.125 0.00509 0.06901 0.00671 4.16667E-6 0.00671 C -0.06901 0.00671 -0.125 0.00509 -0.125 0.00324 C -0.125 0.00139 -0.06901 -1.85185E-6 4.16667E-6 -1.85185E-6 Z " pathEditMode="relative" rAng="0" ptsTypes="AAAAA">
                                      <p:cBhvr>
                                        <p:cTn id="26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 animBg="1"/>
      <p:bldP spid="20" grpId="1" animBg="1"/>
      <p:bldP spid="21" grpId="0" animBg="1"/>
      <p:bldP spid="21" grpId="1" animBg="1"/>
      <p:bldP spid="2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Team </a:t>
            </a:r>
            <a:r>
              <a:rPr lang="pl-PL" altLang="pl-PL" dirty="0"/>
              <a:t>Analysis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12" y="686707"/>
            <a:ext cx="5330806" cy="547188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429" y="686707"/>
            <a:ext cx="5335089" cy="5471886"/>
          </a:xfrm>
          <a:prstGeom prst="rect">
            <a:avLst/>
          </a:prstGeom>
        </p:spPr>
      </p:pic>
      <p:sp>
        <p:nvSpPr>
          <p:cNvPr id="18" name="Prostokąt zaokrąglony 17"/>
          <p:cNvSpPr/>
          <p:nvPr/>
        </p:nvSpPr>
        <p:spPr>
          <a:xfrm>
            <a:off x="1035666" y="2142693"/>
            <a:ext cx="3886200" cy="257261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7200" dirty="0" err="1">
                <a:solidFill>
                  <a:prstClr val="black"/>
                </a:solidFill>
                <a:latin typeface="Open Sans Light"/>
              </a:rPr>
              <a:t>shotgun</a:t>
            </a:r>
            <a:r>
              <a:rPr lang="pl-PL" sz="7200" b="1" dirty="0" err="1">
                <a:solidFill>
                  <a:srgbClr val="ED0C6D"/>
                </a:solidFill>
              </a:rPr>
              <a:t>map</a:t>
            </a:r>
            <a:endParaRPr lang="pl-PL" sz="7200" b="1" dirty="0">
              <a:solidFill>
                <a:srgbClr val="ED0C6D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7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Team </a:t>
            </a:r>
            <a:r>
              <a:rPr lang="pl-PL" altLang="pl-PL" dirty="0"/>
              <a:t>Analysis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12" y="686707"/>
            <a:ext cx="5330806" cy="5471886"/>
          </a:xfrm>
          <a:prstGeom prst="rect">
            <a:avLst/>
          </a:prstGeom>
        </p:spPr>
      </p:pic>
      <p:sp>
        <p:nvSpPr>
          <p:cNvPr id="18" name="Prostokąt zaokrąglony 17"/>
          <p:cNvSpPr/>
          <p:nvPr/>
        </p:nvSpPr>
        <p:spPr>
          <a:xfrm>
            <a:off x="1035666" y="2142693"/>
            <a:ext cx="3886200" cy="257261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7200" dirty="0" err="1">
                <a:solidFill>
                  <a:prstClr val="black"/>
                </a:solidFill>
                <a:latin typeface="Open Sans Light"/>
              </a:rPr>
              <a:t>Name</a:t>
            </a:r>
            <a:r>
              <a:rPr lang="pl-PL" sz="7200" dirty="0">
                <a:solidFill>
                  <a:prstClr val="black"/>
                </a:solidFill>
                <a:latin typeface="Open Sans Light"/>
              </a:rPr>
              <a:t> </a:t>
            </a:r>
            <a:r>
              <a:rPr lang="pl-PL" sz="7200" b="1" dirty="0">
                <a:solidFill>
                  <a:srgbClr val="ED0C6D"/>
                </a:solidFill>
              </a:rPr>
              <a:t>map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543" y="708660"/>
            <a:ext cx="5337529" cy="5463612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9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ęciokąt 8"/>
          <p:cNvSpPr/>
          <p:nvPr/>
        </p:nvSpPr>
        <p:spPr>
          <a:xfrm>
            <a:off x="6411257" y="3333750"/>
            <a:ext cx="372093" cy="587632"/>
          </a:xfrm>
          <a:prstGeom prst="homePlate">
            <a:avLst>
              <a:gd name="adj" fmla="val 19629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ięciokąt 7"/>
          <p:cNvSpPr/>
          <p:nvPr/>
        </p:nvSpPr>
        <p:spPr>
          <a:xfrm>
            <a:off x="6108700" y="3333750"/>
            <a:ext cx="372093" cy="587632"/>
          </a:xfrm>
          <a:prstGeom prst="homePlate">
            <a:avLst>
              <a:gd name="adj" fmla="val 19629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ięciokąt 9"/>
          <p:cNvSpPr/>
          <p:nvPr/>
        </p:nvSpPr>
        <p:spPr>
          <a:xfrm>
            <a:off x="5812166" y="3333750"/>
            <a:ext cx="372093" cy="587632"/>
          </a:xfrm>
          <a:prstGeom prst="homePlate">
            <a:avLst>
              <a:gd name="adj" fmla="val 19629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ięciokąt 10"/>
          <p:cNvSpPr/>
          <p:nvPr/>
        </p:nvSpPr>
        <p:spPr>
          <a:xfrm>
            <a:off x="-592123" y="3333750"/>
            <a:ext cx="6473825" cy="587632"/>
          </a:xfrm>
          <a:prstGeom prst="homePlate">
            <a:avLst>
              <a:gd name="adj" fmla="val 85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56" y="1540355"/>
            <a:ext cx="4506794" cy="46260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88" y="1540355"/>
            <a:ext cx="4506794" cy="462606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chemeClr val="accent1"/>
                </a:solidFill>
              </a:rPr>
              <a:t>Team </a:t>
            </a:r>
            <a:r>
              <a:rPr lang="pl-PL" altLang="pl-PL" dirty="0"/>
              <a:t>Analysis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56" y="1540355"/>
            <a:ext cx="4506794" cy="46223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780" y="1540703"/>
            <a:ext cx="4506802" cy="4631498"/>
          </a:xfrm>
          <a:prstGeom prst="rect">
            <a:avLst/>
          </a:prstGeom>
        </p:spPr>
      </p:pic>
      <p:sp>
        <p:nvSpPr>
          <p:cNvPr id="5" name="Prostokąt zaokrąglony 4"/>
          <p:cNvSpPr/>
          <p:nvPr/>
        </p:nvSpPr>
        <p:spPr>
          <a:xfrm>
            <a:off x="-2842746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400" b="1" dirty="0" err="1"/>
              <a:t>Flexibility</a:t>
            </a:r>
            <a:r>
              <a:rPr lang="pl-PL" sz="2400" b="1" dirty="0"/>
              <a:t> </a:t>
            </a:r>
            <a:r>
              <a:rPr lang="pl-PL" sz="2400" b="1" dirty="0" err="1"/>
              <a:t>zone</a:t>
            </a:r>
            <a:endParaRPr lang="pl-PL" sz="2400" b="1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2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972 4.81481E-6 L 2.91667E-6 4.81481E-6 " pathEditMode="relative" rAng="0" ptsTypes="AA">
                                          <p:cBhvr>
                                            <p:cTn id="2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7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27" presetClass="emph" presetSubtype="0" fill="remove" grpId="2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5" dur="250" autoRev="1" fill="remov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6" dur="250" autoRev="1" fill="remov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set>
                                          <p:cBhvr>
                                            <p:cTn id="27" dur="250" autoRev="1" fill="remov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8" dur="250" autoRev="1" fill="remov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3" presetClass="path" presetSubtype="0" accel="50000" de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0.08959 0.00046 L 3.95833E-6 4.81481E-6 " pathEditMode="relative" rAng="0" ptsTypes="AA">
                                          <p:cBhvr>
                                            <p:cTn id="32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7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7" presetClass="emph" presetSubtype="0" fill="remove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4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5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set>
                                          <p:cBhvr>
                                            <p:cTn id="36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7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9584 4.81481E-6 L 4.16667E-6 4.81481E-6 " pathEditMode="relative" rAng="0" ptsTypes="AA">
                                          <p:cBhvr>
                                            <p:cTn id="41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9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7" presetClass="emph" presetSubtype="0" fill="remove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250" autoRev="1" fill="remov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4" dur="250" autoRev="1" fill="remov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set>
                                          <p:cBhvr>
                                            <p:cTn id="45" dur="250" autoRev="1" fill="remov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6" dur="250" autoRev="1" fill="remov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8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9" grpId="2" animBg="1"/>
          <p:bldP spid="8" grpId="0" animBg="1"/>
          <p:bldP spid="8" grpId="1" animBg="1"/>
          <p:bldP spid="8" grpId="2" animBg="1"/>
          <p:bldP spid="10" grpId="0" animBg="1"/>
          <p:bldP spid="10" grpId="1" animBg="1"/>
          <p:bldP spid="10" grpId="2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972 4.81481E-6 L 2.91667E-6 4.81481E-6 " pathEditMode="relative" rAng="0" ptsTypes="AA">
                                          <p:cBhvr>
                                            <p:cTn id="2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7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27" presetClass="emph" presetSubtype="0" fill="remove" grpId="2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5" dur="250" autoRev="1" fill="remov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6" dur="250" autoRev="1" fill="remov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set>
                                          <p:cBhvr>
                                            <p:cTn id="27" dur="250" autoRev="1" fill="remov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8" dur="250" autoRev="1" fill="remove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3" presetClass="path" presetSubtype="0" accel="50000" de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0.08959 0.00046 L 3.95833E-6 4.81481E-6 " pathEditMode="relative" rAng="0" ptsTypes="AA">
                                          <p:cBhvr>
                                            <p:cTn id="32" dur="1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7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7" presetClass="emph" presetSubtype="0" fill="remove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34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5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set>
                                          <p:cBhvr>
                                            <p:cTn id="36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7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09584 4.81481E-6 L 4.16667E-6 4.81481E-6 " pathEditMode="relative" rAng="0" ptsTypes="AA">
                                          <p:cBhvr>
                                            <p:cTn id="41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9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7" presetClass="emph" presetSubtype="0" fill="remove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3" dur="250" autoRev="1" fill="remov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4" dur="250" autoRev="1" fill="remov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  <p:set>
                                          <p:cBhvr>
                                            <p:cTn id="45" dur="250" autoRev="1" fill="remov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6" dur="250" autoRev="1" fill="remov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8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9" grpId="2" animBg="1"/>
          <p:bldP spid="8" grpId="0" animBg="1"/>
          <p:bldP spid="8" grpId="1" animBg="1"/>
          <p:bldP spid="8" grpId="2" animBg="1"/>
          <p:bldP spid="10" grpId="0" animBg="1"/>
          <p:bldP spid="10" grpId="1" animBg="1"/>
          <p:bldP spid="10" grpId="2" animBg="1"/>
          <p:bldP spid="5" grpId="0" animBg="1"/>
        </p:bld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-2971105" y="87401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400" b="1" dirty="0" err="1"/>
              <a:t>Percentage</a:t>
            </a:r>
            <a:r>
              <a:rPr lang="pl-PL" sz="2400" b="1" dirty="0"/>
              <a:t> </a:t>
            </a:r>
            <a:r>
              <a:rPr lang="pl-PL" sz="2400" b="1" dirty="0" err="1"/>
              <a:t>table</a:t>
            </a:r>
            <a:endParaRPr lang="pl-PL" sz="2400" b="1" dirty="0"/>
          </a:p>
        </p:txBody>
      </p:sp>
      <p:grpSp>
        <p:nvGrpSpPr>
          <p:cNvPr id="2" name="Grupa 1"/>
          <p:cNvGrpSpPr/>
          <p:nvPr/>
        </p:nvGrpSpPr>
        <p:grpSpPr>
          <a:xfrm>
            <a:off x="3950048" y="1364343"/>
            <a:ext cx="8112126" cy="5986079"/>
            <a:chOff x="3950048" y="1364343"/>
            <a:chExt cx="8112126" cy="5986079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3322" y="1889213"/>
              <a:ext cx="7170388" cy="3559088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8CD30794-6432-4255-9850-F1E7347B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048" y="1364343"/>
              <a:ext cx="8112126" cy="5986079"/>
            </a:xfrm>
            <a:prstGeom prst="rect">
              <a:avLst/>
            </a:prstGeom>
          </p:spPr>
        </p:pic>
      </p:grpSp>
      <p:sp>
        <p:nvSpPr>
          <p:cNvPr id="16" name="pole tekstowe 15"/>
          <p:cNvSpPr txBox="1"/>
          <p:nvPr/>
        </p:nvSpPr>
        <p:spPr>
          <a:xfrm>
            <a:off x="271109" y="231282"/>
            <a:ext cx="6043709" cy="406980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b="1" kern="800" spc="-4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Team </a:t>
            </a:r>
            <a:r>
              <a:rPr lang="pl-PL" altLang="pl-PL" b="0" dirty="0">
                <a:solidFill>
                  <a:schemeClr val="tx1"/>
                </a:solidFill>
              </a:rPr>
              <a:t>Analysis</a:t>
            </a:r>
            <a:r>
              <a:rPr lang="pl-PL" altLang="pl-PL" dirty="0"/>
              <a:t> </a:t>
            </a:r>
            <a:endParaRPr lang="pl-PL" b="0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1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Extended DISC </a:t>
            </a:r>
            <a:r>
              <a:rPr lang="pl-PL" b="1" dirty="0">
                <a:solidFill>
                  <a:schemeClr val="accent1"/>
                </a:solidFill>
              </a:rPr>
              <a:t>Team </a:t>
            </a:r>
            <a:r>
              <a:rPr lang="pl-PL" b="1" dirty="0" err="1">
                <a:solidFill>
                  <a:schemeClr val="accent1"/>
                </a:solidFill>
              </a:rPr>
              <a:t>analysis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-1465366" y="798909"/>
            <a:ext cx="6428442" cy="4903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en-US" sz="2400" b="1" dirty="0"/>
              <a:t>Where can it be used?</a:t>
            </a:r>
          </a:p>
        </p:txBody>
      </p:sp>
      <p:grpSp>
        <p:nvGrpSpPr>
          <p:cNvPr id="88" name="Grupa 87"/>
          <p:cNvGrpSpPr/>
          <p:nvPr/>
        </p:nvGrpSpPr>
        <p:grpSpPr>
          <a:xfrm>
            <a:off x="1101113" y="2057768"/>
            <a:ext cx="4048186" cy="4048184"/>
            <a:chOff x="1101113" y="2057768"/>
            <a:chExt cx="4048186" cy="4048184"/>
          </a:xfrm>
        </p:grpSpPr>
        <p:sp>
          <p:nvSpPr>
            <p:cNvPr id="73" name="Elipsa 72"/>
            <p:cNvSpPr/>
            <p:nvPr/>
          </p:nvSpPr>
          <p:spPr>
            <a:xfrm>
              <a:off x="1101113" y="2057768"/>
              <a:ext cx="4048186" cy="40481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37" name="Prostokąt zaokrąglony 36"/>
            <p:cNvSpPr/>
            <p:nvPr/>
          </p:nvSpPr>
          <p:spPr>
            <a:xfrm>
              <a:off x="1638300" y="3225287"/>
              <a:ext cx="2923661" cy="15853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solidFill>
                    <a:schemeClr val="accent1"/>
                  </a:solidFill>
                </a:rPr>
                <a:t>At </a:t>
              </a:r>
              <a:r>
                <a:rPr lang="pl-PL" sz="2400" b="1" kern="1200" dirty="0" err="1">
                  <a:solidFill>
                    <a:schemeClr val="accent1"/>
                  </a:solidFill>
                </a:rPr>
                <a:t>organisational</a:t>
              </a:r>
              <a:r>
                <a:rPr lang="pl-PL" sz="2400" b="1" kern="1200" dirty="0">
                  <a:solidFill>
                    <a:schemeClr val="accent1"/>
                  </a:solidFill>
                </a:rPr>
                <a:t> </a:t>
              </a:r>
              <a:r>
                <a:rPr lang="pl-PL" sz="2800" b="1" kern="1200" dirty="0" err="1">
                  <a:solidFill>
                    <a:schemeClr val="bg1"/>
                  </a:solidFill>
                </a:rPr>
                <a:t>level</a:t>
              </a:r>
              <a:endParaRPr lang="pl-PL" sz="2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Dowolny kształt 73"/>
          <p:cNvSpPr/>
          <p:nvPr/>
        </p:nvSpPr>
        <p:spPr>
          <a:xfrm>
            <a:off x="2289644" y="1575214"/>
            <a:ext cx="1671121" cy="1671121"/>
          </a:xfrm>
          <a:custGeom>
            <a:avLst/>
            <a:gdLst>
              <a:gd name="connsiteX0" fmla="*/ 0 w 1292974"/>
              <a:gd name="connsiteY0" fmla="*/ 646487 h 1292974"/>
              <a:gd name="connsiteX1" fmla="*/ 646487 w 1292974"/>
              <a:gd name="connsiteY1" fmla="*/ 0 h 1292974"/>
              <a:gd name="connsiteX2" fmla="*/ 1292974 w 1292974"/>
              <a:gd name="connsiteY2" fmla="*/ 646487 h 1292974"/>
              <a:gd name="connsiteX3" fmla="*/ 646487 w 1292974"/>
              <a:gd name="connsiteY3" fmla="*/ 1292974 h 1292974"/>
              <a:gd name="connsiteX4" fmla="*/ 0 w 1292974"/>
              <a:gd name="connsiteY4" fmla="*/ 646487 h 12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974" h="1292974">
                <a:moveTo>
                  <a:pt x="0" y="646487"/>
                </a:moveTo>
                <a:cubicBezTo>
                  <a:pt x="0" y="289442"/>
                  <a:pt x="289442" y="0"/>
                  <a:pt x="646487" y="0"/>
                </a:cubicBezTo>
                <a:cubicBezTo>
                  <a:pt x="1003532" y="0"/>
                  <a:pt x="1292974" y="289442"/>
                  <a:pt x="1292974" y="646487"/>
                </a:cubicBezTo>
                <a:cubicBezTo>
                  <a:pt x="1292974" y="1003532"/>
                  <a:pt x="1003532" y="1292974"/>
                  <a:pt x="646487" y="1292974"/>
                </a:cubicBezTo>
                <a:cubicBezTo>
                  <a:pt x="289442" y="1292974"/>
                  <a:pt x="0" y="1003532"/>
                  <a:pt x="0" y="6464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>
              <a:spcBef>
                <a:spcPct val="0"/>
              </a:spcBef>
              <a:spcAft>
                <a:spcPct val="35000"/>
              </a:spcAft>
            </a:pPr>
            <a:r>
              <a:rPr lang="pl-PL" sz="1600" dirty="0" err="1">
                <a:solidFill>
                  <a:schemeClr val="tx1"/>
                </a:solidFill>
              </a:rPr>
              <a:t>Organisational</a:t>
            </a:r>
            <a:r>
              <a:rPr lang="pl-PL" sz="1600" b="1" dirty="0">
                <a:solidFill>
                  <a:schemeClr val="accent1"/>
                </a:solidFill>
              </a:rPr>
              <a:t> development</a:t>
            </a:r>
            <a:endParaRPr lang="pl-PL" sz="1600" kern="1200" dirty="0">
              <a:solidFill>
                <a:schemeClr val="tx1"/>
              </a:solidFill>
            </a:endParaRPr>
          </a:p>
        </p:txBody>
      </p:sp>
      <p:sp>
        <p:nvSpPr>
          <p:cNvPr id="75" name="Dowolny kształt 74"/>
          <p:cNvSpPr/>
          <p:nvPr/>
        </p:nvSpPr>
        <p:spPr>
          <a:xfrm>
            <a:off x="4053907" y="4329628"/>
            <a:ext cx="1671121" cy="1671121"/>
          </a:xfrm>
          <a:custGeom>
            <a:avLst/>
            <a:gdLst>
              <a:gd name="connsiteX0" fmla="*/ 0 w 1292974"/>
              <a:gd name="connsiteY0" fmla="*/ 646487 h 1292974"/>
              <a:gd name="connsiteX1" fmla="*/ 646487 w 1292974"/>
              <a:gd name="connsiteY1" fmla="*/ 0 h 1292974"/>
              <a:gd name="connsiteX2" fmla="*/ 1292974 w 1292974"/>
              <a:gd name="connsiteY2" fmla="*/ 646487 h 1292974"/>
              <a:gd name="connsiteX3" fmla="*/ 646487 w 1292974"/>
              <a:gd name="connsiteY3" fmla="*/ 1292974 h 1292974"/>
              <a:gd name="connsiteX4" fmla="*/ 0 w 1292974"/>
              <a:gd name="connsiteY4" fmla="*/ 646487 h 12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974" h="1292974">
                <a:moveTo>
                  <a:pt x="0" y="646487"/>
                </a:moveTo>
                <a:cubicBezTo>
                  <a:pt x="0" y="289442"/>
                  <a:pt x="289442" y="0"/>
                  <a:pt x="646487" y="0"/>
                </a:cubicBezTo>
                <a:cubicBezTo>
                  <a:pt x="1003532" y="0"/>
                  <a:pt x="1292974" y="289442"/>
                  <a:pt x="1292974" y="646487"/>
                </a:cubicBezTo>
                <a:cubicBezTo>
                  <a:pt x="1292974" y="1003532"/>
                  <a:pt x="1003532" y="1292974"/>
                  <a:pt x="646487" y="1292974"/>
                </a:cubicBezTo>
                <a:cubicBezTo>
                  <a:pt x="289442" y="1292974"/>
                  <a:pt x="0" y="1003532"/>
                  <a:pt x="0" y="6464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err="1">
                <a:solidFill>
                  <a:schemeClr val="accent1"/>
                </a:solidFill>
              </a:rPr>
              <a:t>Change</a:t>
            </a:r>
            <a:br>
              <a:rPr lang="pl-PL" sz="16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600" kern="1200" dirty="0">
                <a:solidFill>
                  <a:schemeClr val="tx1"/>
                </a:solidFill>
              </a:rPr>
              <a:t>in </a:t>
            </a:r>
            <a:r>
              <a:rPr lang="pl-PL" sz="1600" kern="1200" dirty="0" err="1">
                <a:solidFill>
                  <a:schemeClr val="tx1"/>
                </a:solidFill>
              </a:rPr>
              <a:t>organisation</a:t>
            </a:r>
            <a:endParaRPr lang="pl-PL" sz="1600" kern="1200" dirty="0">
              <a:solidFill>
                <a:schemeClr val="tx1"/>
              </a:solidFill>
            </a:endParaRPr>
          </a:p>
        </p:txBody>
      </p:sp>
      <p:sp>
        <p:nvSpPr>
          <p:cNvPr id="76" name="Dowolny kształt 75"/>
          <p:cNvSpPr/>
          <p:nvPr/>
        </p:nvSpPr>
        <p:spPr>
          <a:xfrm>
            <a:off x="564180" y="4262477"/>
            <a:ext cx="1671121" cy="1671121"/>
          </a:xfrm>
          <a:custGeom>
            <a:avLst/>
            <a:gdLst>
              <a:gd name="connsiteX0" fmla="*/ 0 w 1292974"/>
              <a:gd name="connsiteY0" fmla="*/ 646487 h 1292974"/>
              <a:gd name="connsiteX1" fmla="*/ 646487 w 1292974"/>
              <a:gd name="connsiteY1" fmla="*/ 0 h 1292974"/>
              <a:gd name="connsiteX2" fmla="*/ 1292974 w 1292974"/>
              <a:gd name="connsiteY2" fmla="*/ 646487 h 1292974"/>
              <a:gd name="connsiteX3" fmla="*/ 646487 w 1292974"/>
              <a:gd name="connsiteY3" fmla="*/ 1292974 h 1292974"/>
              <a:gd name="connsiteX4" fmla="*/ 0 w 1292974"/>
              <a:gd name="connsiteY4" fmla="*/ 646487 h 12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974" h="1292974">
                <a:moveTo>
                  <a:pt x="0" y="646487"/>
                </a:moveTo>
                <a:cubicBezTo>
                  <a:pt x="0" y="289442"/>
                  <a:pt x="289442" y="0"/>
                  <a:pt x="646487" y="0"/>
                </a:cubicBezTo>
                <a:cubicBezTo>
                  <a:pt x="1003532" y="0"/>
                  <a:pt x="1292974" y="289442"/>
                  <a:pt x="1292974" y="646487"/>
                </a:cubicBezTo>
                <a:cubicBezTo>
                  <a:pt x="1292974" y="1003532"/>
                  <a:pt x="1003532" y="1292974"/>
                  <a:pt x="646487" y="1292974"/>
                </a:cubicBezTo>
                <a:cubicBezTo>
                  <a:pt x="289442" y="1292974"/>
                  <a:pt x="0" y="1003532"/>
                  <a:pt x="0" y="6464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Improving communication </a:t>
            </a:r>
            <a:r>
              <a:rPr lang="en-US" sz="1600" dirty="0">
                <a:solidFill>
                  <a:schemeClr val="tx1"/>
                </a:solidFill>
              </a:rPr>
              <a:t>in the organization</a:t>
            </a:r>
          </a:p>
        </p:txBody>
      </p:sp>
      <p:grpSp>
        <p:nvGrpSpPr>
          <p:cNvPr id="89" name="Grupa 88"/>
          <p:cNvGrpSpPr/>
          <p:nvPr/>
        </p:nvGrpSpPr>
        <p:grpSpPr>
          <a:xfrm>
            <a:off x="7189818" y="1993881"/>
            <a:ext cx="4048186" cy="4048184"/>
            <a:chOff x="7170420" y="2057768"/>
            <a:chExt cx="4048186" cy="40481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3" name="Elipsa 82"/>
            <p:cNvSpPr/>
            <p:nvPr/>
          </p:nvSpPr>
          <p:spPr>
            <a:xfrm>
              <a:off x="7170420" y="2057768"/>
              <a:ext cx="4048186" cy="4048184"/>
            </a:xfrm>
            <a:prstGeom prst="ellipse">
              <a:avLst/>
            </a:prstGeom>
            <a:grpFill/>
            <a:ln w="19050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152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schemeClr val="tx1"/>
                </a:solidFill>
              </a:endParaRPr>
            </a:p>
          </p:txBody>
        </p:sp>
        <p:sp>
          <p:nvSpPr>
            <p:cNvPr id="84" name="Prostokąt zaokrąglony 83"/>
            <p:cNvSpPr/>
            <p:nvPr/>
          </p:nvSpPr>
          <p:spPr>
            <a:xfrm>
              <a:off x="7917988" y="3244337"/>
              <a:ext cx="2553048" cy="15853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>
                  <a:solidFill>
                    <a:schemeClr val="accent1"/>
                  </a:solidFill>
                </a:rPr>
                <a:t>At team </a:t>
              </a:r>
              <a:endParaRPr lang="pl-PL" sz="2400" b="1" dirty="0">
                <a:solidFill>
                  <a:schemeClr val="accent1"/>
                </a:solidFill>
              </a:endParaRP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b="1" kern="1200" dirty="0" err="1">
                  <a:solidFill>
                    <a:schemeClr val="bg1"/>
                  </a:solidFill>
                </a:rPr>
                <a:t>level</a:t>
              </a:r>
              <a:endParaRPr lang="pl-PL" sz="28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Dowolny kształt 84"/>
          <p:cNvSpPr/>
          <p:nvPr/>
        </p:nvSpPr>
        <p:spPr>
          <a:xfrm>
            <a:off x="8398527" y="1575214"/>
            <a:ext cx="1671121" cy="1671121"/>
          </a:xfrm>
          <a:custGeom>
            <a:avLst/>
            <a:gdLst>
              <a:gd name="connsiteX0" fmla="*/ 0 w 1292974"/>
              <a:gd name="connsiteY0" fmla="*/ 646487 h 1292974"/>
              <a:gd name="connsiteX1" fmla="*/ 646487 w 1292974"/>
              <a:gd name="connsiteY1" fmla="*/ 0 h 1292974"/>
              <a:gd name="connsiteX2" fmla="*/ 1292974 w 1292974"/>
              <a:gd name="connsiteY2" fmla="*/ 646487 h 1292974"/>
              <a:gd name="connsiteX3" fmla="*/ 646487 w 1292974"/>
              <a:gd name="connsiteY3" fmla="*/ 1292974 h 1292974"/>
              <a:gd name="connsiteX4" fmla="*/ 0 w 1292974"/>
              <a:gd name="connsiteY4" fmla="*/ 646487 h 12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974" h="1292974">
                <a:moveTo>
                  <a:pt x="0" y="646487"/>
                </a:moveTo>
                <a:cubicBezTo>
                  <a:pt x="0" y="289442"/>
                  <a:pt x="289442" y="0"/>
                  <a:pt x="646487" y="0"/>
                </a:cubicBezTo>
                <a:cubicBezTo>
                  <a:pt x="1003532" y="0"/>
                  <a:pt x="1292974" y="289442"/>
                  <a:pt x="1292974" y="646487"/>
                </a:cubicBezTo>
                <a:cubicBezTo>
                  <a:pt x="1292974" y="1003532"/>
                  <a:pt x="1003532" y="1292974"/>
                  <a:pt x="646487" y="1292974"/>
                </a:cubicBezTo>
                <a:cubicBezTo>
                  <a:pt x="289442" y="1292974"/>
                  <a:pt x="0" y="1003532"/>
                  <a:pt x="0" y="6464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>
                <a:solidFill>
                  <a:schemeClr val="accent1"/>
                </a:solidFill>
              </a:rPr>
              <a:t>Team </a:t>
            </a:r>
            <a:br>
              <a:rPr lang="pl-PL" sz="1600" b="1" kern="1200" dirty="0">
                <a:solidFill>
                  <a:schemeClr val="accent1"/>
                </a:solidFill>
              </a:rPr>
            </a:br>
            <a:r>
              <a:rPr lang="pl-PL" sz="1600" kern="1200" dirty="0" err="1">
                <a:solidFill>
                  <a:schemeClr val="tx1"/>
                </a:solidFill>
              </a:rPr>
              <a:t>building</a:t>
            </a:r>
            <a:endParaRPr lang="pl-PL" sz="1600" kern="1200" dirty="0">
              <a:solidFill>
                <a:schemeClr val="tx1"/>
              </a:solidFill>
            </a:endParaRPr>
          </a:p>
        </p:txBody>
      </p:sp>
      <p:sp>
        <p:nvSpPr>
          <p:cNvPr id="86" name="Dowolny kształt 85"/>
          <p:cNvSpPr/>
          <p:nvPr/>
        </p:nvSpPr>
        <p:spPr>
          <a:xfrm>
            <a:off x="10123214" y="4329628"/>
            <a:ext cx="1671121" cy="1671121"/>
          </a:xfrm>
          <a:custGeom>
            <a:avLst/>
            <a:gdLst>
              <a:gd name="connsiteX0" fmla="*/ 0 w 1292974"/>
              <a:gd name="connsiteY0" fmla="*/ 646487 h 1292974"/>
              <a:gd name="connsiteX1" fmla="*/ 646487 w 1292974"/>
              <a:gd name="connsiteY1" fmla="*/ 0 h 1292974"/>
              <a:gd name="connsiteX2" fmla="*/ 1292974 w 1292974"/>
              <a:gd name="connsiteY2" fmla="*/ 646487 h 1292974"/>
              <a:gd name="connsiteX3" fmla="*/ 646487 w 1292974"/>
              <a:gd name="connsiteY3" fmla="*/ 1292974 h 1292974"/>
              <a:gd name="connsiteX4" fmla="*/ 0 w 1292974"/>
              <a:gd name="connsiteY4" fmla="*/ 646487 h 12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974" h="1292974">
                <a:moveTo>
                  <a:pt x="0" y="646487"/>
                </a:moveTo>
                <a:cubicBezTo>
                  <a:pt x="0" y="289442"/>
                  <a:pt x="289442" y="0"/>
                  <a:pt x="646487" y="0"/>
                </a:cubicBezTo>
                <a:cubicBezTo>
                  <a:pt x="1003532" y="0"/>
                  <a:pt x="1292974" y="289442"/>
                  <a:pt x="1292974" y="646487"/>
                </a:cubicBezTo>
                <a:cubicBezTo>
                  <a:pt x="1292974" y="1003532"/>
                  <a:pt x="1003532" y="1292974"/>
                  <a:pt x="646487" y="1292974"/>
                </a:cubicBezTo>
                <a:cubicBezTo>
                  <a:pt x="289442" y="1292974"/>
                  <a:pt x="0" y="1003532"/>
                  <a:pt x="0" y="6464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>
                <a:solidFill>
                  <a:schemeClr val="accent1"/>
                </a:solidFill>
              </a:rPr>
              <a:t>Problem</a:t>
            </a:r>
            <a:br>
              <a:rPr lang="pl-PL" sz="16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600" dirty="0" err="1">
                <a:solidFill>
                  <a:schemeClr val="tx1"/>
                </a:solidFill>
              </a:rPr>
              <a:t>s</a:t>
            </a:r>
            <a:r>
              <a:rPr lang="pl-PL" sz="1600" kern="1200" dirty="0" err="1">
                <a:solidFill>
                  <a:schemeClr val="tx1"/>
                </a:solidFill>
              </a:rPr>
              <a:t>olving</a:t>
            </a:r>
            <a:endParaRPr lang="pl-PL" sz="1600" kern="1200" dirty="0">
              <a:solidFill>
                <a:schemeClr val="tx1"/>
              </a:solidFill>
            </a:endParaRPr>
          </a:p>
        </p:txBody>
      </p:sp>
      <p:sp>
        <p:nvSpPr>
          <p:cNvPr id="87" name="Dowolny kształt 86"/>
          <p:cNvSpPr/>
          <p:nvPr/>
        </p:nvSpPr>
        <p:spPr>
          <a:xfrm>
            <a:off x="6633487" y="4262477"/>
            <a:ext cx="1671121" cy="1671121"/>
          </a:xfrm>
          <a:custGeom>
            <a:avLst/>
            <a:gdLst>
              <a:gd name="connsiteX0" fmla="*/ 0 w 1292974"/>
              <a:gd name="connsiteY0" fmla="*/ 646487 h 1292974"/>
              <a:gd name="connsiteX1" fmla="*/ 646487 w 1292974"/>
              <a:gd name="connsiteY1" fmla="*/ 0 h 1292974"/>
              <a:gd name="connsiteX2" fmla="*/ 1292974 w 1292974"/>
              <a:gd name="connsiteY2" fmla="*/ 646487 h 1292974"/>
              <a:gd name="connsiteX3" fmla="*/ 646487 w 1292974"/>
              <a:gd name="connsiteY3" fmla="*/ 1292974 h 1292974"/>
              <a:gd name="connsiteX4" fmla="*/ 0 w 1292974"/>
              <a:gd name="connsiteY4" fmla="*/ 646487 h 12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974" h="1292974">
                <a:moveTo>
                  <a:pt x="0" y="646487"/>
                </a:moveTo>
                <a:cubicBezTo>
                  <a:pt x="0" y="289442"/>
                  <a:pt x="289442" y="0"/>
                  <a:pt x="646487" y="0"/>
                </a:cubicBezTo>
                <a:cubicBezTo>
                  <a:pt x="1003532" y="0"/>
                  <a:pt x="1292974" y="289442"/>
                  <a:pt x="1292974" y="646487"/>
                </a:cubicBezTo>
                <a:cubicBezTo>
                  <a:pt x="1292974" y="1003532"/>
                  <a:pt x="1003532" y="1292974"/>
                  <a:pt x="646487" y="1292974"/>
                </a:cubicBezTo>
                <a:cubicBezTo>
                  <a:pt x="289442" y="1292974"/>
                  <a:pt x="0" y="1003532"/>
                  <a:pt x="0" y="6464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err="1">
                <a:solidFill>
                  <a:schemeClr val="accent1"/>
                </a:solidFill>
              </a:rPr>
              <a:t>Communication</a:t>
            </a:r>
            <a:br>
              <a:rPr lang="pl-PL" sz="1600" kern="1200" dirty="0">
                <a:solidFill>
                  <a:schemeClr val="tx1"/>
                </a:solidFill>
              </a:rPr>
            </a:br>
            <a:r>
              <a:rPr lang="pl-PL" sz="1600" kern="1200" dirty="0">
                <a:solidFill>
                  <a:schemeClr val="tx1"/>
                </a:solidFill>
              </a:rPr>
              <a:t>in a team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1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36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600">
                                          <p:cBhvr additive="base">
                                            <p:cTn id="13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600">
                                          <p:cBhvr additive="base">
                                            <p:cTn id="14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536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600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600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36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600">
                                          <p:cBhvr additive="base">
                                            <p:cTn id="25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600">
                                          <p:cBhvr additive="base">
                                            <p:cTn id="26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536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600">
                                          <p:cBhvr additive="base">
                                            <p:cTn id="3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600">
                                          <p:cBhvr additive="base">
                                            <p:cTn id="3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36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600">
                                          <p:cBhvr additive="base">
                                            <p:cTn id="37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600">
                                          <p:cBhvr additive="base">
                                            <p:cTn id="38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grpId="0" nodeType="clickEffect" p14:presetBounceEnd="536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600">
                                          <p:cBhvr additive="base">
                                            <p:cTn id="43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600">
                                          <p:cBhvr additive="base">
                                            <p:cTn id="44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 p14:presetBounceEnd="536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600">
                                          <p:cBhvr additive="base">
                                            <p:cTn id="49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600">
                                          <p:cBhvr additive="base">
                                            <p:cTn id="50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grpId="0" nodeType="clickEffect" p14:presetBounceEnd="536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600">
                                          <p:cBhvr additive="base">
                                            <p:cTn id="5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600">
                                          <p:cBhvr additive="base">
                                            <p:cTn id="5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74" grpId="0" animBg="1"/>
          <p:bldP spid="75" grpId="0" animBg="1"/>
          <p:bldP spid="76" grpId="0" animBg="1"/>
          <p:bldP spid="85" grpId="0" animBg="1"/>
          <p:bldP spid="86" grpId="0" animBg="1"/>
          <p:bldP spid="8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74" grpId="0" animBg="1"/>
          <p:bldP spid="75" grpId="0" animBg="1"/>
          <p:bldP spid="76" grpId="0" animBg="1"/>
          <p:bldP spid="85" grpId="0" animBg="1"/>
          <p:bldP spid="86" grpId="0" animBg="1"/>
          <p:bldP spid="87" grpId="0" animBg="1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</a:rPr>
              <a:t>Types</a:t>
            </a:r>
            <a:r>
              <a:rPr lang="pl-PL" dirty="0"/>
              <a:t> of </a:t>
            </a:r>
            <a:r>
              <a:rPr lang="pl-PL" dirty="0" err="1"/>
              <a:t>teams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096000" y="1125107"/>
            <a:ext cx="7892669" cy="5036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r>
              <a:rPr lang="pl-PL" sz="2400" b="1" dirty="0" err="1"/>
              <a:t>Homogenous</a:t>
            </a:r>
            <a:r>
              <a:rPr lang="pl-PL" sz="2400" b="1" dirty="0"/>
              <a:t> Team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973339" y="2222128"/>
            <a:ext cx="3403599" cy="6967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400" dirty="0" err="1">
                <a:solidFill>
                  <a:schemeClr val="bg1">
                    <a:lumMod val="50000"/>
                  </a:schemeClr>
                </a:solidFill>
              </a:rPr>
              <a:t>Strength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31988" y="3031560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pl-PL" altLang="en-US" sz="2400" b="1" dirty="0" err="1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  <a:endParaRPr lang="pl-PL" altLang="en-US" sz="2400" b="1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973339" y="4133422"/>
            <a:ext cx="3403599" cy="6967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Challenge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331988" y="4942854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chemeClr val="accent1"/>
                </a:solidFill>
              </a:rPr>
              <a:t>flexibility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" y="814465"/>
            <a:ext cx="4967583" cy="5099050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" y="814465"/>
            <a:ext cx="4965025" cy="5099050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2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/>
        </p:bld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</a:rPr>
              <a:t>Types</a:t>
            </a:r>
            <a:r>
              <a:rPr lang="pl-PL" dirty="0"/>
              <a:t> of </a:t>
            </a:r>
            <a:r>
              <a:rPr lang="pl-PL" dirty="0" err="1"/>
              <a:t>teams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096000" y="1125107"/>
            <a:ext cx="7892669" cy="5036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r>
              <a:rPr lang="pl-PL" sz="2400" b="1" dirty="0" err="1"/>
              <a:t>Heterogeneous</a:t>
            </a:r>
            <a:r>
              <a:rPr lang="pl-PL" sz="2400" b="1" dirty="0"/>
              <a:t> Team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973339" y="2222128"/>
            <a:ext cx="3403599" cy="6967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400" dirty="0" err="1">
                <a:solidFill>
                  <a:schemeClr val="bg1">
                    <a:lumMod val="50000"/>
                  </a:schemeClr>
                </a:solidFill>
              </a:rPr>
              <a:t>Strength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31988" y="3031560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pl-PL" altLang="en-US" sz="2400" b="1" dirty="0" err="1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Division</a:t>
            </a:r>
            <a:r>
              <a:rPr lang="pl-PL" altLang="en-US" sz="2400" b="1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pl-PL" altLang="en-US" sz="2400" b="1" dirty="0" err="1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</a:t>
            </a:r>
            <a:endParaRPr lang="pl-PL" altLang="en-US" sz="2400" b="1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973339" y="4133422"/>
            <a:ext cx="3403599" cy="6967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Challenge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331988" y="4942854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chemeClr val="accent1"/>
                </a:solidFill>
              </a:rPr>
              <a:t>Communication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" y="814465"/>
            <a:ext cx="4967583" cy="5099050"/>
          </a:xfrm>
          <a:prstGeom prst="rect">
            <a:avLst/>
          </a:prstGeom>
        </p:spPr>
      </p:pic>
      <p:pic>
        <p:nvPicPr>
          <p:cNvPr id="11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5559" r="5783" b="5467"/>
          <a:stretch/>
        </p:blipFill>
        <p:spPr bwMode="auto">
          <a:xfrm>
            <a:off x="1047749" y="1114426"/>
            <a:ext cx="4486275" cy="45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62696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</a:rPr>
              <a:t>Types</a:t>
            </a:r>
            <a:r>
              <a:rPr lang="pl-PL" dirty="0"/>
              <a:t> of </a:t>
            </a:r>
            <a:r>
              <a:rPr lang="pl-PL" dirty="0" err="1"/>
              <a:t>teams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096000" y="1125107"/>
            <a:ext cx="7892669" cy="5036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r>
              <a:rPr lang="pl-PL" sz="2400" b="1" dirty="0" err="1"/>
              <a:t>Diverted</a:t>
            </a:r>
            <a:r>
              <a:rPr lang="pl-PL" sz="2400" b="1" dirty="0"/>
              <a:t> Team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973339" y="2222128"/>
            <a:ext cx="3403599" cy="6967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400" dirty="0" err="1">
                <a:solidFill>
                  <a:schemeClr val="bg1">
                    <a:lumMod val="50000"/>
                  </a:schemeClr>
                </a:solidFill>
              </a:rPr>
              <a:t>Strength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31988" y="3031560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pl-PL" altLang="en-US" sz="2400" b="1" dirty="0" err="1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Delegation</a:t>
            </a:r>
            <a:endParaRPr lang="pl-PL" altLang="en-US" sz="2400" b="1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973339" y="4133422"/>
            <a:ext cx="3403599" cy="6967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Challenge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331988" y="4942854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chemeClr val="accent1"/>
                </a:solidFill>
              </a:rPr>
              <a:t>Sub-teaming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" y="814465"/>
            <a:ext cx="4967583" cy="5099050"/>
          </a:xfrm>
          <a:prstGeom prst="rect">
            <a:avLst/>
          </a:prstGeom>
        </p:spPr>
      </p:pic>
      <p:pic>
        <p:nvPicPr>
          <p:cNvPr id="11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4881" r="5196" b="6483"/>
          <a:stretch/>
        </p:blipFill>
        <p:spPr bwMode="auto">
          <a:xfrm>
            <a:off x="1064205" y="1095375"/>
            <a:ext cx="4469819" cy="452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42059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b="1" dirty="0" err="1">
                <a:solidFill>
                  <a:schemeClr val="accent1"/>
                </a:solidFill>
              </a:rPr>
              <a:t>Types</a:t>
            </a:r>
            <a:r>
              <a:rPr lang="pl-PL" dirty="0"/>
              <a:t> of </a:t>
            </a:r>
            <a:r>
              <a:rPr lang="pl-PL" dirty="0" err="1"/>
              <a:t>teams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096000" y="1125107"/>
            <a:ext cx="7892669" cy="50366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0" rtlCol="0" anchor="ctr"/>
          <a:lstStyle/>
          <a:p>
            <a:r>
              <a:rPr lang="pl-PL" sz="2400" b="1" dirty="0"/>
              <a:t>Team Analysis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" y="814465"/>
            <a:ext cx="4967583" cy="5099050"/>
          </a:xfrm>
          <a:prstGeom prst="rect">
            <a:avLst/>
          </a:prstGeom>
        </p:spPr>
      </p:pic>
      <p:grpSp>
        <p:nvGrpSpPr>
          <p:cNvPr id="14" name="Grupa 13"/>
          <p:cNvGrpSpPr/>
          <p:nvPr/>
        </p:nvGrpSpPr>
        <p:grpSpPr>
          <a:xfrm>
            <a:off x="6203840" y="1939417"/>
            <a:ext cx="796532" cy="3942592"/>
            <a:chOff x="357069" y="1242721"/>
            <a:chExt cx="925821" cy="4582531"/>
          </a:xfrm>
        </p:grpSpPr>
        <p:grpSp>
          <p:nvGrpSpPr>
            <p:cNvPr id="28" name="Grupa 27"/>
            <p:cNvGrpSpPr/>
            <p:nvPr/>
          </p:nvGrpSpPr>
          <p:grpSpPr>
            <a:xfrm>
              <a:off x="379299" y="1242721"/>
              <a:ext cx="903591" cy="903593"/>
              <a:chOff x="7424335" y="2590541"/>
              <a:chExt cx="1742129" cy="1742129"/>
            </a:xfrm>
          </p:grpSpPr>
          <p:sp>
            <p:nvSpPr>
              <p:cNvPr id="30" name="Elipsa 29"/>
              <p:cNvSpPr/>
              <p:nvPr/>
            </p:nvSpPr>
            <p:spPr>
              <a:xfrm>
                <a:off x="7424335" y="2590541"/>
                <a:ext cx="1742129" cy="174212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100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7750189" y="2608395"/>
                <a:ext cx="1197210" cy="1724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44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  <p:grpSp>
          <p:nvGrpSpPr>
            <p:cNvPr id="16" name="Grupa 15"/>
            <p:cNvGrpSpPr/>
            <p:nvPr/>
          </p:nvGrpSpPr>
          <p:grpSpPr>
            <a:xfrm>
              <a:off x="371475" y="3695348"/>
              <a:ext cx="903591" cy="903592"/>
              <a:chOff x="3306643" y="4121666"/>
              <a:chExt cx="1071890" cy="1071890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3306643" y="4121666"/>
                <a:ext cx="1071890" cy="10718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100"/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3457192" y="4132651"/>
                <a:ext cx="736615" cy="106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4400" b="1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grpSp>
          <p:nvGrpSpPr>
            <p:cNvPr id="17" name="Grupa 16"/>
            <p:cNvGrpSpPr/>
            <p:nvPr/>
          </p:nvGrpSpPr>
          <p:grpSpPr>
            <a:xfrm>
              <a:off x="357069" y="2469035"/>
              <a:ext cx="903591" cy="903592"/>
              <a:chOff x="8081194" y="4473229"/>
              <a:chExt cx="1071890" cy="1071890"/>
            </a:xfrm>
          </p:grpSpPr>
          <p:sp>
            <p:nvSpPr>
              <p:cNvPr id="22" name="Elipsa 21"/>
              <p:cNvSpPr/>
              <p:nvPr/>
            </p:nvSpPr>
            <p:spPr>
              <a:xfrm>
                <a:off x="8081194" y="4473229"/>
                <a:ext cx="1071890" cy="10718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100"/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8233324" y="4484214"/>
                <a:ext cx="736615" cy="106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4400" b="1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  <p:grpSp>
          <p:nvGrpSpPr>
            <p:cNvPr id="18" name="Grupa 17"/>
            <p:cNvGrpSpPr/>
            <p:nvPr/>
          </p:nvGrpSpPr>
          <p:grpSpPr>
            <a:xfrm>
              <a:off x="371475" y="4921661"/>
              <a:ext cx="903591" cy="903591"/>
              <a:chOff x="2480170" y="1044739"/>
              <a:chExt cx="1071890" cy="1071890"/>
            </a:xfrm>
          </p:grpSpPr>
          <p:sp>
            <p:nvSpPr>
              <p:cNvPr id="19" name="Elipsa 18"/>
              <p:cNvSpPr/>
              <p:nvPr/>
            </p:nvSpPr>
            <p:spPr>
              <a:xfrm>
                <a:off x="2480170" y="1044739"/>
                <a:ext cx="1071890" cy="10718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100" dirty="0"/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2615211" y="1044739"/>
                <a:ext cx="736615" cy="106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4400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  <p:sp>
        <p:nvSpPr>
          <p:cNvPr id="3" name="Prostokąt 2"/>
          <p:cNvSpPr/>
          <p:nvPr/>
        </p:nvSpPr>
        <p:spPr>
          <a:xfrm>
            <a:off x="7437227" y="2060256"/>
            <a:ext cx="132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kumimoji="1" lang="pl-PL" sz="3200" dirty="0">
                <a:latin typeface="+mj-lt"/>
                <a:ea typeface="ＭＳ Ｐゴシック" pitchFamily="-112" charset="-128"/>
              </a:rPr>
              <a:t>= 10%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7437227" y="3128205"/>
            <a:ext cx="132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kumimoji="1" lang="pl-PL" sz="3200" dirty="0">
                <a:latin typeface="+mj-lt"/>
                <a:ea typeface="ＭＳ Ｐゴシック" pitchFamily="-112" charset="-128"/>
              </a:rPr>
              <a:t>= 15%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7437227" y="4173157"/>
            <a:ext cx="132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kumimoji="1" lang="pl-PL" sz="3200" dirty="0">
                <a:latin typeface="+mj-lt"/>
                <a:ea typeface="ＭＳ Ｐゴシック" pitchFamily="-112" charset="-128"/>
              </a:rPr>
              <a:t>= 40%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7437227" y="5297234"/>
            <a:ext cx="1433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kumimoji="1" lang="pl-PL" sz="3200" dirty="0">
                <a:latin typeface="+mj-lt"/>
                <a:ea typeface="ＭＳ Ｐゴシック" pitchFamily="-112" charset="-128"/>
              </a:rPr>
              <a:t> = 35%</a:t>
            </a:r>
          </a:p>
        </p:txBody>
      </p:sp>
      <p:pic>
        <p:nvPicPr>
          <p:cNvPr id="35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5964" r="5998" b="7185"/>
          <a:stretch/>
        </p:blipFill>
        <p:spPr bwMode="auto">
          <a:xfrm>
            <a:off x="1058545" y="1128395"/>
            <a:ext cx="4457701" cy="443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66007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3" grpId="0"/>
          <p:bldP spid="32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3" grpId="0"/>
          <p:bldP spid="32" grpId="0"/>
          <p:bldP spid="33" grpId="0"/>
          <p:bldP spid="3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11"/>
          <p:cNvCxnSpPr/>
          <p:nvPr/>
        </p:nvCxnSpPr>
        <p:spPr>
          <a:xfrm>
            <a:off x="9047761" y="391886"/>
            <a:ext cx="0" cy="1055914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9047761" y="391886"/>
            <a:ext cx="3695700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-113841" y="3719286"/>
            <a:ext cx="2050104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/>
          <p:nvPr/>
        </p:nvSpPr>
        <p:spPr>
          <a:xfrm>
            <a:off x="1812267" y="4806406"/>
            <a:ext cx="3414638" cy="8580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2800" b="1" dirty="0">
                <a:solidFill>
                  <a:schemeClr val="accent1"/>
                </a:solidFill>
              </a:rPr>
              <a:t>Team </a:t>
            </a:r>
            <a:r>
              <a:rPr lang="pl-PL" sz="2800" b="1" dirty="0" err="1">
                <a:solidFill>
                  <a:schemeClr val="accent1"/>
                </a:solidFill>
              </a:rPr>
              <a:t>work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6936776" y="4806406"/>
            <a:ext cx="4373953" cy="8419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2800" b="1" dirty="0" err="1">
                <a:solidFill>
                  <a:schemeClr val="accent1"/>
                </a:solidFill>
              </a:rPr>
              <a:t>Recruitment</a:t>
            </a:r>
            <a:r>
              <a:rPr lang="pl-PL" sz="2800" b="1" dirty="0">
                <a:solidFill>
                  <a:schemeClr val="accent1"/>
                </a:solidFill>
              </a:rPr>
              <a:t> </a:t>
            </a:r>
            <a:r>
              <a:rPr lang="pl-PL" sz="2800" b="1" dirty="0" err="1">
                <a:solidFill>
                  <a:schemeClr val="accent1"/>
                </a:solidFill>
              </a:rPr>
              <a:t>decisions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5081136" y="3719286"/>
            <a:ext cx="2467329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47" y="274349"/>
            <a:ext cx="4586306" cy="458630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97" y="1073021"/>
            <a:ext cx="4062701" cy="3690764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5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dirty="0"/>
              <a:t>Team report – </a:t>
            </a:r>
            <a:r>
              <a:rPr lang="pl-PL" altLang="pl-PL" b="1" dirty="0" err="1">
                <a:solidFill>
                  <a:schemeClr val="accent1"/>
                </a:solidFill>
              </a:rPr>
              <a:t>shotgun</a:t>
            </a:r>
            <a:r>
              <a:rPr lang="pl-PL" altLang="pl-PL" b="1" dirty="0">
                <a:solidFill>
                  <a:schemeClr val="accent1"/>
                </a:solidFill>
              </a:rPr>
              <a:t> map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4" name="Pięciokąt 3"/>
          <p:cNvSpPr/>
          <p:nvPr/>
        </p:nvSpPr>
        <p:spPr>
          <a:xfrm>
            <a:off x="3069696" y="5683419"/>
            <a:ext cx="2940166" cy="432000"/>
          </a:xfrm>
          <a:prstGeom prst="homePlate">
            <a:avLst>
              <a:gd name="adj" fmla="val 19629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Flexibility</a:t>
            </a:r>
            <a:r>
              <a:rPr lang="pl-PL" dirty="0"/>
              <a:t> Zone</a:t>
            </a:r>
          </a:p>
        </p:txBody>
      </p:sp>
      <p:sp>
        <p:nvSpPr>
          <p:cNvPr id="5" name="Pięciokąt 4"/>
          <p:cNvSpPr/>
          <p:nvPr/>
        </p:nvSpPr>
        <p:spPr>
          <a:xfrm>
            <a:off x="271109" y="5683419"/>
            <a:ext cx="2940166" cy="432000"/>
          </a:xfrm>
          <a:prstGeom prst="homePlate">
            <a:avLst>
              <a:gd name="adj" fmla="val 19629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Shotgun</a:t>
            </a:r>
            <a:r>
              <a:rPr lang="pl-PL" dirty="0"/>
              <a:t> Map</a:t>
            </a:r>
          </a:p>
        </p:txBody>
      </p:sp>
      <p:sp>
        <p:nvSpPr>
          <p:cNvPr id="6" name="Pięciokąt 5"/>
          <p:cNvSpPr/>
          <p:nvPr/>
        </p:nvSpPr>
        <p:spPr>
          <a:xfrm>
            <a:off x="0" y="5578838"/>
            <a:ext cx="459024" cy="652719"/>
          </a:xfrm>
          <a:prstGeom prst="homePlate">
            <a:avLst>
              <a:gd name="adj" fmla="val 17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7" y="1037087"/>
            <a:ext cx="28384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75" y="2475362"/>
            <a:ext cx="2843084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upa 37"/>
          <p:cNvGrpSpPr/>
          <p:nvPr/>
        </p:nvGrpSpPr>
        <p:grpSpPr>
          <a:xfrm>
            <a:off x="6723546" y="2415907"/>
            <a:ext cx="5071578" cy="835993"/>
            <a:chOff x="7044222" y="2454969"/>
            <a:chExt cx="5071578" cy="835993"/>
          </a:xfrm>
        </p:grpSpPr>
        <p:sp>
          <p:nvSpPr>
            <p:cNvPr id="16" name="Dowolny kształt 15"/>
            <p:cNvSpPr/>
            <p:nvPr/>
          </p:nvSpPr>
          <p:spPr>
            <a:xfrm>
              <a:off x="7044222" y="2454970"/>
              <a:ext cx="5071578" cy="83599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Do we have a </a:t>
              </a:r>
              <a:r>
                <a:rPr lang="en-US" sz="2000" b="1" dirty="0">
                  <a:solidFill>
                    <a:schemeClr val="accent1"/>
                  </a:solidFill>
                </a:rPr>
                <a:t>concentration</a:t>
              </a:r>
              <a:r>
                <a:rPr lang="en-US" sz="2000" dirty="0">
                  <a:solidFill>
                    <a:schemeClr val="tx1"/>
                  </a:solidFill>
                </a:rPr>
                <a:t> of any </a:t>
              </a:r>
              <a:r>
                <a:rPr lang="en-US" sz="2000" b="1" dirty="0" err="1">
                  <a:solidFill>
                    <a:schemeClr val="accent1"/>
                  </a:solidFill>
                </a:rPr>
                <a:t>behavi</a:t>
              </a:r>
              <a:r>
                <a:rPr lang="pl-PL" sz="2000" b="1" dirty="0">
                  <a:solidFill>
                    <a:schemeClr val="accent1"/>
                  </a:solidFill>
                </a:rPr>
                <a:t>o</a:t>
              </a:r>
              <a:r>
                <a:rPr lang="en-US" sz="2000" b="1" dirty="0">
                  <a:solidFill>
                    <a:schemeClr val="accent1"/>
                  </a:solidFill>
                </a:rPr>
                <a:t>r</a:t>
              </a:r>
              <a:r>
                <a:rPr lang="pl-PL" sz="2000" b="1" dirty="0">
                  <a:solidFill>
                    <a:schemeClr val="accent1"/>
                  </a:solidFill>
                </a:rPr>
                <a:t>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Prostokąt z rogami zaokrąglonymi z jednej strony 24"/>
            <p:cNvSpPr/>
            <p:nvPr/>
          </p:nvSpPr>
          <p:spPr>
            <a:xfrm rot="16200000">
              <a:off x="6990316" y="2508875"/>
              <a:ext cx="835991" cy="728179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Freeform 85"/>
            <p:cNvSpPr>
              <a:spLocks noEditPoints="1"/>
            </p:cNvSpPr>
            <p:nvPr/>
          </p:nvSpPr>
          <p:spPr bwMode="auto">
            <a:xfrm>
              <a:off x="7158760" y="2547918"/>
              <a:ext cx="479464" cy="525085"/>
            </a:xfrm>
            <a:custGeom>
              <a:avLst/>
              <a:gdLst>
                <a:gd name="T0" fmla="*/ 309 w 619"/>
                <a:gd name="T1" fmla="*/ 679 h 679"/>
                <a:gd name="T2" fmla="*/ 0 w 619"/>
                <a:gd name="T3" fmla="*/ 369 h 679"/>
                <a:gd name="T4" fmla="*/ 304 w 619"/>
                <a:gd name="T5" fmla="*/ 60 h 679"/>
                <a:gd name="T6" fmla="*/ 309 w 619"/>
                <a:gd name="T7" fmla="*/ 62 h 679"/>
                <a:gd name="T8" fmla="*/ 312 w 619"/>
                <a:gd name="T9" fmla="*/ 67 h 679"/>
                <a:gd name="T10" fmla="*/ 312 w 619"/>
                <a:gd name="T11" fmla="*/ 365 h 679"/>
                <a:gd name="T12" fmla="*/ 561 w 619"/>
                <a:gd name="T13" fmla="*/ 201 h 679"/>
                <a:gd name="T14" fmla="*/ 566 w 619"/>
                <a:gd name="T15" fmla="*/ 200 h 679"/>
                <a:gd name="T16" fmla="*/ 571 w 619"/>
                <a:gd name="T17" fmla="*/ 203 h 679"/>
                <a:gd name="T18" fmla="*/ 619 w 619"/>
                <a:gd name="T19" fmla="*/ 369 h 679"/>
                <a:gd name="T20" fmla="*/ 309 w 619"/>
                <a:gd name="T21" fmla="*/ 679 h 679"/>
                <a:gd name="T22" fmla="*/ 298 w 619"/>
                <a:gd name="T23" fmla="*/ 74 h 679"/>
                <a:gd name="T24" fmla="*/ 14 w 619"/>
                <a:gd name="T25" fmla="*/ 369 h 679"/>
                <a:gd name="T26" fmla="*/ 309 w 619"/>
                <a:gd name="T27" fmla="*/ 665 h 679"/>
                <a:gd name="T28" fmla="*/ 605 w 619"/>
                <a:gd name="T29" fmla="*/ 369 h 679"/>
                <a:gd name="T30" fmla="*/ 563 w 619"/>
                <a:gd name="T31" fmla="*/ 217 h 679"/>
                <a:gd name="T32" fmla="*/ 308 w 619"/>
                <a:gd name="T33" fmla="*/ 384 h 679"/>
                <a:gd name="T34" fmla="*/ 301 w 619"/>
                <a:gd name="T35" fmla="*/ 384 h 679"/>
                <a:gd name="T36" fmla="*/ 298 w 619"/>
                <a:gd name="T37" fmla="*/ 378 h 679"/>
                <a:gd name="T38" fmla="*/ 298 w 619"/>
                <a:gd name="T39" fmla="*/ 74 h 679"/>
                <a:gd name="T40" fmla="*/ 348 w 619"/>
                <a:gd name="T41" fmla="*/ 308 h 679"/>
                <a:gd name="T42" fmla="*/ 345 w 619"/>
                <a:gd name="T43" fmla="*/ 307 h 679"/>
                <a:gd name="T44" fmla="*/ 341 w 619"/>
                <a:gd name="T45" fmla="*/ 301 h 679"/>
                <a:gd name="T46" fmla="*/ 341 w 619"/>
                <a:gd name="T47" fmla="*/ 7 h 679"/>
                <a:gd name="T48" fmla="*/ 343 w 619"/>
                <a:gd name="T49" fmla="*/ 2 h 679"/>
                <a:gd name="T50" fmla="*/ 348 w 619"/>
                <a:gd name="T51" fmla="*/ 0 h 679"/>
                <a:gd name="T52" fmla="*/ 599 w 619"/>
                <a:gd name="T53" fmla="*/ 135 h 679"/>
                <a:gd name="T54" fmla="*/ 600 w 619"/>
                <a:gd name="T55" fmla="*/ 141 h 679"/>
                <a:gd name="T56" fmla="*/ 597 w 619"/>
                <a:gd name="T57" fmla="*/ 145 h 679"/>
                <a:gd name="T58" fmla="*/ 352 w 619"/>
                <a:gd name="T59" fmla="*/ 307 h 679"/>
                <a:gd name="T60" fmla="*/ 348 w 619"/>
                <a:gd name="T61" fmla="*/ 308 h 679"/>
                <a:gd name="T62" fmla="*/ 355 w 619"/>
                <a:gd name="T63" fmla="*/ 14 h 679"/>
                <a:gd name="T64" fmla="*/ 355 w 619"/>
                <a:gd name="T65" fmla="*/ 288 h 679"/>
                <a:gd name="T66" fmla="*/ 583 w 619"/>
                <a:gd name="T67" fmla="*/ 137 h 679"/>
                <a:gd name="T68" fmla="*/ 355 w 619"/>
                <a:gd name="T69" fmla="*/ 14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9" h="679">
                  <a:moveTo>
                    <a:pt x="309" y="679"/>
                  </a:moveTo>
                  <a:cubicBezTo>
                    <a:pt x="139" y="679"/>
                    <a:pt x="0" y="540"/>
                    <a:pt x="0" y="369"/>
                  </a:cubicBezTo>
                  <a:cubicBezTo>
                    <a:pt x="0" y="201"/>
                    <a:pt x="136" y="62"/>
                    <a:pt x="304" y="60"/>
                  </a:cubicBezTo>
                  <a:cubicBezTo>
                    <a:pt x="306" y="60"/>
                    <a:pt x="308" y="60"/>
                    <a:pt x="309" y="62"/>
                  </a:cubicBezTo>
                  <a:cubicBezTo>
                    <a:pt x="311" y="63"/>
                    <a:pt x="312" y="65"/>
                    <a:pt x="312" y="67"/>
                  </a:cubicBezTo>
                  <a:cubicBezTo>
                    <a:pt x="312" y="365"/>
                    <a:pt x="312" y="365"/>
                    <a:pt x="312" y="365"/>
                  </a:cubicBezTo>
                  <a:cubicBezTo>
                    <a:pt x="561" y="201"/>
                    <a:pt x="561" y="201"/>
                    <a:pt x="561" y="201"/>
                  </a:cubicBezTo>
                  <a:cubicBezTo>
                    <a:pt x="563" y="200"/>
                    <a:pt x="564" y="200"/>
                    <a:pt x="566" y="200"/>
                  </a:cubicBezTo>
                  <a:cubicBezTo>
                    <a:pt x="568" y="201"/>
                    <a:pt x="570" y="202"/>
                    <a:pt x="571" y="203"/>
                  </a:cubicBezTo>
                  <a:cubicBezTo>
                    <a:pt x="602" y="253"/>
                    <a:pt x="619" y="310"/>
                    <a:pt x="619" y="369"/>
                  </a:cubicBezTo>
                  <a:cubicBezTo>
                    <a:pt x="619" y="540"/>
                    <a:pt x="480" y="679"/>
                    <a:pt x="309" y="679"/>
                  </a:cubicBezTo>
                  <a:close/>
                  <a:moveTo>
                    <a:pt x="298" y="74"/>
                  </a:moveTo>
                  <a:cubicBezTo>
                    <a:pt x="140" y="80"/>
                    <a:pt x="14" y="211"/>
                    <a:pt x="14" y="369"/>
                  </a:cubicBezTo>
                  <a:cubicBezTo>
                    <a:pt x="14" y="532"/>
                    <a:pt x="146" y="665"/>
                    <a:pt x="309" y="665"/>
                  </a:cubicBezTo>
                  <a:cubicBezTo>
                    <a:pt x="472" y="665"/>
                    <a:pt x="605" y="532"/>
                    <a:pt x="605" y="369"/>
                  </a:cubicBezTo>
                  <a:cubicBezTo>
                    <a:pt x="605" y="315"/>
                    <a:pt x="590" y="263"/>
                    <a:pt x="563" y="217"/>
                  </a:cubicBezTo>
                  <a:cubicBezTo>
                    <a:pt x="308" y="384"/>
                    <a:pt x="308" y="384"/>
                    <a:pt x="308" y="384"/>
                  </a:cubicBezTo>
                  <a:cubicBezTo>
                    <a:pt x="306" y="386"/>
                    <a:pt x="304" y="386"/>
                    <a:pt x="301" y="384"/>
                  </a:cubicBezTo>
                  <a:cubicBezTo>
                    <a:pt x="299" y="383"/>
                    <a:pt x="298" y="381"/>
                    <a:pt x="298" y="378"/>
                  </a:cubicBezTo>
                  <a:lnTo>
                    <a:pt x="298" y="74"/>
                  </a:lnTo>
                  <a:close/>
                  <a:moveTo>
                    <a:pt x="348" y="308"/>
                  </a:moveTo>
                  <a:cubicBezTo>
                    <a:pt x="347" y="308"/>
                    <a:pt x="346" y="307"/>
                    <a:pt x="345" y="307"/>
                  </a:cubicBezTo>
                  <a:cubicBezTo>
                    <a:pt x="342" y="306"/>
                    <a:pt x="341" y="303"/>
                    <a:pt x="341" y="301"/>
                  </a:cubicBezTo>
                  <a:cubicBezTo>
                    <a:pt x="341" y="7"/>
                    <a:pt x="341" y="7"/>
                    <a:pt x="341" y="7"/>
                  </a:cubicBezTo>
                  <a:cubicBezTo>
                    <a:pt x="341" y="5"/>
                    <a:pt x="342" y="3"/>
                    <a:pt x="343" y="2"/>
                  </a:cubicBezTo>
                  <a:cubicBezTo>
                    <a:pt x="344" y="1"/>
                    <a:pt x="346" y="0"/>
                    <a:pt x="348" y="0"/>
                  </a:cubicBezTo>
                  <a:cubicBezTo>
                    <a:pt x="449" y="2"/>
                    <a:pt x="542" y="52"/>
                    <a:pt x="599" y="135"/>
                  </a:cubicBezTo>
                  <a:cubicBezTo>
                    <a:pt x="600" y="137"/>
                    <a:pt x="600" y="139"/>
                    <a:pt x="600" y="141"/>
                  </a:cubicBezTo>
                  <a:cubicBezTo>
                    <a:pt x="600" y="143"/>
                    <a:pt x="599" y="144"/>
                    <a:pt x="597" y="145"/>
                  </a:cubicBezTo>
                  <a:cubicBezTo>
                    <a:pt x="352" y="307"/>
                    <a:pt x="352" y="307"/>
                    <a:pt x="352" y="307"/>
                  </a:cubicBezTo>
                  <a:cubicBezTo>
                    <a:pt x="351" y="307"/>
                    <a:pt x="349" y="308"/>
                    <a:pt x="348" y="308"/>
                  </a:cubicBezTo>
                  <a:close/>
                  <a:moveTo>
                    <a:pt x="355" y="14"/>
                  </a:moveTo>
                  <a:cubicBezTo>
                    <a:pt x="355" y="288"/>
                    <a:pt x="355" y="288"/>
                    <a:pt x="355" y="288"/>
                  </a:cubicBezTo>
                  <a:cubicBezTo>
                    <a:pt x="583" y="137"/>
                    <a:pt x="583" y="137"/>
                    <a:pt x="583" y="137"/>
                  </a:cubicBezTo>
                  <a:cubicBezTo>
                    <a:pt x="530" y="63"/>
                    <a:pt x="446" y="18"/>
                    <a:pt x="355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6723546" y="3364184"/>
            <a:ext cx="5071578" cy="835994"/>
            <a:chOff x="7044222" y="3354733"/>
            <a:chExt cx="5071578" cy="835994"/>
          </a:xfrm>
        </p:grpSpPr>
        <p:sp>
          <p:nvSpPr>
            <p:cNvPr id="18" name="Dowolny kształt 17"/>
            <p:cNvSpPr/>
            <p:nvPr/>
          </p:nvSpPr>
          <p:spPr>
            <a:xfrm>
              <a:off x="7044222" y="3354735"/>
              <a:ext cx="5071578" cy="83599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How does this </a:t>
              </a:r>
              <a:r>
                <a:rPr lang="en-US" sz="2000" b="1" dirty="0">
                  <a:solidFill>
                    <a:schemeClr val="accent1"/>
                  </a:solidFill>
                </a:rPr>
                <a:t>affect the team? </a:t>
              </a:r>
            </a:p>
          </p:txBody>
        </p:sp>
        <p:sp>
          <p:nvSpPr>
            <p:cNvPr id="26" name="Prostokąt z rogami zaokrąglonymi z jednej strony 25"/>
            <p:cNvSpPr/>
            <p:nvPr/>
          </p:nvSpPr>
          <p:spPr>
            <a:xfrm rot="16200000">
              <a:off x="6990317" y="3408639"/>
              <a:ext cx="835991" cy="728179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Freeform 120"/>
            <p:cNvSpPr>
              <a:spLocks noEditPoints="1"/>
            </p:cNvSpPr>
            <p:nvPr/>
          </p:nvSpPr>
          <p:spPr bwMode="auto">
            <a:xfrm>
              <a:off x="7206595" y="3568954"/>
              <a:ext cx="431629" cy="432949"/>
            </a:xfrm>
            <a:custGeom>
              <a:avLst/>
              <a:gdLst>
                <a:gd name="T0" fmla="*/ 498 w 558"/>
                <a:gd name="T1" fmla="*/ 298 h 559"/>
                <a:gd name="T2" fmla="*/ 488 w 558"/>
                <a:gd name="T3" fmla="*/ 288 h 559"/>
                <a:gd name="T4" fmla="*/ 452 w 558"/>
                <a:gd name="T5" fmla="*/ 217 h 559"/>
                <a:gd name="T6" fmla="*/ 554 w 558"/>
                <a:gd name="T7" fmla="*/ 113 h 559"/>
                <a:gd name="T8" fmla="*/ 450 w 558"/>
                <a:gd name="T9" fmla="*/ 6 h 559"/>
                <a:gd name="T10" fmla="*/ 343 w 558"/>
                <a:gd name="T11" fmla="*/ 103 h 559"/>
                <a:gd name="T12" fmla="*/ 290 w 558"/>
                <a:gd name="T13" fmla="*/ 61 h 559"/>
                <a:gd name="T14" fmla="*/ 326 w 558"/>
                <a:gd name="T15" fmla="*/ 106 h 559"/>
                <a:gd name="T16" fmla="*/ 113 w 558"/>
                <a:gd name="T17" fmla="*/ 0 h 559"/>
                <a:gd name="T18" fmla="*/ 97 w 558"/>
                <a:gd name="T19" fmla="*/ 224 h 559"/>
                <a:gd name="T20" fmla="*/ 61 w 558"/>
                <a:gd name="T21" fmla="*/ 270 h 559"/>
                <a:gd name="T22" fmla="*/ 106 w 558"/>
                <a:gd name="T23" fmla="*/ 235 h 559"/>
                <a:gd name="T24" fmla="*/ 7 w 558"/>
                <a:gd name="T25" fmla="*/ 334 h 559"/>
                <a:gd name="T26" fmla="*/ 0 w 558"/>
                <a:gd name="T27" fmla="*/ 552 h 559"/>
                <a:gd name="T28" fmla="*/ 219 w 558"/>
                <a:gd name="T29" fmla="*/ 559 h 559"/>
                <a:gd name="T30" fmla="*/ 226 w 558"/>
                <a:gd name="T31" fmla="*/ 341 h 559"/>
                <a:gd name="T32" fmla="*/ 120 w 558"/>
                <a:gd name="T33" fmla="*/ 334 h 559"/>
                <a:gd name="T34" fmla="*/ 155 w 558"/>
                <a:gd name="T35" fmla="*/ 270 h 559"/>
                <a:gd name="T36" fmla="*/ 165 w 558"/>
                <a:gd name="T37" fmla="*/ 270 h 559"/>
                <a:gd name="T38" fmla="*/ 129 w 558"/>
                <a:gd name="T39" fmla="*/ 224 h 559"/>
                <a:gd name="T40" fmla="*/ 326 w 558"/>
                <a:gd name="T41" fmla="*/ 120 h 559"/>
                <a:gd name="T42" fmla="*/ 290 w 558"/>
                <a:gd name="T43" fmla="*/ 165 h 559"/>
                <a:gd name="T44" fmla="*/ 300 w 558"/>
                <a:gd name="T45" fmla="*/ 165 h 559"/>
                <a:gd name="T46" fmla="*/ 438 w 558"/>
                <a:gd name="T47" fmla="*/ 217 h 559"/>
                <a:gd name="T48" fmla="*/ 403 w 558"/>
                <a:gd name="T49" fmla="*/ 288 h 559"/>
                <a:gd name="T50" fmla="*/ 393 w 558"/>
                <a:gd name="T51" fmla="*/ 298 h 559"/>
                <a:gd name="T52" fmla="*/ 333 w 558"/>
                <a:gd name="T53" fmla="*/ 446 h 559"/>
                <a:gd name="T54" fmla="*/ 558 w 558"/>
                <a:gd name="T55" fmla="*/ 446 h 559"/>
                <a:gd name="T56" fmla="*/ 212 w 558"/>
                <a:gd name="T57" fmla="*/ 545 h 559"/>
                <a:gd name="T58" fmla="*/ 14 w 558"/>
                <a:gd name="T59" fmla="*/ 348 h 559"/>
                <a:gd name="T60" fmla="*/ 212 w 558"/>
                <a:gd name="T61" fmla="*/ 545 h 559"/>
                <a:gd name="T62" fmla="*/ 113 w 558"/>
                <a:gd name="T63" fmla="*/ 211 h 559"/>
                <a:gd name="T64" fmla="*/ 14 w 558"/>
                <a:gd name="T65" fmla="*/ 113 h 559"/>
                <a:gd name="T66" fmla="*/ 212 w 558"/>
                <a:gd name="T67" fmla="*/ 113 h 559"/>
                <a:gd name="T68" fmla="*/ 445 w 558"/>
                <a:gd name="T69" fmla="*/ 21 h 559"/>
                <a:gd name="T70" fmla="*/ 445 w 558"/>
                <a:gd name="T71" fmla="*/ 204 h 559"/>
                <a:gd name="T72" fmla="*/ 445 w 558"/>
                <a:gd name="T73" fmla="*/ 21 h 559"/>
                <a:gd name="T74" fmla="*/ 347 w 558"/>
                <a:gd name="T75" fmla="*/ 446 h 559"/>
                <a:gd name="T76" fmla="*/ 544 w 558"/>
                <a:gd name="T77" fmla="*/ 44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59">
                  <a:moveTo>
                    <a:pt x="461" y="335"/>
                  </a:moveTo>
                  <a:cubicBezTo>
                    <a:pt x="498" y="298"/>
                    <a:pt x="498" y="298"/>
                    <a:pt x="498" y="298"/>
                  </a:cubicBezTo>
                  <a:cubicBezTo>
                    <a:pt x="500" y="295"/>
                    <a:pt x="500" y="291"/>
                    <a:pt x="498" y="288"/>
                  </a:cubicBezTo>
                  <a:cubicBezTo>
                    <a:pt x="495" y="285"/>
                    <a:pt x="490" y="285"/>
                    <a:pt x="488" y="288"/>
                  </a:cubicBezTo>
                  <a:cubicBezTo>
                    <a:pt x="452" y="323"/>
                    <a:pt x="452" y="323"/>
                    <a:pt x="452" y="323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53" y="116"/>
                    <a:pt x="554" y="115"/>
                    <a:pt x="554" y="113"/>
                  </a:cubicBezTo>
                  <a:cubicBezTo>
                    <a:pt x="554" y="111"/>
                    <a:pt x="553" y="109"/>
                    <a:pt x="552" y="108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48" y="4"/>
                    <a:pt x="443" y="4"/>
                    <a:pt x="440" y="6"/>
                  </a:cubicBezTo>
                  <a:cubicBezTo>
                    <a:pt x="343" y="103"/>
                    <a:pt x="343" y="103"/>
                    <a:pt x="343" y="103"/>
                  </a:cubicBezTo>
                  <a:cubicBezTo>
                    <a:pt x="300" y="61"/>
                    <a:pt x="300" y="61"/>
                    <a:pt x="300" y="61"/>
                  </a:cubicBezTo>
                  <a:cubicBezTo>
                    <a:pt x="297" y="58"/>
                    <a:pt x="293" y="58"/>
                    <a:pt x="290" y="61"/>
                  </a:cubicBezTo>
                  <a:cubicBezTo>
                    <a:pt x="288" y="63"/>
                    <a:pt x="288" y="68"/>
                    <a:pt x="290" y="70"/>
                  </a:cubicBezTo>
                  <a:cubicBezTo>
                    <a:pt x="326" y="106"/>
                    <a:pt x="326" y="106"/>
                    <a:pt x="326" y="106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2" y="47"/>
                    <a:pt x="173" y="0"/>
                    <a:pt x="113" y="0"/>
                  </a:cubicBezTo>
                  <a:cubicBezTo>
                    <a:pt x="51" y="0"/>
                    <a:pt x="0" y="51"/>
                    <a:pt x="0" y="113"/>
                  </a:cubicBezTo>
                  <a:cubicBezTo>
                    <a:pt x="0" y="169"/>
                    <a:pt x="42" y="217"/>
                    <a:pt x="97" y="224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63"/>
                    <a:pt x="58" y="268"/>
                    <a:pt x="61" y="270"/>
                  </a:cubicBezTo>
                  <a:cubicBezTo>
                    <a:pt x="63" y="273"/>
                    <a:pt x="68" y="273"/>
                    <a:pt x="71" y="270"/>
                  </a:cubicBezTo>
                  <a:cubicBezTo>
                    <a:pt x="106" y="235"/>
                    <a:pt x="106" y="235"/>
                    <a:pt x="106" y="235"/>
                  </a:cubicBezTo>
                  <a:cubicBezTo>
                    <a:pt x="106" y="334"/>
                    <a:pt x="106" y="334"/>
                    <a:pt x="106" y="334"/>
                  </a:cubicBezTo>
                  <a:cubicBezTo>
                    <a:pt x="7" y="334"/>
                    <a:pt x="7" y="334"/>
                    <a:pt x="7" y="334"/>
                  </a:cubicBezTo>
                  <a:cubicBezTo>
                    <a:pt x="3" y="334"/>
                    <a:pt x="0" y="337"/>
                    <a:pt x="0" y="341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6"/>
                    <a:pt x="3" y="559"/>
                    <a:pt x="7" y="559"/>
                  </a:cubicBezTo>
                  <a:cubicBezTo>
                    <a:pt x="219" y="559"/>
                    <a:pt x="219" y="559"/>
                    <a:pt x="219" y="559"/>
                  </a:cubicBezTo>
                  <a:cubicBezTo>
                    <a:pt x="223" y="559"/>
                    <a:pt x="226" y="556"/>
                    <a:pt x="226" y="552"/>
                  </a:cubicBezTo>
                  <a:cubicBezTo>
                    <a:pt x="226" y="341"/>
                    <a:pt x="226" y="341"/>
                    <a:pt x="226" y="341"/>
                  </a:cubicBezTo>
                  <a:cubicBezTo>
                    <a:pt x="226" y="337"/>
                    <a:pt x="223" y="334"/>
                    <a:pt x="219" y="334"/>
                  </a:cubicBezTo>
                  <a:cubicBezTo>
                    <a:pt x="120" y="334"/>
                    <a:pt x="120" y="334"/>
                    <a:pt x="120" y="334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55" y="270"/>
                    <a:pt x="155" y="270"/>
                    <a:pt x="155" y="270"/>
                  </a:cubicBezTo>
                  <a:cubicBezTo>
                    <a:pt x="157" y="272"/>
                    <a:pt x="158" y="272"/>
                    <a:pt x="160" y="272"/>
                  </a:cubicBezTo>
                  <a:cubicBezTo>
                    <a:pt x="162" y="272"/>
                    <a:pt x="164" y="272"/>
                    <a:pt x="165" y="270"/>
                  </a:cubicBezTo>
                  <a:cubicBezTo>
                    <a:pt x="168" y="268"/>
                    <a:pt x="168" y="263"/>
                    <a:pt x="165" y="260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81" y="217"/>
                    <a:pt x="222" y="173"/>
                    <a:pt x="225" y="120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88" y="158"/>
                    <a:pt x="288" y="162"/>
                    <a:pt x="290" y="165"/>
                  </a:cubicBezTo>
                  <a:cubicBezTo>
                    <a:pt x="292" y="166"/>
                    <a:pt x="293" y="167"/>
                    <a:pt x="295" y="167"/>
                  </a:cubicBezTo>
                  <a:cubicBezTo>
                    <a:pt x="297" y="167"/>
                    <a:pt x="299" y="166"/>
                    <a:pt x="300" y="165"/>
                  </a:cubicBezTo>
                  <a:cubicBezTo>
                    <a:pt x="343" y="122"/>
                    <a:pt x="343" y="122"/>
                    <a:pt x="343" y="122"/>
                  </a:cubicBezTo>
                  <a:cubicBezTo>
                    <a:pt x="438" y="217"/>
                    <a:pt x="438" y="217"/>
                    <a:pt x="438" y="217"/>
                  </a:cubicBezTo>
                  <a:cubicBezTo>
                    <a:pt x="438" y="323"/>
                    <a:pt x="438" y="323"/>
                    <a:pt x="438" y="323"/>
                  </a:cubicBezTo>
                  <a:cubicBezTo>
                    <a:pt x="403" y="288"/>
                    <a:pt x="403" y="288"/>
                    <a:pt x="403" y="288"/>
                  </a:cubicBezTo>
                  <a:cubicBezTo>
                    <a:pt x="400" y="285"/>
                    <a:pt x="396" y="285"/>
                    <a:pt x="393" y="288"/>
                  </a:cubicBezTo>
                  <a:cubicBezTo>
                    <a:pt x="390" y="291"/>
                    <a:pt x="390" y="295"/>
                    <a:pt x="393" y="298"/>
                  </a:cubicBezTo>
                  <a:cubicBezTo>
                    <a:pt x="430" y="335"/>
                    <a:pt x="430" y="335"/>
                    <a:pt x="430" y="335"/>
                  </a:cubicBezTo>
                  <a:cubicBezTo>
                    <a:pt x="375" y="342"/>
                    <a:pt x="333" y="389"/>
                    <a:pt x="333" y="446"/>
                  </a:cubicBezTo>
                  <a:cubicBezTo>
                    <a:pt x="333" y="508"/>
                    <a:pt x="383" y="559"/>
                    <a:pt x="445" y="559"/>
                  </a:cubicBezTo>
                  <a:cubicBezTo>
                    <a:pt x="508" y="559"/>
                    <a:pt x="558" y="508"/>
                    <a:pt x="558" y="446"/>
                  </a:cubicBezTo>
                  <a:cubicBezTo>
                    <a:pt x="558" y="389"/>
                    <a:pt x="516" y="342"/>
                    <a:pt x="461" y="335"/>
                  </a:cubicBezTo>
                  <a:close/>
                  <a:moveTo>
                    <a:pt x="212" y="545"/>
                  </a:moveTo>
                  <a:cubicBezTo>
                    <a:pt x="14" y="545"/>
                    <a:pt x="14" y="545"/>
                    <a:pt x="14" y="545"/>
                  </a:cubicBezTo>
                  <a:cubicBezTo>
                    <a:pt x="14" y="348"/>
                    <a:pt x="14" y="348"/>
                    <a:pt x="14" y="348"/>
                  </a:cubicBezTo>
                  <a:cubicBezTo>
                    <a:pt x="212" y="348"/>
                    <a:pt x="212" y="348"/>
                    <a:pt x="212" y="348"/>
                  </a:cubicBezTo>
                  <a:lnTo>
                    <a:pt x="212" y="545"/>
                  </a:lnTo>
                  <a:close/>
                  <a:moveTo>
                    <a:pt x="116" y="211"/>
                  </a:moveTo>
                  <a:cubicBezTo>
                    <a:pt x="115" y="211"/>
                    <a:pt x="114" y="211"/>
                    <a:pt x="113" y="211"/>
                  </a:cubicBezTo>
                  <a:cubicBezTo>
                    <a:pt x="112" y="211"/>
                    <a:pt x="111" y="211"/>
                    <a:pt x="110" y="211"/>
                  </a:cubicBezTo>
                  <a:cubicBezTo>
                    <a:pt x="57" y="210"/>
                    <a:pt x="14" y="166"/>
                    <a:pt x="14" y="113"/>
                  </a:cubicBezTo>
                  <a:cubicBezTo>
                    <a:pt x="14" y="58"/>
                    <a:pt x="58" y="14"/>
                    <a:pt x="113" y="14"/>
                  </a:cubicBezTo>
                  <a:cubicBezTo>
                    <a:pt x="167" y="14"/>
                    <a:pt x="212" y="58"/>
                    <a:pt x="212" y="113"/>
                  </a:cubicBezTo>
                  <a:cubicBezTo>
                    <a:pt x="212" y="166"/>
                    <a:pt x="169" y="210"/>
                    <a:pt x="116" y="211"/>
                  </a:cubicBezTo>
                  <a:close/>
                  <a:moveTo>
                    <a:pt x="445" y="21"/>
                  </a:moveTo>
                  <a:cubicBezTo>
                    <a:pt x="537" y="113"/>
                    <a:pt x="537" y="113"/>
                    <a:pt x="537" y="11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354" y="113"/>
                    <a:pt x="354" y="113"/>
                    <a:pt x="354" y="113"/>
                  </a:cubicBezTo>
                  <a:lnTo>
                    <a:pt x="445" y="21"/>
                  </a:lnTo>
                  <a:close/>
                  <a:moveTo>
                    <a:pt x="445" y="545"/>
                  </a:moveTo>
                  <a:cubicBezTo>
                    <a:pt x="391" y="545"/>
                    <a:pt x="347" y="501"/>
                    <a:pt x="347" y="446"/>
                  </a:cubicBezTo>
                  <a:cubicBezTo>
                    <a:pt x="347" y="392"/>
                    <a:pt x="391" y="348"/>
                    <a:pt x="445" y="348"/>
                  </a:cubicBezTo>
                  <a:cubicBezTo>
                    <a:pt x="500" y="348"/>
                    <a:pt x="544" y="392"/>
                    <a:pt x="544" y="446"/>
                  </a:cubicBezTo>
                  <a:cubicBezTo>
                    <a:pt x="544" y="501"/>
                    <a:pt x="500" y="545"/>
                    <a:pt x="445" y="5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6723546" y="4312462"/>
            <a:ext cx="5071578" cy="835998"/>
            <a:chOff x="7044222" y="4254495"/>
            <a:chExt cx="5071578" cy="835998"/>
          </a:xfrm>
        </p:grpSpPr>
        <p:sp>
          <p:nvSpPr>
            <p:cNvPr id="20" name="Dowolny kształt 19"/>
            <p:cNvSpPr/>
            <p:nvPr/>
          </p:nvSpPr>
          <p:spPr>
            <a:xfrm>
              <a:off x="7044222" y="4254501"/>
              <a:ext cx="5071578" cy="83599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err="1">
                  <a:solidFill>
                    <a:schemeClr val="tx1"/>
                  </a:solidFill>
                </a:rPr>
                <a:t>What</a:t>
              </a:r>
              <a:r>
                <a:rPr lang="pl-PL" sz="2000" dirty="0">
                  <a:solidFill>
                    <a:schemeClr val="tx1"/>
                  </a:solidFill>
                </a:rPr>
                <a:t> </a:t>
              </a:r>
              <a:r>
                <a:rPr lang="pl-PL" sz="2000" dirty="0" err="1">
                  <a:solidFill>
                    <a:schemeClr val="tx1"/>
                  </a:solidFill>
                </a:rPr>
                <a:t>behaviors</a:t>
              </a:r>
              <a:r>
                <a:rPr lang="pl-PL" sz="2000" dirty="0">
                  <a:solidFill>
                    <a:schemeClr val="tx1"/>
                  </a:solidFill>
                </a:rPr>
                <a:t> </a:t>
              </a:r>
              <a:r>
                <a:rPr lang="pl-PL" sz="2000" dirty="0" err="1">
                  <a:solidFill>
                    <a:schemeClr val="tx1"/>
                  </a:solidFill>
                </a:rPr>
                <a:t>are</a:t>
              </a:r>
              <a:r>
                <a:rPr lang="pl-PL" sz="2000" dirty="0">
                  <a:solidFill>
                    <a:schemeClr val="tx1"/>
                  </a:solidFill>
                </a:rPr>
                <a:t> </a:t>
              </a:r>
              <a:r>
                <a:rPr lang="pl-PL" sz="2000" b="1" dirty="0">
                  <a:solidFill>
                    <a:schemeClr val="accent1"/>
                  </a:solidFill>
                </a:rPr>
                <a:t>missing?</a:t>
              </a:r>
              <a:endParaRPr lang="pl-PL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Prostokąt z rogami zaokrąglonymi z jednej strony 26"/>
            <p:cNvSpPr/>
            <p:nvPr/>
          </p:nvSpPr>
          <p:spPr>
            <a:xfrm rot="16200000">
              <a:off x="6990318" y="4308402"/>
              <a:ext cx="835991" cy="728178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Freeform 107"/>
            <p:cNvSpPr>
              <a:spLocks noEditPoints="1"/>
            </p:cNvSpPr>
            <p:nvPr/>
          </p:nvSpPr>
          <p:spPr bwMode="auto">
            <a:xfrm>
              <a:off x="7144834" y="4414891"/>
              <a:ext cx="471992" cy="469027"/>
            </a:xfrm>
            <a:custGeom>
              <a:avLst/>
              <a:gdLst>
                <a:gd name="T0" fmla="*/ 591 w 610"/>
                <a:gd name="T1" fmla="*/ 523 h 606"/>
                <a:gd name="T2" fmla="*/ 463 w 610"/>
                <a:gd name="T3" fmla="*/ 395 h 606"/>
                <a:gd name="T4" fmla="*/ 432 w 610"/>
                <a:gd name="T5" fmla="*/ 74 h 606"/>
                <a:gd name="T6" fmla="*/ 253 w 610"/>
                <a:gd name="T7" fmla="*/ 0 h 606"/>
                <a:gd name="T8" fmla="*/ 74 w 610"/>
                <a:gd name="T9" fmla="*/ 74 h 606"/>
                <a:gd name="T10" fmla="*/ 0 w 610"/>
                <a:gd name="T11" fmla="*/ 253 h 606"/>
                <a:gd name="T12" fmla="*/ 74 w 610"/>
                <a:gd name="T13" fmla="*/ 433 h 606"/>
                <a:gd name="T14" fmla="*/ 253 w 610"/>
                <a:gd name="T15" fmla="*/ 507 h 606"/>
                <a:gd name="T16" fmla="*/ 395 w 610"/>
                <a:gd name="T17" fmla="*/ 464 h 606"/>
                <a:gd name="T18" fmla="*/ 522 w 610"/>
                <a:gd name="T19" fmla="*/ 591 h 606"/>
                <a:gd name="T20" fmla="*/ 557 w 610"/>
                <a:gd name="T21" fmla="*/ 606 h 606"/>
                <a:gd name="T22" fmla="*/ 591 w 610"/>
                <a:gd name="T23" fmla="*/ 591 h 606"/>
                <a:gd name="T24" fmla="*/ 591 w 610"/>
                <a:gd name="T25" fmla="*/ 523 h 606"/>
                <a:gd name="T26" fmla="*/ 84 w 610"/>
                <a:gd name="T27" fmla="*/ 423 h 606"/>
                <a:gd name="T28" fmla="*/ 14 w 610"/>
                <a:gd name="T29" fmla="*/ 253 h 606"/>
                <a:gd name="T30" fmla="*/ 84 w 610"/>
                <a:gd name="T31" fmla="*/ 84 h 606"/>
                <a:gd name="T32" fmla="*/ 253 w 610"/>
                <a:gd name="T33" fmla="*/ 14 h 606"/>
                <a:gd name="T34" fmla="*/ 422 w 610"/>
                <a:gd name="T35" fmla="*/ 84 h 606"/>
                <a:gd name="T36" fmla="*/ 449 w 610"/>
                <a:gd name="T37" fmla="*/ 391 h 606"/>
                <a:gd name="T38" fmla="*/ 448 w 610"/>
                <a:gd name="T39" fmla="*/ 392 h 606"/>
                <a:gd name="T40" fmla="*/ 422 w 610"/>
                <a:gd name="T41" fmla="*/ 423 h 606"/>
                <a:gd name="T42" fmla="*/ 392 w 610"/>
                <a:gd name="T43" fmla="*/ 448 h 606"/>
                <a:gd name="T44" fmla="*/ 391 w 610"/>
                <a:gd name="T45" fmla="*/ 449 h 606"/>
                <a:gd name="T46" fmla="*/ 253 w 610"/>
                <a:gd name="T47" fmla="*/ 493 h 606"/>
                <a:gd name="T48" fmla="*/ 84 w 610"/>
                <a:gd name="T49" fmla="*/ 423 h 606"/>
                <a:gd name="T50" fmla="*/ 581 w 610"/>
                <a:gd name="T51" fmla="*/ 581 h 606"/>
                <a:gd name="T52" fmla="*/ 532 w 610"/>
                <a:gd name="T53" fmla="*/ 581 h 606"/>
                <a:gd name="T54" fmla="*/ 406 w 610"/>
                <a:gd name="T55" fmla="*/ 455 h 606"/>
                <a:gd name="T56" fmla="*/ 432 w 610"/>
                <a:gd name="T57" fmla="*/ 433 h 606"/>
                <a:gd name="T58" fmla="*/ 455 w 610"/>
                <a:gd name="T59" fmla="*/ 406 h 606"/>
                <a:gd name="T60" fmla="*/ 581 w 610"/>
                <a:gd name="T61" fmla="*/ 533 h 606"/>
                <a:gd name="T62" fmla="*/ 581 w 610"/>
                <a:gd name="T63" fmla="*/ 58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0" h="606">
                  <a:moveTo>
                    <a:pt x="591" y="523"/>
                  </a:moveTo>
                  <a:cubicBezTo>
                    <a:pt x="463" y="395"/>
                    <a:pt x="463" y="395"/>
                    <a:pt x="463" y="395"/>
                  </a:cubicBezTo>
                  <a:cubicBezTo>
                    <a:pt x="530" y="296"/>
                    <a:pt x="519" y="161"/>
                    <a:pt x="432" y="74"/>
                  </a:cubicBezTo>
                  <a:cubicBezTo>
                    <a:pt x="384" y="26"/>
                    <a:pt x="321" y="0"/>
                    <a:pt x="253" y="0"/>
                  </a:cubicBezTo>
                  <a:cubicBezTo>
                    <a:pt x="185" y="0"/>
                    <a:pt x="122" y="26"/>
                    <a:pt x="74" y="74"/>
                  </a:cubicBezTo>
                  <a:cubicBezTo>
                    <a:pt x="26" y="122"/>
                    <a:pt x="0" y="186"/>
                    <a:pt x="0" y="253"/>
                  </a:cubicBezTo>
                  <a:cubicBezTo>
                    <a:pt x="0" y="321"/>
                    <a:pt x="26" y="385"/>
                    <a:pt x="74" y="433"/>
                  </a:cubicBezTo>
                  <a:cubicBezTo>
                    <a:pt x="122" y="480"/>
                    <a:pt x="185" y="507"/>
                    <a:pt x="253" y="507"/>
                  </a:cubicBezTo>
                  <a:cubicBezTo>
                    <a:pt x="304" y="507"/>
                    <a:pt x="353" y="492"/>
                    <a:pt x="395" y="464"/>
                  </a:cubicBezTo>
                  <a:cubicBezTo>
                    <a:pt x="522" y="591"/>
                    <a:pt x="522" y="591"/>
                    <a:pt x="522" y="591"/>
                  </a:cubicBezTo>
                  <a:cubicBezTo>
                    <a:pt x="532" y="601"/>
                    <a:pt x="544" y="606"/>
                    <a:pt x="557" y="606"/>
                  </a:cubicBezTo>
                  <a:cubicBezTo>
                    <a:pt x="569" y="606"/>
                    <a:pt x="582" y="601"/>
                    <a:pt x="591" y="591"/>
                  </a:cubicBezTo>
                  <a:cubicBezTo>
                    <a:pt x="610" y="572"/>
                    <a:pt x="610" y="542"/>
                    <a:pt x="591" y="523"/>
                  </a:cubicBezTo>
                  <a:close/>
                  <a:moveTo>
                    <a:pt x="84" y="423"/>
                  </a:moveTo>
                  <a:cubicBezTo>
                    <a:pt x="39" y="377"/>
                    <a:pt x="14" y="317"/>
                    <a:pt x="14" y="253"/>
                  </a:cubicBezTo>
                  <a:cubicBezTo>
                    <a:pt x="14" y="189"/>
                    <a:pt x="39" y="129"/>
                    <a:pt x="84" y="84"/>
                  </a:cubicBezTo>
                  <a:cubicBezTo>
                    <a:pt x="129" y="39"/>
                    <a:pt x="189" y="14"/>
                    <a:pt x="253" y="14"/>
                  </a:cubicBezTo>
                  <a:cubicBezTo>
                    <a:pt x="317" y="14"/>
                    <a:pt x="377" y="39"/>
                    <a:pt x="422" y="84"/>
                  </a:cubicBezTo>
                  <a:cubicBezTo>
                    <a:pt x="506" y="168"/>
                    <a:pt x="514" y="298"/>
                    <a:pt x="449" y="391"/>
                  </a:cubicBezTo>
                  <a:cubicBezTo>
                    <a:pt x="448" y="392"/>
                    <a:pt x="448" y="392"/>
                    <a:pt x="448" y="392"/>
                  </a:cubicBezTo>
                  <a:cubicBezTo>
                    <a:pt x="440" y="403"/>
                    <a:pt x="432" y="413"/>
                    <a:pt x="422" y="423"/>
                  </a:cubicBezTo>
                  <a:cubicBezTo>
                    <a:pt x="413" y="432"/>
                    <a:pt x="403" y="441"/>
                    <a:pt x="392" y="448"/>
                  </a:cubicBezTo>
                  <a:cubicBezTo>
                    <a:pt x="392" y="448"/>
                    <a:pt x="391" y="449"/>
                    <a:pt x="391" y="449"/>
                  </a:cubicBezTo>
                  <a:cubicBezTo>
                    <a:pt x="351" y="477"/>
                    <a:pt x="303" y="493"/>
                    <a:pt x="253" y="493"/>
                  </a:cubicBezTo>
                  <a:cubicBezTo>
                    <a:pt x="189" y="493"/>
                    <a:pt x="129" y="468"/>
                    <a:pt x="84" y="423"/>
                  </a:cubicBezTo>
                  <a:close/>
                  <a:moveTo>
                    <a:pt x="581" y="581"/>
                  </a:moveTo>
                  <a:cubicBezTo>
                    <a:pt x="568" y="595"/>
                    <a:pt x="546" y="595"/>
                    <a:pt x="532" y="581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15" y="448"/>
                    <a:pt x="424" y="441"/>
                    <a:pt x="432" y="433"/>
                  </a:cubicBezTo>
                  <a:cubicBezTo>
                    <a:pt x="440" y="424"/>
                    <a:pt x="448" y="415"/>
                    <a:pt x="455" y="406"/>
                  </a:cubicBezTo>
                  <a:cubicBezTo>
                    <a:pt x="581" y="533"/>
                    <a:pt x="581" y="533"/>
                    <a:pt x="581" y="533"/>
                  </a:cubicBezTo>
                  <a:cubicBezTo>
                    <a:pt x="595" y="546"/>
                    <a:pt x="595" y="568"/>
                    <a:pt x="581" y="58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6723546" y="1467630"/>
            <a:ext cx="5071578" cy="835993"/>
            <a:chOff x="7044222" y="1555204"/>
            <a:chExt cx="5071578" cy="835993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 rot="16200000">
              <a:off x="6990316" y="1609110"/>
              <a:ext cx="835991" cy="728179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7" name="Grupa 36"/>
            <p:cNvGrpSpPr/>
            <p:nvPr/>
          </p:nvGrpSpPr>
          <p:grpSpPr>
            <a:xfrm>
              <a:off x="7044222" y="1555205"/>
              <a:ext cx="5071578" cy="835992"/>
              <a:chOff x="7044222" y="1555205"/>
              <a:chExt cx="5071578" cy="835992"/>
            </a:xfrm>
          </p:grpSpPr>
          <p:sp>
            <p:nvSpPr>
              <p:cNvPr id="14" name="Dowolny kształt 13"/>
              <p:cNvSpPr/>
              <p:nvPr/>
            </p:nvSpPr>
            <p:spPr>
              <a:xfrm>
                <a:off x="7044222" y="1555205"/>
                <a:ext cx="5071578" cy="835992"/>
              </a:xfrm>
              <a:custGeom>
                <a:avLst/>
                <a:gdLst>
                  <a:gd name="connsiteX0" fmla="*/ 0 w 2109410"/>
                  <a:gd name="connsiteY0" fmla="*/ 59984 h 599843"/>
                  <a:gd name="connsiteX1" fmla="*/ 59984 w 2109410"/>
                  <a:gd name="connsiteY1" fmla="*/ 0 h 599843"/>
                  <a:gd name="connsiteX2" fmla="*/ 2049426 w 2109410"/>
                  <a:gd name="connsiteY2" fmla="*/ 0 h 599843"/>
                  <a:gd name="connsiteX3" fmla="*/ 2109410 w 2109410"/>
                  <a:gd name="connsiteY3" fmla="*/ 59984 h 599843"/>
                  <a:gd name="connsiteX4" fmla="*/ 2109410 w 2109410"/>
                  <a:gd name="connsiteY4" fmla="*/ 539859 h 599843"/>
                  <a:gd name="connsiteX5" fmla="*/ 2049426 w 2109410"/>
                  <a:gd name="connsiteY5" fmla="*/ 599843 h 599843"/>
                  <a:gd name="connsiteX6" fmla="*/ 59984 w 2109410"/>
                  <a:gd name="connsiteY6" fmla="*/ 599843 h 599843"/>
                  <a:gd name="connsiteX7" fmla="*/ 0 w 2109410"/>
                  <a:gd name="connsiteY7" fmla="*/ 539859 h 599843"/>
                  <a:gd name="connsiteX8" fmla="*/ 0 w 2109410"/>
                  <a:gd name="connsiteY8" fmla="*/ 59984 h 59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9410" h="599843">
                    <a:moveTo>
                      <a:pt x="0" y="59984"/>
                    </a:moveTo>
                    <a:cubicBezTo>
                      <a:pt x="0" y="26856"/>
                      <a:pt x="26856" y="0"/>
                      <a:pt x="59984" y="0"/>
                    </a:cubicBezTo>
                    <a:lnTo>
                      <a:pt x="2049426" y="0"/>
                    </a:lnTo>
                    <a:cubicBezTo>
                      <a:pt x="2082554" y="0"/>
                      <a:pt x="2109410" y="26856"/>
                      <a:pt x="2109410" y="59984"/>
                    </a:cubicBezTo>
                    <a:lnTo>
                      <a:pt x="2109410" y="539859"/>
                    </a:lnTo>
                    <a:cubicBezTo>
                      <a:pt x="2109410" y="572987"/>
                      <a:pt x="2082554" y="599843"/>
                      <a:pt x="2049426" y="599843"/>
                    </a:cubicBezTo>
                    <a:lnTo>
                      <a:pt x="59984" y="599843"/>
                    </a:lnTo>
                    <a:cubicBezTo>
                      <a:pt x="26856" y="599843"/>
                      <a:pt x="0" y="572987"/>
                      <a:pt x="0" y="539859"/>
                    </a:cubicBezTo>
                    <a:lnTo>
                      <a:pt x="0" y="59984"/>
                    </a:ln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36000" tIns="0" rIns="0" bIns="0" numCol="1" spcCol="1270" anchor="ctr" anchorCtr="0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000" dirty="0" err="1">
                    <a:solidFill>
                      <a:schemeClr val="tx1"/>
                    </a:solidFill>
                  </a:rPr>
                  <a:t>Where</a:t>
                </a:r>
                <a:r>
                  <a:rPr lang="pl-PL" sz="2000" dirty="0">
                    <a:solidFill>
                      <a:schemeClr val="tx1"/>
                    </a:solidFill>
                  </a:rPr>
                  <a:t>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are</a:t>
                </a:r>
                <a:r>
                  <a:rPr lang="pl-PL" sz="2000" dirty="0">
                    <a:solidFill>
                      <a:schemeClr val="tx1"/>
                    </a:solidFill>
                  </a:rPr>
                  <a:t> </a:t>
                </a:r>
                <a:r>
                  <a:rPr lang="pl-PL" sz="2000" dirty="0" err="1">
                    <a:solidFill>
                      <a:schemeClr val="tx1"/>
                    </a:solidFill>
                  </a:rPr>
                  <a:t>our</a:t>
                </a:r>
                <a:r>
                  <a:rPr lang="pl-PL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pl-PL" sz="2000" b="1" dirty="0" err="1">
                    <a:solidFill>
                      <a:schemeClr val="accent1"/>
                    </a:solidFill>
                  </a:rPr>
                  <a:t>weaknesses</a:t>
                </a:r>
                <a:r>
                  <a:rPr lang="pl-PL" sz="2000" b="1" dirty="0">
                    <a:solidFill>
                      <a:schemeClr val="accent1"/>
                    </a:solidFill>
                  </a:rPr>
                  <a:t>?</a:t>
                </a:r>
                <a:endParaRPr lang="pl-PL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108"/>
              <p:cNvSpPr>
                <a:spLocks noEditPoints="1"/>
              </p:cNvSpPr>
              <p:nvPr/>
            </p:nvSpPr>
            <p:spPr bwMode="auto">
              <a:xfrm>
                <a:off x="7187224" y="1696566"/>
                <a:ext cx="459890" cy="484959"/>
              </a:xfrm>
              <a:custGeom>
                <a:avLst/>
                <a:gdLst>
                  <a:gd name="T0" fmla="*/ 594 w 594"/>
                  <a:gd name="T1" fmla="*/ 421 h 627"/>
                  <a:gd name="T2" fmla="*/ 594 w 594"/>
                  <a:gd name="T3" fmla="*/ 420 h 627"/>
                  <a:gd name="T4" fmla="*/ 594 w 594"/>
                  <a:gd name="T5" fmla="*/ 419 h 627"/>
                  <a:gd name="T6" fmla="*/ 594 w 594"/>
                  <a:gd name="T7" fmla="*/ 418 h 627"/>
                  <a:gd name="T8" fmla="*/ 499 w 594"/>
                  <a:gd name="T9" fmla="*/ 149 h 627"/>
                  <a:gd name="T10" fmla="*/ 498 w 594"/>
                  <a:gd name="T11" fmla="*/ 147 h 627"/>
                  <a:gd name="T12" fmla="*/ 496 w 594"/>
                  <a:gd name="T13" fmla="*/ 146 h 627"/>
                  <a:gd name="T14" fmla="*/ 494 w 594"/>
                  <a:gd name="T15" fmla="*/ 145 h 627"/>
                  <a:gd name="T16" fmla="*/ 329 w 594"/>
                  <a:gd name="T17" fmla="*/ 100 h 627"/>
                  <a:gd name="T18" fmla="*/ 305 w 594"/>
                  <a:gd name="T19" fmla="*/ 68 h 627"/>
                  <a:gd name="T20" fmla="*/ 298 w 594"/>
                  <a:gd name="T21" fmla="*/ 0 h 627"/>
                  <a:gd name="T22" fmla="*/ 291 w 594"/>
                  <a:gd name="T23" fmla="*/ 68 h 627"/>
                  <a:gd name="T24" fmla="*/ 105 w 594"/>
                  <a:gd name="T25" fmla="*/ 39 h 627"/>
                  <a:gd name="T26" fmla="*/ 103 w 594"/>
                  <a:gd name="T27" fmla="*/ 38 h 627"/>
                  <a:gd name="T28" fmla="*/ 101 w 594"/>
                  <a:gd name="T29" fmla="*/ 39 h 627"/>
                  <a:gd name="T30" fmla="*/ 99 w 594"/>
                  <a:gd name="T31" fmla="*/ 40 h 627"/>
                  <a:gd name="T32" fmla="*/ 97 w 594"/>
                  <a:gd name="T33" fmla="*/ 41 h 627"/>
                  <a:gd name="T34" fmla="*/ 97 w 594"/>
                  <a:gd name="T35" fmla="*/ 43 h 627"/>
                  <a:gd name="T36" fmla="*/ 1 w 594"/>
                  <a:gd name="T37" fmla="*/ 310 h 627"/>
                  <a:gd name="T38" fmla="*/ 0 w 594"/>
                  <a:gd name="T39" fmla="*/ 311 h 627"/>
                  <a:gd name="T40" fmla="*/ 0 w 594"/>
                  <a:gd name="T41" fmla="*/ 313 h 627"/>
                  <a:gd name="T42" fmla="*/ 0 w 594"/>
                  <a:gd name="T43" fmla="*/ 314 h 627"/>
                  <a:gd name="T44" fmla="*/ 1 w 594"/>
                  <a:gd name="T45" fmla="*/ 315 h 627"/>
                  <a:gd name="T46" fmla="*/ 1 w 594"/>
                  <a:gd name="T47" fmla="*/ 316 h 627"/>
                  <a:gd name="T48" fmla="*/ 1 w 594"/>
                  <a:gd name="T49" fmla="*/ 316 h 627"/>
                  <a:gd name="T50" fmla="*/ 205 w 594"/>
                  <a:gd name="T51" fmla="*/ 316 h 627"/>
                  <a:gd name="T52" fmla="*/ 205 w 594"/>
                  <a:gd name="T53" fmla="*/ 316 h 627"/>
                  <a:gd name="T54" fmla="*/ 205 w 594"/>
                  <a:gd name="T55" fmla="*/ 315 h 627"/>
                  <a:gd name="T56" fmla="*/ 206 w 594"/>
                  <a:gd name="T57" fmla="*/ 314 h 627"/>
                  <a:gd name="T58" fmla="*/ 206 w 594"/>
                  <a:gd name="T59" fmla="*/ 313 h 627"/>
                  <a:gd name="T60" fmla="*/ 206 w 594"/>
                  <a:gd name="T61" fmla="*/ 311 h 627"/>
                  <a:gd name="T62" fmla="*/ 205 w 594"/>
                  <a:gd name="T63" fmla="*/ 310 h 627"/>
                  <a:gd name="T64" fmla="*/ 266 w 594"/>
                  <a:gd name="T65" fmla="*/ 97 h 627"/>
                  <a:gd name="T66" fmla="*/ 291 w 594"/>
                  <a:gd name="T67" fmla="*/ 130 h 627"/>
                  <a:gd name="T68" fmla="*/ 182 w 594"/>
                  <a:gd name="T69" fmla="*/ 578 h 627"/>
                  <a:gd name="T70" fmla="*/ 146 w 594"/>
                  <a:gd name="T71" fmla="*/ 627 h 627"/>
                  <a:gd name="T72" fmla="*/ 457 w 594"/>
                  <a:gd name="T73" fmla="*/ 620 h 627"/>
                  <a:gd name="T74" fmla="*/ 305 w 594"/>
                  <a:gd name="T75" fmla="*/ 578 h 627"/>
                  <a:gd name="T76" fmla="*/ 326 w 594"/>
                  <a:gd name="T77" fmla="*/ 114 h 627"/>
                  <a:gd name="T78" fmla="*/ 389 w 594"/>
                  <a:gd name="T79" fmla="*/ 418 h 627"/>
                  <a:gd name="T80" fmla="*/ 389 w 594"/>
                  <a:gd name="T81" fmla="*/ 419 h 627"/>
                  <a:gd name="T82" fmla="*/ 388 w 594"/>
                  <a:gd name="T83" fmla="*/ 420 h 627"/>
                  <a:gd name="T84" fmla="*/ 389 w 594"/>
                  <a:gd name="T85" fmla="*/ 421 h 627"/>
                  <a:gd name="T86" fmla="*/ 389 w 594"/>
                  <a:gd name="T87" fmla="*/ 422 h 627"/>
                  <a:gd name="T88" fmla="*/ 390 w 594"/>
                  <a:gd name="T89" fmla="*/ 424 h 627"/>
                  <a:gd name="T90" fmla="*/ 390 w 594"/>
                  <a:gd name="T91" fmla="*/ 424 h 627"/>
                  <a:gd name="T92" fmla="*/ 593 w 594"/>
                  <a:gd name="T93" fmla="*/ 424 h 627"/>
                  <a:gd name="T94" fmla="*/ 593 w 594"/>
                  <a:gd name="T95" fmla="*/ 424 h 627"/>
                  <a:gd name="T96" fmla="*/ 594 w 594"/>
                  <a:gd name="T97" fmla="*/ 422 h 627"/>
                  <a:gd name="T98" fmla="*/ 103 w 594"/>
                  <a:gd name="T99" fmla="*/ 66 h 627"/>
                  <a:gd name="T100" fmla="*/ 17 w 594"/>
                  <a:gd name="T101" fmla="*/ 306 h 627"/>
                  <a:gd name="T102" fmla="*/ 103 w 594"/>
                  <a:gd name="T103" fmla="*/ 353 h 627"/>
                  <a:gd name="T104" fmla="*/ 185 w 594"/>
                  <a:gd name="T105" fmla="*/ 320 h 627"/>
                  <a:gd name="T106" fmla="*/ 442 w 594"/>
                  <a:gd name="T107" fmla="*/ 613 h 627"/>
                  <a:gd name="T108" fmla="*/ 182 w 594"/>
                  <a:gd name="T109" fmla="*/ 592 h 627"/>
                  <a:gd name="T110" fmla="*/ 442 w 594"/>
                  <a:gd name="T111" fmla="*/ 613 h 627"/>
                  <a:gd name="T112" fmla="*/ 280 w 594"/>
                  <a:gd name="T113" fmla="*/ 99 h 627"/>
                  <a:gd name="T114" fmla="*/ 315 w 594"/>
                  <a:gd name="T115" fmla="*/ 99 h 627"/>
                  <a:gd name="T116" fmla="*/ 577 w 594"/>
                  <a:gd name="T117" fmla="*/ 413 h 627"/>
                  <a:gd name="T118" fmla="*/ 492 w 594"/>
                  <a:gd name="T119" fmla="*/ 173 h 627"/>
                  <a:gd name="T120" fmla="*/ 491 w 594"/>
                  <a:gd name="T121" fmla="*/ 460 h 627"/>
                  <a:gd name="T122" fmla="*/ 573 w 594"/>
                  <a:gd name="T123" fmla="*/ 4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4" h="627">
                    <a:moveTo>
                      <a:pt x="594" y="422"/>
                    </a:moveTo>
                    <a:cubicBezTo>
                      <a:pt x="594" y="422"/>
                      <a:pt x="594" y="421"/>
                      <a:pt x="594" y="421"/>
                    </a:cubicBezTo>
                    <a:cubicBezTo>
                      <a:pt x="594" y="421"/>
                      <a:pt x="594" y="421"/>
                      <a:pt x="594" y="420"/>
                    </a:cubicBezTo>
                    <a:cubicBezTo>
                      <a:pt x="594" y="420"/>
                      <a:pt x="594" y="420"/>
                      <a:pt x="594" y="420"/>
                    </a:cubicBezTo>
                    <a:cubicBezTo>
                      <a:pt x="594" y="420"/>
                      <a:pt x="594" y="420"/>
                      <a:pt x="594" y="419"/>
                    </a:cubicBezTo>
                    <a:cubicBezTo>
                      <a:pt x="594" y="419"/>
                      <a:pt x="594" y="419"/>
                      <a:pt x="594" y="419"/>
                    </a:cubicBezTo>
                    <a:cubicBezTo>
                      <a:pt x="594" y="419"/>
                      <a:pt x="594" y="418"/>
                      <a:pt x="594" y="418"/>
                    </a:cubicBezTo>
                    <a:cubicBezTo>
                      <a:pt x="594" y="418"/>
                      <a:pt x="594" y="418"/>
                      <a:pt x="594" y="418"/>
                    </a:cubicBezTo>
                    <a:cubicBezTo>
                      <a:pt x="499" y="149"/>
                      <a:pt x="499" y="149"/>
                      <a:pt x="499" y="149"/>
                    </a:cubicBezTo>
                    <a:cubicBezTo>
                      <a:pt x="499" y="149"/>
                      <a:pt x="499" y="149"/>
                      <a:pt x="499" y="149"/>
                    </a:cubicBezTo>
                    <a:cubicBezTo>
                      <a:pt x="498" y="149"/>
                      <a:pt x="498" y="148"/>
                      <a:pt x="498" y="148"/>
                    </a:cubicBezTo>
                    <a:cubicBezTo>
                      <a:pt x="498" y="148"/>
                      <a:pt x="498" y="148"/>
                      <a:pt x="498" y="147"/>
                    </a:cubicBezTo>
                    <a:cubicBezTo>
                      <a:pt x="497" y="147"/>
                      <a:pt x="497" y="147"/>
                      <a:pt x="496" y="146"/>
                    </a:cubicBezTo>
                    <a:cubicBezTo>
                      <a:pt x="496" y="146"/>
                      <a:pt x="496" y="146"/>
                      <a:pt x="496" y="146"/>
                    </a:cubicBezTo>
                    <a:cubicBezTo>
                      <a:pt x="495" y="146"/>
                      <a:pt x="495" y="145"/>
                      <a:pt x="494" y="145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329" y="100"/>
                      <a:pt x="329" y="100"/>
                      <a:pt x="329" y="100"/>
                    </a:cubicBezTo>
                    <a:cubicBezTo>
                      <a:pt x="329" y="100"/>
                      <a:pt x="329" y="99"/>
                      <a:pt x="329" y="99"/>
                    </a:cubicBezTo>
                    <a:cubicBezTo>
                      <a:pt x="329" y="84"/>
                      <a:pt x="319" y="72"/>
                      <a:pt x="305" y="68"/>
                    </a:cubicBezTo>
                    <a:cubicBezTo>
                      <a:pt x="305" y="7"/>
                      <a:pt x="305" y="7"/>
                      <a:pt x="305" y="7"/>
                    </a:cubicBezTo>
                    <a:cubicBezTo>
                      <a:pt x="305" y="3"/>
                      <a:pt x="302" y="0"/>
                      <a:pt x="298" y="0"/>
                    </a:cubicBezTo>
                    <a:cubicBezTo>
                      <a:pt x="294" y="0"/>
                      <a:pt x="291" y="3"/>
                      <a:pt x="291" y="7"/>
                    </a:cubicBezTo>
                    <a:cubicBezTo>
                      <a:pt x="291" y="68"/>
                      <a:pt x="291" y="68"/>
                      <a:pt x="291" y="68"/>
                    </a:cubicBezTo>
                    <a:cubicBezTo>
                      <a:pt x="282" y="70"/>
                      <a:pt x="275" y="76"/>
                      <a:pt x="270" y="84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4" y="39"/>
                      <a:pt x="104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9"/>
                      <a:pt x="103" y="39"/>
                    </a:cubicBezTo>
                    <a:cubicBezTo>
                      <a:pt x="102" y="39"/>
                      <a:pt x="102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0" y="39"/>
                      <a:pt x="100" y="39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8" y="40"/>
                      <a:pt x="98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3"/>
                    </a:cubicBezTo>
                    <a:cubicBezTo>
                      <a:pt x="97" y="43"/>
                      <a:pt x="96" y="43"/>
                      <a:pt x="96" y="43"/>
                    </a:cubicBezTo>
                    <a:cubicBezTo>
                      <a:pt x="1" y="310"/>
                      <a:pt x="1" y="310"/>
                      <a:pt x="1" y="310"/>
                    </a:cubicBezTo>
                    <a:cubicBezTo>
                      <a:pt x="0" y="310"/>
                      <a:pt x="0" y="310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0" y="315"/>
                      <a:pt x="1" y="315"/>
                      <a:pt x="1" y="315"/>
                    </a:cubicBezTo>
                    <a:cubicBezTo>
                      <a:pt x="1" y="315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21" y="347"/>
                      <a:pt x="60" y="367"/>
                      <a:pt x="103" y="367"/>
                    </a:cubicBezTo>
                    <a:cubicBezTo>
                      <a:pt x="146" y="367"/>
                      <a:pt x="185" y="347"/>
                      <a:pt x="205" y="316"/>
                    </a:cubicBezTo>
                    <a:cubicBezTo>
                      <a:pt x="205" y="316"/>
                      <a:pt x="205" y="316"/>
                      <a:pt x="205" y="316"/>
                    </a:cubicBezTo>
                    <a:cubicBezTo>
                      <a:pt x="205" y="316"/>
                      <a:pt x="205" y="316"/>
                      <a:pt x="205" y="316"/>
                    </a:cubicBezTo>
                    <a:cubicBezTo>
                      <a:pt x="205" y="316"/>
                      <a:pt x="205" y="316"/>
                      <a:pt x="205" y="316"/>
                    </a:cubicBezTo>
                    <a:cubicBezTo>
                      <a:pt x="205" y="316"/>
                      <a:pt x="205" y="315"/>
                      <a:pt x="205" y="315"/>
                    </a:cubicBezTo>
                    <a:cubicBezTo>
                      <a:pt x="205" y="315"/>
                      <a:pt x="206" y="315"/>
                      <a:pt x="206" y="314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3"/>
                      <a:pt x="206" y="313"/>
                      <a:pt x="206" y="313"/>
                    </a:cubicBezTo>
                    <a:cubicBezTo>
                      <a:pt x="206" y="312"/>
                      <a:pt x="206" y="312"/>
                      <a:pt x="206" y="312"/>
                    </a:cubicBezTo>
                    <a:cubicBezTo>
                      <a:pt x="206" y="312"/>
                      <a:pt x="206" y="312"/>
                      <a:pt x="206" y="311"/>
                    </a:cubicBezTo>
                    <a:cubicBezTo>
                      <a:pt x="206" y="311"/>
                      <a:pt x="206" y="311"/>
                      <a:pt x="206" y="311"/>
                    </a:cubicBezTo>
                    <a:cubicBezTo>
                      <a:pt x="206" y="310"/>
                      <a:pt x="206" y="310"/>
                      <a:pt x="205" y="310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266" y="97"/>
                      <a:pt x="266" y="97"/>
                      <a:pt x="266" y="97"/>
                    </a:cubicBezTo>
                    <a:cubicBezTo>
                      <a:pt x="266" y="98"/>
                      <a:pt x="266" y="99"/>
                      <a:pt x="266" y="99"/>
                    </a:cubicBezTo>
                    <a:cubicBezTo>
                      <a:pt x="266" y="114"/>
                      <a:pt x="277" y="127"/>
                      <a:pt x="291" y="130"/>
                    </a:cubicBezTo>
                    <a:cubicBezTo>
                      <a:pt x="291" y="578"/>
                      <a:pt x="291" y="578"/>
                      <a:pt x="291" y="578"/>
                    </a:cubicBezTo>
                    <a:cubicBezTo>
                      <a:pt x="182" y="578"/>
                      <a:pt x="182" y="578"/>
                      <a:pt x="182" y="578"/>
                    </a:cubicBezTo>
                    <a:cubicBezTo>
                      <a:pt x="158" y="578"/>
                      <a:pt x="139" y="597"/>
                      <a:pt x="139" y="620"/>
                    </a:cubicBezTo>
                    <a:cubicBezTo>
                      <a:pt x="139" y="624"/>
                      <a:pt x="142" y="627"/>
                      <a:pt x="146" y="627"/>
                    </a:cubicBezTo>
                    <a:cubicBezTo>
                      <a:pt x="450" y="627"/>
                      <a:pt x="450" y="627"/>
                      <a:pt x="450" y="627"/>
                    </a:cubicBezTo>
                    <a:cubicBezTo>
                      <a:pt x="454" y="627"/>
                      <a:pt x="457" y="624"/>
                      <a:pt x="457" y="620"/>
                    </a:cubicBezTo>
                    <a:cubicBezTo>
                      <a:pt x="457" y="597"/>
                      <a:pt x="437" y="578"/>
                      <a:pt x="414" y="578"/>
                    </a:cubicBezTo>
                    <a:cubicBezTo>
                      <a:pt x="305" y="578"/>
                      <a:pt x="305" y="578"/>
                      <a:pt x="305" y="578"/>
                    </a:cubicBezTo>
                    <a:cubicBezTo>
                      <a:pt x="305" y="130"/>
                      <a:pt x="305" y="130"/>
                      <a:pt x="305" y="130"/>
                    </a:cubicBezTo>
                    <a:cubicBezTo>
                      <a:pt x="314" y="128"/>
                      <a:pt x="322" y="122"/>
                      <a:pt x="326" y="114"/>
                    </a:cubicBezTo>
                    <a:cubicBezTo>
                      <a:pt x="483" y="157"/>
                      <a:pt x="483" y="157"/>
                      <a:pt x="483" y="157"/>
                    </a:cubicBezTo>
                    <a:cubicBezTo>
                      <a:pt x="389" y="418"/>
                      <a:pt x="389" y="418"/>
                      <a:pt x="389" y="418"/>
                    </a:cubicBezTo>
                    <a:cubicBezTo>
                      <a:pt x="389" y="418"/>
                      <a:pt x="389" y="418"/>
                      <a:pt x="389" y="418"/>
                    </a:cubicBezTo>
                    <a:cubicBezTo>
                      <a:pt x="389" y="418"/>
                      <a:pt x="389" y="419"/>
                      <a:pt x="389" y="419"/>
                    </a:cubicBezTo>
                    <a:cubicBezTo>
                      <a:pt x="389" y="419"/>
                      <a:pt x="389" y="419"/>
                      <a:pt x="389" y="419"/>
                    </a:cubicBezTo>
                    <a:cubicBezTo>
                      <a:pt x="389" y="420"/>
                      <a:pt x="388" y="420"/>
                      <a:pt x="388" y="420"/>
                    </a:cubicBezTo>
                    <a:cubicBezTo>
                      <a:pt x="388" y="420"/>
                      <a:pt x="389" y="420"/>
                      <a:pt x="389" y="420"/>
                    </a:cubicBezTo>
                    <a:cubicBezTo>
                      <a:pt x="389" y="421"/>
                      <a:pt x="389" y="421"/>
                      <a:pt x="389" y="421"/>
                    </a:cubicBezTo>
                    <a:cubicBezTo>
                      <a:pt x="389" y="421"/>
                      <a:pt x="389" y="422"/>
                      <a:pt x="389" y="422"/>
                    </a:cubicBezTo>
                    <a:cubicBezTo>
                      <a:pt x="389" y="422"/>
                      <a:pt x="389" y="422"/>
                      <a:pt x="389" y="422"/>
                    </a:cubicBezTo>
                    <a:cubicBezTo>
                      <a:pt x="389" y="423"/>
                      <a:pt x="389" y="423"/>
                      <a:pt x="389" y="423"/>
                    </a:cubicBezTo>
                    <a:cubicBezTo>
                      <a:pt x="389" y="423"/>
                      <a:pt x="389" y="424"/>
                      <a:pt x="390" y="424"/>
                    </a:cubicBezTo>
                    <a:cubicBezTo>
                      <a:pt x="390" y="424"/>
                      <a:pt x="390" y="424"/>
                      <a:pt x="390" y="424"/>
                    </a:cubicBezTo>
                    <a:cubicBezTo>
                      <a:pt x="390" y="424"/>
                      <a:pt x="390" y="424"/>
                      <a:pt x="390" y="424"/>
                    </a:cubicBezTo>
                    <a:cubicBezTo>
                      <a:pt x="409" y="455"/>
                      <a:pt x="448" y="474"/>
                      <a:pt x="491" y="474"/>
                    </a:cubicBezTo>
                    <a:cubicBezTo>
                      <a:pt x="534" y="474"/>
                      <a:pt x="573" y="455"/>
                      <a:pt x="593" y="424"/>
                    </a:cubicBezTo>
                    <a:cubicBezTo>
                      <a:pt x="593" y="424"/>
                      <a:pt x="593" y="424"/>
                      <a:pt x="593" y="424"/>
                    </a:cubicBezTo>
                    <a:cubicBezTo>
                      <a:pt x="593" y="424"/>
                      <a:pt x="593" y="424"/>
                      <a:pt x="593" y="424"/>
                    </a:cubicBezTo>
                    <a:cubicBezTo>
                      <a:pt x="593" y="424"/>
                      <a:pt x="593" y="423"/>
                      <a:pt x="593" y="423"/>
                    </a:cubicBezTo>
                    <a:cubicBezTo>
                      <a:pt x="593" y="423"/>
                      <a:pt x="594" y="423"/>
                      <a:pt x="594" y="422"/>
                    </a:cubicBezTo>
                    <a:cubicBezTo>
                      <a:pt x="594" y="422"/>
                      <a:pt x="594" y="422"/>
                      <a:pt x="594" y="422"/>
                    </a:cubicBezTo>
                    <a:close/>
                    <a:moveTo>
                      <a:pt x="103" y="66"/>
                    </a:moveTo>
                    <a:cubicBezTo>
                      <a:pt x="189" y="306"/>
                      <a:pt x="189" y="306"/>
                      <a:pt x="189" y="306"/>
                    </a:cubicBezTo>
                    <a:cubicBezTo>
                      <a:pt x="17" y="306"/>
                      <a:pt x="17" y="306"/>
                      <a:pt x="17" y="306"/>
                    </a:cubicBezTo>
                    <a:lnTo>
                      <a:pt x="103" y="66"/>
                    </a:lnTo>
                    <a:close/>
                    <a:moveTo>
                      <a:pt x="103" y="353"/>
                    </a:moveTo>
                    <a:cubicBezTo>
                      <a:pt x="70" y="353"/>
                      <a:pt x="40" y="340"/>
                      <a:pt x="21" y="320"/>
                    </a:cubicBezTo>
                    <a:cubicBezTo>
                      <a:pt x="185" y="320"/>
                      <a:pt x="185" y="320"/>
                      <a:pt x="185" y="320"/>
                    </a:cubicBezTo>
                    <a:cubicBezTo>
                      <a:pt x="166" y="340"/>
                      <a:pt x="136" y="353"/>
                      <a:pt x="103" y="353"/>
                    </a:cubicBezTo>
                    <a:close/>
                    <a:moveTo>
                      <a:pt x="442" y="613"/>
                    </a:moveTo>
                    <a:cubicBezTo>
                      <a:pt x="154" y="613"/>
                      <a:pt x="154" y="613"/>
                      <a:pt x="154" y="613"/>
                    </a:cubicBezTo>
                    <a:cubicBezTo>
                      <a:pt x="157" y="601"/>
                      <a:pt x="168" y="592"/>
                      <a:pt x="182" y="592"/>
                    </a:cubicBezTo>
                    <a:cubicBezTo>
                      <a:pt x="414" y="592"/>
                      <a:pt x="414" y="592"/>
                      <a:pt x="414" y="592"/>
                    </a:cubicBezTo>
                    <a:cubicBezTo>
                      <a:pt x="427" y="592"/>
                      <a:pt x="439" y="601"/>
                      <a:pt x="442" y="613"/>
                    </a:cubicBezTo>
                    <a:close/>
                    <a:moveTo>
                      <a:pt x="298" y="117"/>
                    </a:moveTo>
                    <a:cubicBezTo>
                      <a:pt x="288" y="117"/>
                      <a:pt x="280" y="109"/>
                      <a:pt x="280" y="99"/>
                    </a:cubicBezTo>
                    <a:cubicBezTo>
                      <a:pt x="280" y="90"/>
                      <a:pt x="288" y="82"/>
                      <a:pt x="298" y="82"/>
                    </a:cubicBezTo>
                    <a:cubicBezTo>
                      <a:pt x="308" y="82"/>
                      <a:pt x="315" y="90"/>
                      <a:pt x="315" y="99"/>
                    </a:cubicBezTo>
                    <a:cubicBezTo>
                      <a:pt x="315" y="109"/>
                      <a:pt x="308" y="117"/>
                      <a:pt x="298" y="117"/>
                    </a:cubicBezTo>
                    <a:close/>
                    <a:moveTo>
                      <a:pt x="577" y="413"/>
                    </a:moveTo>
                    <a:cubicBezTo>
                      <a:pt x="405" y="413"/>
                      <a:pt x="405" y="413"/>
                      <a:pt x="405" y="413"/>
                    </a:cubicBezTo>
                    <a:cubicBezTo>
                      <a:pt x="492" y="173"/>
                      <a:pt x="492" y="173"/>
                      <a:pt x="492" y="173"/>
                    </a:cubicBezTo>
                    <a:lnTo>
                      <a:pt x="577" y="413"/>
                    </a:lnTo>
                    <a:close/>
                    <a:moveTo>
                      <a:pt x="491" y="460"/>
                    </a:moveTo>
                    <a:cubicBezTo>
                      <a:pt x="458" y="460"/>
                      <a:pt x="428" y="448"/>
                      <a:pt x="410" y="427"/>
                    </a:cubicBezTo>
                    <a:cubicBezTo>
                      <a:pt x="573" y="427"/>
                      <a:pt x="573" y="427"/>
                      <a:pt x="573" y="427"/>
                    </a:cubicBezTo>
                    <a:cubicBezTo>
                      <a:pt x="554" y="448"/>
                      <a:pt x="524" y="460"/>
                      <a:pt x="491" y="46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upa 40"/>
          <p:cNvGrpSpPr/>
          <p:nvPr/>
        </p:nvGrpSpPr>
        <p:grpSpPr>
          <a:xfrm>
            <a:off x="6723546" y="5260746"/>
            <a:ext cx="5071578" cy="835992"/>
            <a:chOff x="7044222" y="5154266"/>
            <a:chExt cx="5071578" cy="835992"/>
          </a:xfrm>
        </p:grpSpPr>
        <p:sp>
          <p:nvSpPr>
            <p:cNvPr id="22" name="Dowolny kształt 21"/>
            <p:cNvSpPr/>
            <p:nvPr/>
          </p:nvSpPr>
          <p:spPr>
            <a:xfrm>
              <a:off x="7044222" y="5154266"/>
              <a:ext cx="5071578" cy="83599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schemeClr val="accent1"/>
                  </a:solidFill>
                </a:rPr>
                <a:t>How </a:t>
              </a:r>
              <a:r>
                <a:rPr lang="pl-PL" sz="2000" b="1" dirty="0" err="1">
                  <a:solidFill>
                    <a:schemeClr val="accent1"/>
                  </a:solidFill>
                </a:rPr>
                <a:t>can</a:t>
              </a:r>
              <a:r>
                <a:rPr lang="pl-PL" sz="2000" b="1" dirty="0">
                  <a:solidFill>
                    <a:schemeClr val="accent1"/>
                  </a:solidFill>
                </a:rPr>
                <a:t> we </a:t>
              </a:r>
              <a:r>
                <a:rPr lang="pl-PL" sz="2000" b="1" dirty="0" err="1">
                  <a:solidFill>
                    <a:schemeClr val="accent1"/>
                  </a:solidFill>
                </a:rPr>
                <a:t>substitute</a:t>
              </a:r>
              <a:r>
                <a:rPr lang="pl-PL" sz="2000" b="1" dirty="0">
                  <a:solidFill>
                    <a:schemeClr val="accent1"/>
                  </a:solidFill>
                </a:rPr>
                <a:t> </a:t>
              </a:r>
              <a:r>
                <a:rPr lang="pl-PL" sz="2000" b="1" dirty="0" err="1">
                  <a:solidFill>
                    <a:schemeClr val="accent1"/>
                  </a:solidFill>
                </a:rPr>
                <a:t>them</a:t>
              </a:r>
              <a:r>
                <a:rPr lang="pl-PL" sz="2000" b="1" dirty="0">
                  <a:solidFill>
                    <a:schemeClr val="accent1"/>
                  </a:solidFill>
                </a:rPr>
                <a:t>?</a:t>
              </a:r>
            </a:p>
          </p:txBody>
        </p:sp>
        <p:sp>
          <p:nvSpPr>
            <p:cNvPr id="28" name="Prostokąt z rogami zaokrąglonymi z jednej strony 27"/>
            <p:cNvSpPr/>
            <p:nvPr/>
          </p:nvSpPr>
          <p:spPr>
            <a:xfrm rot="16200000">
              <a:off x="6990319" y="5208172"/>
              <a:ext cx="835991" cy="728179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Freeform 123"/>
            <p:cNvSpPr>
              <a:spLocks noEditPoints="1"/>
            </p:cNvSpPr>
            <p:nvPr/>
          </p:nvSpPr>
          <p:spPr bwMode="auto">
            <a:xfrm>
              <a:off x="7138029" y="5282659"/>
              <a:ext cx="522995" cy="524724"/>
            </a:xfrm>
            <a:custGeom>
              <a:avLst/>
              <a:gdLst>
                <a:gd name="T0" fmla="*/ 529 w 676"/>
                <a:gd name="T1" fmla="*/ 279 h 678"/>
                <a:gd name="T2" fmla="*/ 431 w 676"/>
                <a:gd name="T3" fmla="*/ 293 h 678"/>
                <a:gd name="T4" fmla="*/ 409 w 676"/>
                <a:gd name="T5" fmla="*/ 210 h 678"/>
                <a:gd name="T6" fmla="*/ 367 w 676"/>
                <a:gd name="T7" fmla="*/ 125 h 678"/>
                <a:gd name="T8" fmla="*/ 401 w 676"/>
                <a:gd name="T9" fmla="*/ 58 h 678"/>
                <a:gd name="T10" fmla="*/ 504 w 676"/>
                <a:gd name="T11" fmla="*/ 6 h 678"/>
                <a:gd name="T12" fmla="*/ 579 w 676"/>
                <a:gd name="T13" fmla="*/ 18 h 678"/>
                <a:gd name="T14" fmla="*/ 659 w 676"/>
                <a:gd name="T15" fmla="*/ 100 h 678"/>
                <a:gd name="T16" fmla="*/ 676 w 676"/>
                <a:gd name="T17" fmla="*/ 169 h 678"/>
                <a:gd name="T18" fmla="*/ 605 w 676"/>
                <a:gd name="T19" fmla="*/ 241 h 678"/>
                <a:gd name="T20" fmla="*/ 558 w 676"/>
                <a:gd name="T21" fmla="*/ 314 h 678"/>
                <a:gd name="T22" fmla="*/ 539 w 676"/>
                <a:gd name="T23" fmla="*/ 267 h 678"/>
                <a:gd name="T24" fmla="*/ 590 w 676"/>
                <a:gd name="T25" fmla="*/ 242 h 678"/>
                <a:gd name="T26" fmla="*/ 626 w 676"/>
                <a:gd name="T27" fmla="*/ 172 h 678"/>
                <a:gd name="T28" fmla="*/ 655 w 676"/>
                <a:gd name="T29" fmla="*/ 114 h 678"/>
                <a:gd name="T30" fmla="*/ 566 w 676"/>
                <a:gd name="T31" fmla="*/ 67 h 678"/>
                <a:gd name="T32" fmla="*/ 517 w 676"/>
                <a:gd name="T33" fmla="*/ 15 h 678"/>
                <a:gd name="T34" fmla="*/ 500 w 676"/>
                <a:gd name="T35" fmla="*/ 56 h 678"/>
                <a:gd name="T36" fmla="*/ 401 w 676"/>
                <a:gd name="T37" fmla="*/ 73 h 678"/>
                <a:gd name="T38" fmla="*/ 413 w 676"/>
                <a:gd name="T39" fmla="*/ 144 h 678"/>
                <a:gd name="T40" fmla="*/ 422 w 676"/>
                <a:gd name="T41" fmla="*/ 215 h 678"/>
                <a:gd name="T42" fmla="*/ 463 w 676"/>
                <a:gd name="T43" fmla="*/ 255 h 678"/>
                <a:gd name="T44" fmla="*/ 532 w 676"/>
                <a:gd name="T45" fmla="*/ 264 h 678"/>
                <a:gd name="T46" fmla="*/ 478 w 676"/>
                <a:gd name="T47" fmla="*/ 160 h 678"/>
                <a:gd name="T48" fmla="*/ 517 w 676"/>
                <a:gd name="T49" fmla="*/ 199 h 678"/>
                <a:gd name="T50" fmla="*/ 517 w 676"/>
                <a:gd name="T51" fmla="*/ 185 h 678"/>
                <a:gd name="T52" fmla="*/ 258 w 676"/>
                <a:gd name="T53" fmla="*/ 678 h 678"/>
                <a:gd name="T54" fmla="*/ 233 w 676"/>
                <a:gd name="T55" fmla="*/ 615 h 678"/>
                <a:gd name="T56" fmla="*/ 105 w 676"/>
                <a:gd name="T57" fmla="*/ 628 h 678"/>
                <a:gd name="T58" fmla="*/ 90 w 676"/>
                <a:gd name="T59" fmla="*/ 522 h 678"/>
                <a:gd name="T60" fmla="*/ 0 w 676"/>
                <a:gd name="T61" fmla="*/ 424 h 678"/>
                <a:gd name="T62" fmla="*/ 14 w 676"/>
                <a:gd name="T63" fmla="*/ 350 h 678"/>
                <a:gd name="T64" fmla="*/ 91 w 676"/>
                <a:gd name="T65" fmla="*/ 229 h 678"/>
                <a:gd name="T66" fmla="*/ 159 w 676"/>
                <a:gd name="T67" fmla="*/ 185 h 678"/>
                <a:gd name="T68" fmla="*/ 276 w 676"/>
                <a:gd name="T69" fmla="*/ 222 h 678"/>
                <a:gd name="T70" fmla="*/ 378 w 676"/>
                <a:gd name="T71" fmla="*/ 190 h 678"/>
                <a:gd name="T72" fmla="*/ 423 w 676"/>
                <a:gd name="T73" fmla="*/ 310 h 678"/>
                <a:gd name="T74" fmla="*/ 513 w 676"/>
                <a:gd name="T75" fmla="*/ 370 h 678"/>
                <a:gd name="T76" fmla="*/ 456 w 676"/>
                <a:gd name="T77" fmla="*/ 419 h 678"/>
                <a:gd name="T78" fmla="*/ 494 w 676"/>
                <a:gd name="T79" fmla="*/ 527 h 678"/>
                <a:gd name="T80" fmla="*/ 393 w 676"/>
                <a:gd name="T81" fmla="*/ 564 h 678"/>
                <a:gd name="T82" fmla="*/ 325 w 676"/>
                <a:gd name="T83" fmla="*/ 669 h 678"/>
                <a:gd name="T84" fmla="*/ 165 w 676"/>
                <a:gd name="T85" fmla="*/ 577 h 678"/>
                <a:gd name="T86" fmla="*/ 261 w 676"/>
                <a:gd name="T87" fmla="*/ 664 h 678"/>
                <a:gd name="T88" fmla="*/ 323 w 676"/>
                <a:gd name="T89" fmla="*/ 591 h 678"/>
                <a:gd name="T90" fmla="*/ 449 w 676"/>
                <a:gd name="T91" fmla="*/ 573 h 678"/>
                <a:gd name="T92" fmla="*/ 432 w 676"/>
                <a:gd name="T93" fmla="*/ 479 h 678"/>
                <a:gd name="T94" fmla="*/ 445 w 676"/>
                <a:gd name="T95" fmla="*/ 396 h 678"/>
                <a:gd name="T96" fmla="*/ 421 w 676"/>
                <a:gd name="T97" fmla="*/ 325 h 678"/>
                <a:gd name="T98" fmla="*/ 356 w 676"/>
                <a:gd name="T99" fmla="*/ 258 h 678"/>
                <a:gd name="T100" fmla="*/ 286 w 676"/>
                <a:gd name="T101" fmla="*/ 233 h 678"/>
                <a:gd name="T102" fmla="*/ 199 w 676"/>
                <a:gd name="T103" fmla="*/ 245 h 678"/>
                <a:gd name="T104" fmla="*/ 106 w 676"/>
                <a:gd name="T105" fmla="*/ 228 h 678"/>
                <a:gd name="T106" fmla="*/ 85 w 676"/>
                <a:gd name="T107" fmla="*/ 357 h 678"/>
                <a:gd name="T108" fmla="*/ 14 w 676"/>
                <a:gd name="T109" fmla="*/ 419 h 678"/>
                <a:gd name="T110" fmla="*/ 104 w 676"/>
                <a:gd name="T111" fmla="*/ 519 h 678"/>
                <a:gd name="T112" fmla="*/ 109 w 676"/>
                <a:gd name="T113" fmla="*/ 613 h 678"/>
                <a:gd name="T114" fmla="*/ 258 w 676"/>
                <a:gd name="T115" fmla="*/ 484 h 678"/>
                <a:gd name="T116" fmla="*/ 323 w 676"/>
                <a:gd name="T117" fmla="*/ 419 h 678"/>
                <a:gd name="T118" fmla="*/ 207 w 676"/>
                <a:gd name="T119" fmla="*/ 419 h 678"/>
                <a:gd name="T120" fmla="*/ 258 w 676"/>
                <a:gd name="T121" fmla="*/ 36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678">
                  <a:moveTo>
                    <a:pt x="556" y="314"/>
                  </a:moveTo>
                  <a:cubicBezTo>
                    <a:pt x="554" y="314"/>
                    <a:pt x="551" y="313"/>
                    <a:pt x="550" y="311"/>
                  </a:cubicBezTo>
                  <a:cubicBezTo>
                    <a:pt x="529" y="279"/>
                    <a:pt x="529" y="279"/>
                    <a:pt x="529" y="279"/>
                  </a:cubicBezTo>
                  <a:cubicBezTo>
                    <a:pt x="508" y="281"/>
                    <a:pt x="488" y="277"/>
                    <a:pt x="468" y="269"/>
                  </a:cubicBezTo>
                  <a:cubicBezTo>
                    <a:pt x="439" y="293"/>
                    <a:pt x="439" y="293"/>
                    <a:pt x="439" y="293"/>
                  </a:cubicBezTo>
                  <a:cubicBezTo>
                    <a:pt x="437" y="295"/>
                    <a:pt x="433" y="295"/>
                    <a:pt x="431" y="293"/>
                  </a:cubicBezTo>
                  <a:cubicBezTo>
                    <a:pt x="412" y="281"/>
                    <a:pt x="397" y="266"/>
                    <a:pt x="385" y="248"/>
                  </a:cubicBezTo>
                  <a:cubicBezTo>
                    <a:pt x="383" y="245"/>
                    <a:pt x="383" y="242"/>
                    <a:pt x="385" y="239"/>
                  </a:cubicBezTo>
                  <a:cubicBezTo>
                    <a:pt x="409" y="210"/>
                    <a:pt x="409" y="210"/>
                    <a:pt x="409" y="210"/>
                  </a:cubicBezTo>
                  <a:cubicBezTo>
                    <a:pt x="401" y="194"/>
                    <a:pt x="398" y="177"/>
                    <a:pt x="398" y="160"/>
                  </a:cubicBezTo>
                  <a:cubicBezTo>
                    <a:pt x="398" y="155"/>
                    <a:pt x="398" y="151"/>
                    <a:pt x="398" y="146"/>
                  </a:cubicBezTo>
                  <a:cubicBezTo>
                    <a:pt x="367" y="125"/>
                    <a:pt x="367" y="125"/>
                    <a:pt x="367" y="125"/>
                  </a:cubicBezTo>
                  <a:cubicBezTo>
                    <a:pt x="364" y="124"/>
                    <a:pt x="363" y="120"/>
                    <a:pt x="364" y="117"/>
                  </a:cubicBezTo>
                  <a:cubicBezTo>
                    <a:pt x="370" y="96"/>
                    <a:pt x="380" y="77"/>
                    <a:pt x="393" y="60"/>
                  </a:cubicBezTo>
                  <a:cubicBezTo>
                    <a:pt x="395" y="57"/>
                    <a:pt x="399" y="57"/>
                    <a:pt x="401" y="58"/>
                  </a:cubicBezTo>
                  <a:cubicBezTo>
                    <a:pt x="437" y="71"/>
                    <a:pt x="437" y="71"/>
                    <a:pt x="437" y="71"/>
                  </a:cubicBezTo>
                  <a:cubicBezTo>
                    <a:pt x="453" y="57"/>
                    <a:pt x="472" y="47"/>
                    <a:pt x="494" y="43"/>
                  </a:cubicBezTo>
                  <a:cubicBezTo>
                    <a:pt x="504" y="6"/>
                    <a:pt x="504" y="6"/>
                    <a:pt x="504" y="6"/>
                  </a:cubicBezTo>
                  <a:cubicBezTo>
                    <a:pt x="505" y="3"/>
                    <a:pt x="507" y="1"/>
                    <a:pt x="510" y="1"/>
                  </a:cubicBezTo>
                  <a:cubicBezTo>
                    <a:pt x="532" y="0"/>
                    <a:pt x="554" y="4"/>
                    <a:pt x="574" y="11"/>
                  </a:cubicBezTo>
                  <a:cubicBezTo>
                    <a:pt x="577" y="12"/>
                    <a:pt x="579" y="15"/>
                    <a:pt x="579" y="18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96" y="67"/>
                    <a:pt x="611" y="83"/>
                    <a:pt x="621" y="102"/>
                  </a:cubicBezTo>
                  <a:cubicBezTo>
                    <a:pt x="659" y="100"/>
                    <a:pt x="659" y="100"/>
                    <a:pt x="659" y="100"/>
                  </a:cubicBezTo>
                  <a:cubicBezTo>
                    <a:pt x="662" y="100"/>
                    <a:pt x="665" y="102"/>
                    <a:pt x="666" y="105"/>
                  </a:cubicBezTo>
                  <a:cubicBezTo>
                    <a:pt x="673" y="122"/>
                    <a:pt x="676" y="141"/>
                    <a:pt x="676" y="160"/>
                  </a:cubicBezTo>
                  <a:cubicBezTo>
                    <a:pt x="676" y="163"/>
                    <a:pt x="676" y="166"/>
                    <a:pt x="676" y="169"/>
                  </a:cubicBezTo>
                  <a:cubicBezTo>
                    <a:pt x="676" y="172"/>
                    <a:pt x="674" y="174"/>
                    <a:pt x="671" y="175"/>
                  </a:cubicBezTo>
                  <a:cubicBezTo>
                    <a:pt x="634" y="185"/>
                    <a:pt x="634" y="185"/>
                    <a:pt x="634" y="185"/>
                  </a:cubicBezTo>
                  <a:cubicBezTo>
                    <a:pt x="629" y="206"/>
                    <a:pt x="619" y="225"/>
                    <a:pt x="605" y="241"/>
                  </a:cubicBezTo>
                  <a:cubicBezTo>
                    <a:pt x="618" y="277"/>
                    <a:pt x="618" y="277"/>
                    <a:pt x="618" y="277"/>
                  </a:cubicBezTo>
                  <a:cubicBezTo>
                    <a:pt x="619" y="279"/>
                    <a:pt x="618" y="283"/>
                    <a:pt x="616" y="284"/>
                  </a:cubicBezTo>
                  <a:cubicBezTo>
                    <a:pt x="598" y="298"/>
                    <a:pt x="579" y="308"/>
                    <a:pt x="558" y="314"/>
                  </a:cubicBezTo>
                  <a:cubicBezTo>
                    <a:pt x="557" y="314"/>
                    <a:pt x="557" y="314"/>
                    <a:pt x="556" y="314"/>
                  </a:cubicBezTo>
                  <a:close/>
                  <a:moveTo>
                    <a:pt x="533" y="264"/>
                  </a:moveTo>
                  <a:cubicBezTo>
                    <a:pt x="535" y="264"/>
                    <a:pt x="538" y="265"/>
                    <a:pt x="539" y="267"/>
                  </a:cubicBezTo>
                  <a:cubicBezTo>
                    <a:pt x="559" y="299"/>
                    <a:pt x="559" y="299"/>
                    <a:pt x="559" y="299"/>
                  </a:cubicBezTo>
                  <a:cubicBezTo>
                    <a:pt x="575" y="294"/>
                    <a:pt x="590" y="286"/>
                    <a:pt x="603" y="277"/>
                  </a:cubicBezTo>
                  <a:cubicBezTo>
                    <a:pt x="590" y="242"/>
                    <a:pt x="590" y="242"/>
                    <a:pt x="590" y="242"/>
                  </a:cubicBezTo>
                  <a:cubicBezTo>
                    <a:pt x="589" y="239"/>
                    <a:pt x="590" y="236"/>
                    <a:pt x="592" y="234"/>
                  </a:cubicBezTo>
                  <a:cubicBezTo>
                    <a:pt x="607" y="219"/>
                    <a:pt x="617" y="199"/>
                    <a:pt x="621" y="178"/>
                  </a:cubicBezTo>
                  <a:cubicBezTo>
                    <a:pt x="621" y="175"/>
                    <a:pt x="623" y="173"/>
                    <a:pt x="626" y="172"/>
                  </a:cubicBezTo>
                  <a:cubicBezTo>
                    <a:pt x="662" y="163"/>
                    <a:pt x="662" y="163"/>
                    <a:pt x="662" y="163"/>
                  </a:cubicBezTo>
                  <a:cubicBezTo>
                    <a:pt x="662" y="162"/>
                    <a:pt x="662" y="161"/>
                    <a:pt x="662" y="160"/>
                  </a:cubicBezTo>
                  <a:cubicBezTo>
                    <a:pt x="662" y="144"/>
                    <a:pt x="660" y="129"/>
                    <a:pt x="655" y="114"/>
                  </a:cubicBezTo>
                  <a:cubicBezTo>
                    <a:pt x="618" y="116"/>
                    <a:pt x="618" y="116"/>
                    <a:pt x="618" y="116"/>
                  </a:cubicBezTo>
                  <a:cubicBezTo>
                    <a:pt x="615" y="116"/>
                    <a:pt x="612" y="114"/>
                    <a:pt x="611" y="112"/>
                  </a:cubicBezTo>
                  <a:cubicBezTo>
                    <a:pt x="601" y="92"/>
                    <a:pt x="586" y="77"/>
                    <a:pt x="566" y="67"/>
                  </a:cubicBezTo>
                  <a:cubicBezTo>
                    <a:pt x="564" y="65"/>
                    <a:pt x="562" y="63"/>
                    <a:pt x="563" y="60"/>
                  </a:cubicBezTo>
                  <a:cubicBezTo>
                    <a:pt x="565" y="23"/>
                    <a:pt x="565" y="23"/>
                    <a:pt x="565" y="23"/>
                  </a:cubicBezTo>
                  <a:cubicBezTo>
                    <a:pt x="549" y="17"/>
                    <a:pt x="533" y="15"/>
                    <a:pt x="517" y="15"/>
                  </a:cubicBezTo>
                  <a:cubicBezTo>
                    <a:pt x="517" y="15"/>
                    <a:pt x="516" y="15"/>
                    <a:pt x="516" y="15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5" y="53"/>
                    <a:pt x="503" y="55"/>
                    <a:pt x="500" y="56"/>
                  </a:cubicBezTo>
                  <a:cubicBezTo>
                    <a:pt x="479" y="59"/>
                    <a:pt x="459" y="69"/>
                    <a:pt x="443" y="84"/>
                  </a:cubicBezTo>
                  <a:cubicBezTo>
                    <a:pt x="442" y="86"/>
                    <a:pt x="439" y="87"/>
                    <a:pt x="436" y="86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391" y="86"/>
                    <a:pt x="384" y="101"/>
                    <a:pt x="379" y="116"/>
                  </a:cubicBezTo>
                  <a:cubicBezTo>
                    <a:pt x="410" y="137"/>
                    <a:pt x="410" y="137"/>
                    <a:pt x="410" y="137"/>
                  </a:cubicBezTo>
                  <a:cubicBezTo>
                    <a:pt x="412" y="138"/>
                    <a:pt x="413" y="141"/>
                    <a:pt x="413" y="144"/>
                  </a:cubicBezTo>
                  <a:cubicBezTo>
                    <a:pt x="412" y="149"/>
                    <a:pt x="412" y="154"/>
                    <a:pt x="412" y="160"/>
                  </a:cubicBezTo>
                  <a:cubicBezTo>
                    <a:pt x="412" y="176"/>
                    <a:pt x="415" y="193"/>
                    <a:pt x="423" y="207"/>
                  </a:cubicBezTo>
                  <a:cubicBezTo>
                    <a:pt x="424" y="210"/>
                    <a:pt x="424" y="213"/>
                    <a:pt x="422" y="215"/>
                  </a:cubicBezTo>
                  <a:cubicBezTo>
                    <a:pt x="399" y="244"/>
                    <a:pt x="399" y="244"/>
                    <a:pt x="399" y="244"/>
                  </a:cubicBezTo>
                  <a:cubicBezTo>
                    <a:pt x="409" y="258"/>
                    <a:pt x="421" y="269"/>
                    <a:pt x="434" y="279"/>
                  </a:cubicBezTo>
                  <a:cubicBezTo>
                    <a:pt x="463" y="255"/>
                    <a:pt x="463" y="255"/>
                    <a:pt x="463" y="255"/>
                  </a:cubicBezTo>
                  <a:cubicBezTo>
                    <a:pt x="465" y="254"/>
                    <a:pt x="468" y="253"/>
                    <a:pt x="471" y="254"/>
                  </a:cubicBezTo>
                  <a:cubicBezTo>
                    <a:pt x="485" y="262"/>
                    <a:pt x="501" y="265"/>
                    <a:pt x="517" y="265"/>
                  </a:cubicBezTo>
                  <a:cubicBezTo>
                    <a:pt x="522" y="265"/>
                    <a:pt x="527" y="265"/>
                    <a:pt x="532" y="264"/>
                  </a:cubicBezTo>
                  <a:cubicBezTo>
                    <a:pt x="532" y="264"/>
                    <a:pt x="533" y="264"/>
                    <a:pt x="533" y="264"/>
                  </a:cubicBezTo>
                  <a:close/>
                  <a:moveTo>
                    <a:pt x="517" y="199"/>
                  </a:moveTo>
                  <a:cubicBezTo>
                    <a:pt x="496" y="199"/>
                    <a:pt x="478" y="181"/>
                    <a:pt x="478" y="160"/>
                  </a:cubicBezTo>
                  <a:cubicBezTo>
                    <a:pt x="478" y="138"/>
                    <a:pt x="496" y="121"/>
                    <a:pt x="517" y="121"/>
                  </a:cubicBezTo>
                  <a:cubicBezTo>
                    <a:pt x="539" y="121"/>
                    <a:pt x="556" y="138"/>
                    <a:pt x="556" y="160"/>
                  </a:cubicBezTo>
                  <a:cubicBezTo>
                    <a:pt x="556" y="181"/>
                    <a:pt x="539" y="199"/>
                    <a:pt x="517" y="199"/>
                  </a:cubicBezTo>
                  <a:close/>
                  <a:moveTo>
                    <a:pt x="517" y="135"/>
                  </a:moveTo>
                  <a:cubicBezTo>
                    <a:pt x="503" y="135"/>
                    <a:pt x="492" y="146"/>
                    <a:pt x="492" y="160"/>
                  </a:cubicBezTo>
                  <a:cubicBezTo>
                    <a:pt x="492" y="174"/>
                    <a:pt x="503" y="185"/>
                    <a:pt x="517" y="185"/>
                  </a:cubicBezTo>
                  <a:cubicBezTo>
                    <a:pt x="531" y="185"/>
                    <a:pt x="542" y="174"/>
                    <a:pt x="542" y="160"/>
                  </a:cubicBezTo>
                  <a:cubicBezTo>
                    <a:pt x="542" y="146"/>
                    <a:pt x="531" y="135"/>
                    <a:pt x="517" y="135"/>
                  </a:cubicBezTo>
                  <a:close/>
                  <a:moveTo>
                    <a:pt x="258" y="678"/>
                  </a:moveTo>
                  <a:cubicBezTo>
                    <a:pt x="256" y="678"/>
                    <a:pt x="256" y="678"/>
                    <a:pt x="256" y="678"/>
                  </a:cubicBezTo>
                  <a:cubicBezTo>
                    <a:pt x="252" y="678"/>
                    <a:pt x="250" y="676"/>
                    <a:pt x="249" y="673"/>
                  </a:cubicBezTo>
                  <a:cubicBezTo>
                    <a:pt x="233" y="615"/>
                    <a:pt x="233" y="615"/>
                    <a:pt x="233" y="615"/>
                  </a:cubicBezTo>
                  <a:cubicBezTo>
                    <a:pt x="208" y="612"/>
                    <a:pt x="184" y="604"/>
                    <a:pt x="162" y="592"/>
                  </a:cubicBezTo>
                  <a:cubicBezTo>
                    <a:pt x="113" y="628"/>
                    <a:pt x="113" y="628"/>
                    <a:pt x="113" y="628"/>
                  </a:cubicBezTo>
                  <a:cubicBezTo>
                    <a:pt x="111" y="630"/>
                    <a:pt x="108" y="630"/>
                    <a:pt x="105" y="628"/>
                  </a:cubicBezTo>
                  <a:cubicBezTo>
                    <a:pt x="86" y="614"/>
                    <a:pt x="69" y="598"/>
                    <a:pt x="55" y="579"/>
                  </a:cubicBezTo>
                  <a:cubicBezTo>
                    <a:pt x="53" y="577"/>
                    <a:pt x="53" y="574"/>
                    <a:pt x="55" y="571"/>
                  </a:cubicBezTo>
                  <a:cubicBezTo>
                    <a:pt x="90" y="522"/>
                    <a:pt x="90" y="522"/>
                    <a:pt x="90" y="522"/>
                  </a:cubicBezTo>
                  <a:cubicBezTo>
                    <a:pt x="75" y="499"/>
                    <a:pt x="66" y="474"/>
                    <a:pt x="62" y="447"/>
                  </a:cubicBezTo>
                  <a:cubicBezTo>
                    <a:pt x="5" y="431"/>
                    <a:pt x="5" y="431"/>
                    <a:pt x="5" y="431"/>
                  </a:cubicBezTo>
                  <a:cubicBezTo>
                    <a:pt x="2" y="430"/>
                    <a:pt x="0" y="427"/>
                    <a:pt x="0" y="424"/>
                  </a:cubicBezTo>
                  <a:cubicBezTo>
                    <a:pt x="0" y="423"/>
                    <a:pt x="0" y="421"/>
                    <a:pt x="0" y="419"/>
                  </a:cubicBezTo>
                  <a:cubicBezTo>
                    <a:pt x="0" y="398"/>
                    <a:pt x="2" y="376"/>
                    <a:pt x="8" y="355"/>
                  </a:cubicBezTo>
                  <a:cubicBezTo>
                    <a:pt x="8" y="352"/>
                    <a:pt x="11" y="350"/>
                    <a:pt x="14" y="350"/>
                  </a:cubicBezTo>
                  <a:cubicBezTo>
                    <a:pt x="74" y="348"/>
                    <a:pt x="74" y="348"/>
                    <a:pt x="74" y="348"/>
                  </a:cubicBezTo>
                  <a:cubicBezTo>
                    <a:pt x="83" y="324"/>
                    <a:pt x="97" y="302"/>
                    <a:pt x="114" y="283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9" y="226"/>
                    <a:pt x="90" y="223"/>
                    <a:pt x="93" y="221"/>
                  </a:cubicBezTo>
                  <a:cubicBezTo>
                    <a:pt x="110" y="206"/>
                    <a:pt x="130" y="193"/>
                    <a:pt x="151" y="184"/>
                  </a:cubicBezTo>
                  <a:cubicBezTo>
                    <a:pt x="154" y="182"/>
                    <a:pt x="157" y="183"/>
                    <a:pt x="159" y="185"/>
                  </a:cubicBezTo>
                  <a:cubicBezTo>
                    <a:pt x="199" y="230"/>
                    <a:pt x="199" y="230"/>
                    <a:pt x="199" y="230"/>
                  </a:cubicBezTo>
                  <a:cubicBezTo>
                    <a:pt x="218" y="224"/>
                    <a:pt x="238" y="221"/>
                    <a:pt x="258" y="221"/>
                  </a:cubicBezTo>
                  <a:cubicBezTo>
                    <a:pt x="264" y="221"/>
                    <a:pt x="270" y="222"/>
                    <a:pt x="276" y="222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6" y="167"/>
                    <a:pt x="309" y="165"/>
                    <a:pt x="312" y="166"/>
                  </a:cubicBezTo>
                  <a:cubicBezTo>
                    <a:pt x="335" y="171"/>
                    <a:pt x="357" y="179"/>
                    <a:pt x="378" y="190"/>
                  </a:cubicBezTo>
                  <a:cubicBezTo>
                    <a:pt x="380" y="191"/>
                    <a:pt x="382" y="194"/>
                    <a:pt x="381" y="197"/>
                  </a:cubicBezTo>
                  <a:cubicBezTo>
                    <a:pt x="371" y="256"/>
                    <a:pt x="371" y="256"/>
                    <a:pt x="371" y="256"/>
                  </a:cubicBezTo>
                  <a:cubicBezTo>
                    <a:pt x="391" y="271"/>
                    <a:pt x="410" y="289"/>
                    <a:pt x="423" y="310"/>
                  </a:cubicBezTo>
                  <a:cubicBezTo>
                    <a:pt x="482" y="300"/>
                    <a:pt x="482" y="300"/>
                    <a:pt x="482" y="300"/>
                  </a:cubicBezTo>
                  <a:cubicBezTo>
                    <a:pt x="485" y="299"/>
                    <a:pt x="489" y="301"/>
                    <a:pt x="490" y="303"/>
                  </a:cubicBezTo>
                  <a:cubicBezTo>
                    <a:pt x="500" y="325"/>
                    <a:pt x="508" y="347"/>
                    <a:pt x="513" y="370"/>
                  </a:cubicBezTo>
                  <a:cubicBezTo>
                    <a:pt x="513" y="373"/>
                    <a:pt x="512" y="376"/>
                    <a:pt x="509" y="378"/>
                  </a:cubicBezTo>
                  <a:cubicBezTo>
                    <a:pt x="456" y="406"/>
                    <a:pt x="456" y="406"/>
                    <a:pt x="456" y="406"/>
                  </a:cubicBezTo>
                  <a:cubicBezTo>
                    <a:pt x="456" y="410"/>
                    <a:pt x="456" y="415"/>
                    <a:pt x="456" y="419"/>
                  </a:cubicBezTo>
                  <a:cubicBezTo>
                    <a:pt x="456" y="439"/>
                    <a:pt x="453" y="459"/>
                    <a:pt x="447" y="479"/>
                  </a:cubicBezTo>
                  <a:cubicBezTo>
                    <a:pt x="492" y="519"/>
                    <a:pt x="492" y="519"/>
                    <a:pt x="492" y="519"/>
                  </a:cubicBezTo>
                  <a:cubicBezTo>
                    <a:pt x="494" y="521"/>
                    <a:pt x="495" y="524"/>
                    <a:pt x="494" y="527"/>
                  </a:cubicBezTo>
                  <a:cubicBezTo>
                    <a:pt x="484" y="548"/>
                    <a:pt x="471" y="568"/>
                    <a:pt x="456" y="586"/>
                  </a:cubicBezTo>
                  <a:cubicBezTo>
                    <a:pt x="454" y="589"/>
                    <a:pt x="451" y="589"/>
                    <a:pt x="448" y="588"/>
                  </a:cubicBezTo>
                  <a:cubicBezTo>
                    <a:pt x="393" y="564"/>
                    <a:pt x="393" y="564"/>
                    <a:pt x="393" y="564"/>
                  </a:cubicBezTo>
                  <a:cubicBezTo>
                    <a:pt x="375" y="581"/>
                    <a:pt x="355" y="594"/>
                    <a:pt x="333" y="603"/>
                  </a:cubicBezTo>
                  <a:cubicBezTo>
                    <a:pt x="330" y="663"/>
                    <a:pt x="330" y="663"/>
                    <a:pt x="330" y="663"/>
                  </a:cubicBezTo>
                  <a:cubicBezTo>
                    <a:pt x="330" y="666"/>
                    <a:pt x="328" y="669"/>
                    <a:pt x="325" y="669"/>
                  </a:cubicBezTo>
                  <a:cubicBezTo>
                    <a:pt x="303" y="675"/>
                    <a:pt x="281" y="678"/>
                    <a:pt x="258" y="678"/>
                  </a:cubicBezTo>
                  <a:close/>
                  <a:moveTo>
                    <a:pt x="161" y="576"/>
                  </a:moveTo>
                  <a:cubicBezTo>
                    <a:pt x="162" y="576"/>
                    <a:pt x="164" y="577"/>
                    <a:pt x="165" y="577"/>
                  </a:cubicBezTo>
                  <a:cubicBezTo>
                    <a:pt x="188" y="591"/>
                    <a:pt x="213" y="599"/>
                    <a:pt x="239" y="602"/>
                  </a:cubicBezTo>
                  <a:cubicBezTo>
                    <a:pt x="242" y="602"/>
                    <a:pt x="244" y="604"/>
                    <a:pt x="245" y="607"/>
                  </a:cubicBezTo>
                  <a:cubicBezTo>
                    <a:pt x="261" y="664"/>
                    <a:pt x="261" y="664"/>
                    <a:pt x="261" y="664"/>
                  </a:cubicBezTo>
                  <a:cubicBezTo>
                    <a:pt x="280" y="664"/>
                    <a:pt x="298" y="661"/>
                    <a:pt x="316" y="657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5"/>
                    <a:pt x="321" y="592"/>
                    <a:pt x="323" y="591"/>
                  </a:cubicBezTo>
                  <a:cubicBezTo>
                    <a:pt x="347" y="582"/>
                    <a:pt x="368" y="569"/>
                    <a:pt x="387" y="551"/>
                  </a:cubicBezTo>
                  <a:cubicBezTo>
                    <a:pt x="389" y="549"/>
                    <a:pt x="392" y="548"/>
                    <a:pt x="394" y="549"/>
                  </a:cubicBezTo>
                  <a:cubicBezTo>
                    <a:pt x="449" y="573"/>
                    <a:pt x="449" y="573"/>
                    <a:pt x="449" y="573"/>
                  </a:cubicBezTo>
                  <a:cubicBezTo>
                    <a:pt x="461" y="558"/>
                    <a:pt x="471" y="542"/>
                    <a:pt x="479" y="526"/>
                  </a:cubicBezTo>
                  <a:cubicBezTo>
                    <a:pt x="434" y="486"/>
                    <a:pt x="434" y="486"/>
                    <a:pt x="434" y="486"/>
                  </a:cubicBezTo>
                  <a:cubicBezTo>
                    <a:pt x="432" y="484"/>
                    <a:pt x="431" y="481"/>
                    <a:pt x="432" y="479"/>
                  </a:cubicBezTo>
                  <a:cubicBezTo>
                    <a:pt x="439" y="459"/>
                    <a:pt x="442" y="439"/>
                    <a:pt x="442" y="419"/>
                  </a:cubicBezTo>
                  <a:cubicBezTo>
                    <a:pt x="442" y="414"/>
                    <a:pt x="442" y="408"/>
                    <a:pt x="441" y="402"/>
                  </a:cubicBezTo>
                  <a:cubicBezTo>
                    <a:pt x="441" y="400"/>
                    <a:pt x="443" y="397"/>
                    <a:pt x="445" y="396"/>
                  </a:cubicBezTo>
                  <a:cubicBezTo>
                    <a:pt x="498" y="368"/>
                    <a:pt x="498" y="368"/>
                    <a:pt x="498" y="368"/>
                  </a:cubicBezTo>
                  <a:cubicBezTo>
                    <a:pt x="494" y="349"/>
                    <a:pt x="488" y="331"/>
                    <a:pt x="480" y="314"/>
                  </a:cubicBezTo>
                  <a:cubicBezTo>
                    <a:pt x="421" y="325"/>
                    <a:pt x="421" y="325"/>
                    <a:pt x="421" y="325"/>
                  </a:cubicBezTo>
                  <a:cubicBezTo>
                    <a:pt x="419" y="325"/>
                    <a:pt x="416" y="324"/>
                    <a:pt x="414" y="322"/>
                  </a:cubicBezTo>
                  <a:cubicBezTo>
                    <a:pt x="400" y="299"/>
                    <a:pt x="381" y="280"/>
                    <a:pt x="359" y="265"/>
                  </a:cubicBezTo>
                  <a:cubicBezTo>
                    <a:pt x="357" y="264"/>
                    <a:pt x="356" y="261"/>
                    <a:pt x="356" y="258"/>
                  </a:cubicBezTo>
                  <a:cubicBezTo>
                    <a:pt x="367" y="200"/>
                    <a:pt x="367" y="200"/>
                    <a:pt x="367" y="200"/>
                  </a:cubicBezTo>
                  <a:cubicBezTo>
                    <a:pt x="350" y="191"/>
                    <a:pt x="332" y="185"/>
                    <a:pt x="314" y="181"/>
                  </a:cubicBezTo>
                  <a:cubicBezTo>
                    <a:pt x="286" y="233"/>
                    <a:pt x="286" y="233"/>
                    <a:pt x="286" y="233"/>
                  </a:cubicBezTo>
                  <a:cubicBezTo>
                    <a:pt x="285" y="235"/>
                    <a:pt x="282" y="237"/>
                    <a:pt x="279" y="237"/>
                  </a:cubicBezTo>
                  <a:cubicBezTo>
                    <a:pt x="272" y="236"/>
                    <a:pt x="265" y="235"/>
                    <a:pt x="258" y="235"/>
                  </a:cubicBezTo>
                  <a:cubicBezTo>
                    <a:pt x="238" y="235"/>
                    <a:pt x="218" y="239"/>
                    <a:pt x="199" y="245"/>
                  </a:cubicBezTo>
                  <a:cubicBezTo>
                    <a:pt x="197" y="246"/>
                    <a:pt x="194" y="245"/>
                    <a:pt x="192" y="243"/>
                  </a:cubicBezTo>
                  <a:cubicBezTo>
                    <a:pt x="152" y="198"/>
                    <a:pt x="152" y="198"/>
                    <a:pt x="152" y="198"/>
                  </a:cubicBezTo>
                  <a:cubicBezTo>
                    <a:pt x="136" y="207"/>
                    <a:pt x="120" y="216"/>
                    <a:pt x="106" y="228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0" y="285"/>
                    <a:pt x="130" y="288"/>
                    <a:pt x="128" y="290"/>
                  </a:cubicBezTo>
                  <a:cubicBezTo>
                    <a:pt x="109" y="309"/>
                    <a:pt x="94" y="332"/>
                    <a:pt x="85" y="357"/>
                  </a:cubicBezTo>
                  <a:cubicBezTo>
                    <a:pt x="84" y="360"/>
                    <a:pt x="82" y="361"/>
                    <a:pt x="79" y="362"/>
                  </a:cubicBezTo>
                  <a:cubicBezTo>
                    <a:pt x="20" y="364"/>
                    <a:pt x="20" y="364"/>
                    <a:pt x="20" y="364"/>
                  </a:cubicBezTo>
                  <a:cubicBezTo>
                    <a:pt x="16" y="382"/>
                    <a:pt x="14" y="400"/>
                    <a:pt x="14" y="419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3" y="435"/>
                    <a:pt x="75" y="438"/>
                    <a:pt x="76" y="441"/>
                  </a:cubicBezTo>
                  <a:cubicBezTo>
                    <a:pt x="79" y="468"/>
                    <a:pt x="89" y="495"/>
                    <a:pt x="104" y="519"/>
                  </a:cubicBezTo>
                  <a:cubicBezTo>
                    <a:pt x="105" y="521"/>
                    <a:pt x="105" y="524"/>
                    <a:pt x="104" y="527"/>
                  </a:cubicBezTo>
                  <a:cubicBezTo>
                    <a:pt x="69" y="575"/>
                    <a:pt x="69" y="575"/>
                    <a:pt x="69" y="575"/>
                  </a:cubicBezTo>
                  <a:cubicBezTo>
                    <a:pt x="81" y="589"/>
                    <a:pt x="94" y="602"/>
                    <a:pt x="109" y="613"/>
                  </a:cubicBezTo>
                  <a:cubicBezTo>
                    <a:pt x="157" y="578"/>
                    <a:pt x="157" y="578"/>
                    <a:pt x="157" y="578"/>
                  </a:cubicBezTo>
                  <a:cubicBezTo>
                    <a:pt x="158" y="577"/>
                    <a:pt x="160" y="576"/>
                    <a:pt x="161" y="576"/>
                  </a:cubicBezTo>
                  <a:close/>
                  <a:moveTo>
                    <a:pt x="258" y="484"/>
                  </a:moveTo>
                  <a:cubicBezTo>
                    <a:pt x="223" y="484"/>
                    <a:pt x="193" y="455"/>
                    <a:pt x="193" y="419"/>
                  </a:cubicBezTo>
                  <a:cubicBezTo>
                    <a:pt x="193" y="383"/>
                    <a:pt x="223" y="354"/>
                    <a:pt x="258" y="354"/>
                  </a:cubicBezTo>
                  <a:cubicBezTo>
                    <a:pt x="294" y="354"/>
                    <a:pt x="323" y="383"/>
                    <a:pt x="323" y="419"/>
                  </a:cubicBezTo>
                  <a:cubicBezTo>
                    <a:pt x="323" y="455"/>
                    <a:pt x="294" y="484"/>
                    <a:pt x="258" y="484"/>
                  </a:cubicBezTo>
                  <a:close/>
                  <a:moveTo>
                    <a:pt x="258" y="368"/>
                  </a:moveTo>
                  <a:cubicBezTo>
                    <a:pt x="230" y="368"/>
                    <a:pt x="207" y="391"/>
                    <a:pt x="207" y="419"/>
                  </a:cubicBezTo>
                  <a:cubicBezTo>
                    <a:pt x="207" y="447"/>
                    <a:pt x="230" y="470"/>
                    <a:pt x="258" y="470"/>
                  </a:cubicBezTo>
                  <a:cubicBezTo>
                    <a:pt x="286" y="470"/>
                    <a:pt x="309" y="447"/>
                    <a:pt x="309" y="419"/>
                  </a:cubicBezTo>
                  <a:cubicBezTo>
                    <a:pt x="309" y="391"/>
                    <a:pt x="286" y="368"/>
                    <a:pt x="258" y="36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6723545" y="519353"/>
            <a:ext cx="5071579" cy="835993"/>
            <a:chOff x="7044221" y="655439"/>
            <a:chExt cx="5071579" cy="835993"/>
          </a:xfrm>
        </p:grpSpPr>
        <p:sp>
          <p:nvSpPr>
            <p:cNvPr id="12" name="Dowolny kształt 11"/>
            <p:cNvSpPr/>
            <p:nvPr/>
          </p:nvSpPr>
          <p:spPr>
            <a:xfrm>
              <a:off x="7044222" y="655440"/>
              <a:ext cx="5071578" cy="83599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err="1">
                  <a:solidFill>
                    <a:schemeClr val="tx1"/>
                  </a:solidFill>
                </a:rPr>
                <a:t>Where</a:t>
              </a:r>
              <a:r>
                <a:rPr lang="pl-PL" sz="2000" dirty="0">
                  <a:solidFill>
                    <a:schemeClr val="tx1"/>
                  </a:solidFill>
                </a:rPr>
                <a:t> </a:t>
              </a:r>
              <a:r>
                <a:rPr lang="pl-PL" sz="2000" dirty="0" err="1">
                  <a:solidFill>
                    <a:schemeClr val="tx1"/>
                  </a:solidFill>
                </a:rPr>
                <a:t>are</a:t>
              </a:r>
              <a:r>
                <a:rPr lang="pl-PL" sz="2000" dirty="0">
                  <a:solidFill>
                    <a:schemeClr val="tx1"/>
                  </a:solidFill>
                </a:rPr>
                <a:t> </a:t>
              </a:r>
              <a:r>
                <a:rPr lang="pl-PL" sz="2000" dirty="0" err="1">
                  <a:solidFill>
                    <a:schemeClr val="tx1"/>
                  </a:solidFill>
                </a:rPr>
                <a:t>our</a:t>
              </a:r>
              <a:r>
                <a:rPr lang="pl-PL" sz="2000" dirty="0">
                  <a:solidFill>
                    <a:schemeClr val="tx1"/>
                  </a:solidFill>
                </a:rPr>
                <a:t> </a:t>
              </a:r>
              <a:r>
                <a:rPr lang="pl-PL" sz="2000" b="1" dirty="0" err="1">
                  <a:solidFill>
                    <a:schemeClr val="accent1"/>
                  </a:solidFill>
                </a:rPr>
                <a:t>strengths</a:t>
              </a:r>
              <a:r>
                <a:rPr lang="pl-PL" sz="2000" b="1" dirty="0">
                  <a:solidFill>
                    <a:schemeClr val="accent1"/>
                  </a:solidFill>
                </a:rPr>
                <a:t>?</a:t>
              </a:r>
              <a:endParaRPr lang="pl-PL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Prostokąt z rogami zaokrąglonymi z jednej strony 22"/>
            <p:cNvSpPr/>
            <p:nvPr/>
          </p:nvSpPr>
          <p:spPr>
            <a:xfrm rot="16200000">
              <a:off x="6990315" y="709345"/>
              <a:ext cx="835991" cy="728179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Freeform 114"/>
            <p:cNvSpPr>
              <a:spLocks noEditPoints="1"/>
            </p:cNvSpPr>
            <p:nvPr/>
          </p:nvSpPr>
          <p:spPr bwMode="auto">
            <a:xfrm>
              <a:off x="7156843" y="814851"/>
              <a:ext cx="542877" cy="493604"/>
            </a:xfrm>
            <a:custGeom>
              <a:avLst/>
              <a:gdLst>
                <a:gd name="T0" fmla="*/ 589 w 701"/>
                <a:gd name="T1" fmla="*/ 526 h 638"/>
                <a:gd name="T2" fmla="*/ 375 w 701"/>
                <a:gd name="T3" fmla="*/ 310 h 638"/>
                <a:gd name="T4" fmla="*/ 436 w 701"/>
                <a:gd name="T5" fmla="*/ 280 h 638"/>
                <a:gd name="T6" fmla="*/ 563 w 701"/>
                <a:gd name="T7" fmla="*/ 257 h 638"/>
                <a:gd name="T8" fmla="*/ 432 w 701"/>
                <a:gd name="T9" fmla="*/ 257 h 638"/>
                <a:gd name="T10" fmla="*/ 371 w 701"/>
                <a:gd name="T11" fmla="*/ 282 h 638"/>
                <a:gd name="T12" fmla="*/ 382 w 701"/>
                <a:gd name="T13" fmla="*/ 128 h 638"/>
                <a:gd name="T14" fmla="*/ 469 w 701"/>
                <a:gd name="T15" fmla="*/ 66 h 638"/>
                <a:gd name="T16" fmla="*/ 338 w 701"/>
                <a:gd name="T17" fmla="*/ 66 h 638"/>
                <a:gd name="T18" fmla="*/ 319 w 701"/>
                <a:gd name="T19" fmla="*/ 229 h 638"/>
                <a:gd name="T20" fmla="*/ 206 w 701"/>
                <a:gd name="T21" fmla="*/ 283 h 638"/>
                <a:gd name="T22" fmla="*/ 131 w 701"/>
                <a:gd name="T23" fmla="*/ 257 h 638"/>
                <a:gd name="T24" fmla="*/ 0 w 701"/>
                <a:gd name="T25" fmla="*/ 257 h 638"/>
                <a:gd name="T26" fmla="*/ 127 w 701"/>
                <a:gd name="T27" fmla="*/ 280 h 638"/>
                <a:gd name="T28" fmla="*/ 201 w 701"/>
                <a:gd name="T29" fmla="*/ 310 h 638"/>
                <a:gd name="T30" fmla="*/ 210 w 701"/>
                <a:gd name="T31" fmla="*/ 472 h 638"/>
                <a:gd name="T32" fmla="*/ 131 w 701"/>
                <a:gd name="T33" fmla="*/ 536 h 638"/>
                <a:gd name="T34" fmla="*/ 262 w 701"/>
                <a:gd name="T35" fmla="*/ 536 h 638"/>
                <a:gd name="T36" fmla="*/ 259 w 701"/>
                <a:gd name="T37" fmla="*/ 392 h 638"/>
                <a:gd name="T38" fmla="*/ 348 w 701"/>
                <a:gd name="T39" fmla="*/ 374 h 638"/>
                <a:gd name="T40" fmla="*/ 570 w 701"/>
                <a:gd name="T41" fmla="*/ 572 h 638"/>
                <a:gd name="T42" fmla="*/ 701 w 701"/>
                <a:gd name="T43" fmla="*/ 572 h 638"/>
                <a:gd name="T44" fmla="*/ 498 w 701"/>
                <a:gd name="T45" fmla="*/ 206 h 638"/>
                <a:gd name="T46" fmla="*/ 498 w 701"/>
                <a:gd name="T47" fmla="*/ 309 h 638"/>
                <a:gd name="T48" fmla="*/ 448 w 701"/>
                <a:gd name="T49" fmla="*/ 270 h 638"/>
                <a:gd name="T50" fmla="*/ 446 w 701"/>
                <a:gd name="T51" fmla="*/ 257 h 638"/>
                <a:gd name="T52" fmla="*/ 352 w 701"/>
                <a:gd name="T53" fmla="*/ 66 h 638"/>
                <a:gd name="T54" fmla="*/ 455 w 701"/>
                <a:gd name="T55" fmla="*/ 66 h 638"/>
                <a:gd name="T56" fmla="*/ 352 w 701"/>
                <a:gd name="T57" fmla="*/ 66 h 638"/>
                <a:gd name="T58" fmla="*/ 14 w 701"/>
                <a:gd name="T59" fmla="*/ 257 h 638"/>
                <a:gd name="T60" fmla="*/ 117 w 701"/>
                <a:gd name="T61" fmla="*/ 257 h 638"/>
                <a:gd name="T62" fmla="*/ 248 w 701"/>
                <a:gd name="T63" fmla="*/ 536 h 638"/>
                <a:gd name="T64" fmla="*/ 145 w 701"/>
                <a:gd name="T65" fmla="*/ 536 h 638"/>
                <a:gd name="T66" fmla="*/ 248 w 701"/>
                <a:gd name="T67" fmla="*/ 536 h 638"/>
                <a:gd name="T68" fmla="*/ 288 w 701"/>
                <a:gd name="T69" fmla="*/ 237 h 638"/>
                <a:gd name="T70" fmla="*/ 288 w 701"/>
                <a:gd name="T71" fmla="*/ 383 h 638"/>
                <a:gd name="T72" fmla="*/ 636 w 701"/>
                <a:gd name="T73" fmla="*/ 624 h 638"/>
                <a:gd name="T74" fmla="*/ 636 w 701"/>
                <a:gd name="T75" fmla="*/ 520 h 638"/>
                <a:gd name="T76" fmla="*/ 636 w 701"/>
                <a:gd name="T77" fmla="*/ 62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638">
                  <a:moveTo>
                    <a:pt x="636" y="506"/>
                  </a:moveTo>
                  <a:cubicBezTo>
                    <a:pt x="617" y="506"/>
                    <a:pt x="600" y="514"/>
                    <a:pt x="589" y="526"/>
                  </a:cubicBezTo>
                  <a:cubicBezTo>
                    <a:pt x="357" y="363"/>
                    <a:pt x="357" y="363"/>
                    <a:pt x="357" y="363"/>
                  </a:cubicBezTo>
                  <a:cubicBezTo>
                    <a:pt x="369" y="349"/>
                    <a:pt x="375" y="330"/>
                    <a:pt x="375" y="310"/>
                  </a:cubicBezTo>
                  <a:cubicBezTo>
                    <a:pt x="375" y="305"/>
                    <a:pt x="375" y="300"/>
                    <a:pt x="374" y="296"/>
                  </a:cubicBezTo>
                  <a:cubicBezTo>
                    <a:pt x="436" y="280"/>
                    <a:pt x="436" y="280"/>
                    <a:pt x="436" y="280"/>
                  </a:cubicBezTo>
                  <a:cubicBezTo>
                    <a:pt x="445" y="305"/>
                    <a:pt x="469" y="323"/>
                    <a:pt x="498" y="323"/>
                  </a:cubicBezTo>
                  <a:cubicBezTo>
                    <a:pt x="534" y="323"/>
                    <a:pt x="563" y="294"/>
                    <a:pt x="563" y="257"/>
                  </a:cubicBezTo>
                  <a:cubicBezTo>
                    <a:pt x="563" y="221"/>
                    <a:pt x="534" y="192"/>
                    <a:pt x="498" y="192"/>
                  </a:cubicBezTo>
                  <a:cubicBezTo>
                    <a:pt x="461" y="192"/>
                    <a:pt x="432" y="221"/>
                    <a:pt x="432" y="257"/>
                  </a:cubicBezTo>
                  <a:cubicBezTo>
                    <a:pt x="432" y="261"/>
                    <a:pt x="432" y="264"/>
                    <a:pt x="433" y="267"/>
                  </a:cubicBezTo>
                  <a:cubicBezTo>
                    <a:pt x="371" y="282"/>
                    <a:pt x="371" y="282"/>
                    <a:pt x="371" y="282"/>
                  </a:cubicBezTo>
                  <a:cubicBezTo>
                    <a:pt x="364" y="262"/>
                    <a:pt x="350" y="245"/>
                    <a:pt x="332" y="235"/>
                  </a:cubicBezTo>
                  <a:cubicBezTo>
                    <a:pt x="382" y="128"/>
                    <a:pt x="382" y="128"/>
                    <a:pt x="382" y="128"/>
                  </a:cubicBezTo>
                  <a:cubicBezTo>
                    <a:pt x="389" y="130"/>
                    <a:pt x="396" y="131"/>
                    <a:pt x="403" y="131"/>
                  </a:cubicBezTo>
                  <a:cubicBezTo>
                    <a:pt x="440" y="131"/>
                    <a:pt x="469" y="102"/>
                    <a:pt x="469" y="66"/>
                  </a:cubicBezTo>
                  <a:cubicBezTo>
                    <a:pt x="469" y="29"/>
                    <a:pt x="440" y="0"/>
                    <a:pt x="403" y="0"/>
                  </a:cubicBezTo>
                  <a:cubicBezTo>
                    <a:pt x="367" y="0"/>
                    <a:pt x="338" y="29"/>
                    <a:pt x="338" y="66"/>
                  </a:cubicBezTo>
                  <a:cubicBezTo>
                    <a:pt x="338" y="89"/>
                    <a:pt x="350" y="110"/>
                    <a:pt x="369" y="122"/>
                  </a:cubicBezTo>
                  <a:cubicBezTo>
                    <a:pt x="319" y="229"/>
                    <a:pt x="319" y="229"/>
                    <a:pt x="319" y="229"/>
                  </a:cubicBezTo>
                  <a:cubicBezTo>
                    <a:pt x="309" y="225"/>
                    <a:pt x="299" y="223"/>
                    <a:pt x="288" y="223"/>
                  </a:cubicBezTo>
                  <a:cubicBezTo>
                    <a:pt x="250" y="223"/>
                    <a:pt x="217" y="248"/>
                    <a:pt x="206" y="283"/>
                  </a:cubicBezTo>
                  <a:cubicBezTo>
                    <a:pt x="130" y="266"/>
                    <a:pt x="130" y="266"/>
                    <a:pt x="130" y="266"/>
                  </a:cubicBezTo>
                  <a:cubicBezTo>
                    <a:pt x="131" y="263"/>
                    <a:pt x="131" y="260"/>
                    <a:pt x="131" y="257"/>
                  </a:cubicBezTo>
                  <a:cubicBezTo>
                    <a:pt x="131" y="221"/>
                    <a:pt x="102" y="192"/>
                    <a:pt x="65" y="192"/>
                  </a:cubicBezTo>
                  <a:cubicBezTo>
                    <a:pt x="29" y="192"/>
                    <a:pt x="0" y="221"/>
                    <a:pt x="0" y="257"/>
                  </a:cubicBezTo>
                  <a:cubicBezTo>
                    <a:pt x="0" y="294"/>
                    <a:pt x="29" y="323"/>
                    <a:pt x="65" y="323"/>
                  </a:cubicBezTo>
                  <a:cubicBezTo>
                    <a:pt x="94" y="323"/>
                    <a:pt x="118" y="305"/>
                    <a:pt x="127" y="280"/>
                  </a:cubicBezTo>
                  <a:cubicBezTo>
                    <a:pt x="202" y="297"/>
                    <a:pt x="202" y="297"/>
                    <a:pt x="202" y="297"/>
                  </a:cubicBezTo>
                  <a:cubicBezTo>
                    <a:pt x="201" y="301"/>
                    <a:pt x="201" y="306"/>
                    <a:pt x="201" y="310"/>
                  </a:cubicBezTo>
                  <a:cubicBezTo>
                    <a:pt x="201" y="343"/>
                    <a:pt x="219" y="371"/>
                    <a:pt x="246" y="386"/>
                  </a:cubicBezTo>
                  <a:cubicBezTo>
                    <a:pt x="210" y="472"/>
                    <a:pt x="210" y="472"/>
                    <a:pt x="210" y="472"/>
                  </a:cubicBezTo>
                  <a:cubicBezTo>
                    <a:pt x="206" y="471"/>
                    <a:pt x="201" y="470"/>
                    <a:pt x="196" y="470"/>
                  </a:cubicBezTo>
                  <a:cubicBezTo>
                    <a:pt x="160" y="470"/>
                    <a:pt x="131" y="500"/>
                    <a:pt x="131" y="536"/>
                  </a:cubicBezTo>
                  <a:cubicBezTo>
                    <a:pt x="131" y="572"/>
                    <a:pt x="160" y="602"/>
                    <a:pt x="196" y="602"/>
                  </a:cubicBezTo>
                  <a:cubicBezTo>
                    <a:pt x="232" y="602"/>
                    <a:pt x="262" y="572"/>
                    <a:pt x="262" y="536"/>
                  </a:cubicBezTo>
                  <a:cubicBezTo>
                    <a:pt x="262" y="510"/>
                    <a:pt x="246" y="487"/>
                    <a:pt x="224" y="476"/>
                  </a:cubicBezTo>
                  <a:cubicBezTo>
                    <a:pt x="259" y="392"/>
                    <a:pt x="259" y="392"/>
                    <a:pt x="259" y="392"/>
                  </a:cubicBezTo>
                  <a:cubicBezTo>
                    <a:pt x="268" y="396"/>
                    <a:pt x="278" y="397"/>
                    <a:pt x="288" y="397"/>
                  </a:cubicBezTo>
                  <a:cubicBezTo>
                    <a:pt x="311" y="397"/>
                    <a:pt x="332" y="388"/>
                    <a:pt x="348" y="374"/>
                  </a:cubicBezTo>
                  <a:cubicBezTo>
                    <a:pt x="580" y="537"/>
                    <a:pt x="580" y="537"/>
                    <a:pt x="580" y="537"/>
                  </a:cubicBezTo>
                  <a:cubicBezTo>
                    <a:pt x="574" y="547"/>
                    <a:pt x="570" y="559"/>
                    <a:pt x="570" y="572"/>
                  </a:cubicBezTo>
                  <a:cubicBezTo>
                    <a:pt x="570" y="608"/>
                    <a:pt x="599" y="638"/>
                    <a:pt x="636" y="638"/>
                  </a:cubicBezTo>
                  <a:cubicBezTo>
                    <a:pt x="672" y="638"/>
                    <a:pt x="701" y="608"/>
                    <a:pt x="701" y="572"/>
                  </a:cubicBezTo>
                  <a:cubicBezTo>
                    <a:pt x="701" y="536"/>
                    <a:pt x="672" y="506"/>
                    <a:pt x="636" y="506"/>
                  </a:cubicBezTo>
                  <a:close/>
                  <a:moveTo>
                    <a:pt x="498" y="206"/>
                  </a:moveTo>
                  <a:cubicBezTo>
                    <a:pt x="526" y="206"/>
                    <a:pt x="549" y="229"/>
                    <a:pt x="549" y="257"/>
                  </a:cubicBezTo>
                  <a:cubicBezTo>
                    <a:pt x="549" y="286"/>
                    <a:pt x="526" y="309"/>
                    <a:pt x="498" y="309"/>
                  </a:cubicBezTo>
                  <a:cubicBezTo>
                    <a:pt x="474" y="309"/>
                    <a:pt x="453" y="292"/>
                    <a:pt x="448" y="270"/>
                  </a:cubicBezTo>
                  <a:cubicBezTo>
                    <a:pt x="448" y="270"/>
                    <a:pt x="448" y="270"/>
                    <a:pt x="448" y="270"/>
                  </a:cubicBezTo>
                  <a:cubicBezTo>
                    <a:pt x="448" y="270"/>
                    <a:pt x="448" y="270"/>
                    <a:pt x="448" y="270"/>
                  </a:cubicBezTo>
                  <a:cubicBezTo>
                    <a:pt x="447" y="266"/>
                    <a:pt x="446" y="262"/>
                    <a:pt x="446" y="257"/>
                  </a:cubicBezTo>
                  <a:cubicBezTo>
                    <a:pt x="446" y="229"/>
                    <a:pt x="469" y="206"/>
                    <a:pt x="498" y="206"/>
                  </a:cubicBezTo>
                  <a:close/>
                  <a:moveTo>
                    <a:pt x="352" y="66"/>
                  </a:moveTo>
                  <a:cubicBezTo>
                    <a:pt x="352" y="37"/>
                    <a:pt x="375" y="14"/>
                    <a:pt x="403" y="14"/>
                  </a:cubicBezTo>
                  <a:cubicBezTo>
                    <a:pt x="432" y="14"/>
                    <a:pt x="455" y="37"/>
                    <a:pt x="455" y="66"/>
                  </a:cubicBezTo>
                  <a:cubicBezTo>
                    <a:pt x="455" y="94"/>
                    <a:pt x="432" y="117"/>
                    <a:pt x="403" y="117"/>
                  </a:cubicBezTo>
                  <a:cubicBezTo>
                    <a:pt x="375" y="117"/>
                    <a:pt x="352" y="94"/>
                    <a:pt x="352" y="66"/>
                  </a:cubicBezTo>
                  <a:close/>
                  <a:moveTo>
                    <a:pt x="65" y="309"/>
                  </a:moveTo>
                  <a:cubicBezTo>
                    <a:pt x="37" y="309"/>
                    <a:pt x="14" y="286"/>
                    <a:pt x="14" y="257"/>
                  </a:cubicBezTo>
                  <a:cubicBezTo>
                    <a:pt x="14" y="229"/>
                    <a:pt x="37" y="206"/>
                    <a:pt x="65" y="206"/>
                  </a:cubicBezTo>
                  <a:cubicBezTo>
                    <a:pt x="94" y="206"/>
                    <a:pt x="117" y="229"/>
                    <a:pt x="117" y="257"/>
                  </a:cubicBezTo>
                  <a:cubicBezTo>
                    <a:pt x="117" y="286"/>
                    <a:pt x="94" y="309"/>
                    <a:pt x="65" y="309"/>
                  </a:cubicBezTo>
                  <a:close/>
                  <a:moveTo>
                    <a:pt x="248" y="536"/>
                  </a:moveTo>
                  <a:cubicBezTo>
                    <a:pt x="248" y="564"/>
                    <a:pt x="225" y="588"/>
                    <a:pt x="196" y="588"/>
                  </a:cubicBezTo>
                  <a:cubicBezTo>
                    <a:pt x="168" y="588"/>
                    <a:pt x="145" y="564"/>
                    <a:pt x="145" y="536"/>
                  </a:cubicBezTo>
                  <a:cubicBezTo>
                    <a:pt x="145" y="508"/>
                    <a:pt x="168" y="484"/>
                    <a:pt x="196" y="484"/>
                  </a:cubicBezTo>
                  <a:cubicBezTo>
                    <a:pt x="225" y="484"/>
                    <a:pt x="248" y="508"/>
                    <a:pt x="248" y="536"/>
                  </a:cubicBezTo>
                  <a:close/>
                  <a:moveTo>
                    <a:pt x="215" y="310"/>
                  </a:moveTo>
                  <a:cubicBezTo>
                    <a:pt x="215" y="270"/>
                    <a:pt x="248" y="237"/>
                    <a:pt x="288" y="237"/>
                  </a:cubicBezTo>
                  <a:cubicBezTo>
                    <a:pt x="329" y="237"/>
                    <a:pt x="361" y="270"/>
                    <a:pt x="361" y="310"/>
                  </a:cubicBezTo>
                  <a:cubicBezTo>
                    <a:pt x="361" y="351"/>
                    <a:pt x="329" y="383"/>
                    <a:pt x="288" y="383"/>
                  </a:cubicBezTo>
                  <a:cubicBezTo>
                    <a:pt x="248" y="383"/>
                    <a:pt x="215" y="351"/>
                    <a:pt x="215" y="310"/>
                  </a:cubicBezTo>
                  <a:close/>
                  <a:moveTo>
                    <a:pt x="636" y="624"/>
                  </a:moveTo>
                  <a:cubicBezTo>
                    <a:pt x="607" y="624"/>
                    <a:pt x="584" y="600"/>
                    <a:pt x="584" y="572"/>
                  </a:cubicBezTo>
                  <a:cubicBezTo>
                    <a:pt x="584" y="544"/>
                    <a:pt x="607" y="520"/>
                    <a:pt x="636" y="520"/>
                  </a:cubicBezTo>
                  <a:cubicBezTo>
                    <a:pt x="664" y="520"/>
                    <a:pt x="687" y="544"/>
                    <a:pt x="687" y="572"/>
                  </a:cubicBezTo>
                  <a:cubicBezTo>
                    <a:pt x="687" y="600"/>
                    <a:pt x="664" y="624"/>
                    <a:pt x="636" y="62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33659 4.81481E-6 L 1.45833E-6 4.81481E-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8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53021 4.81481E-6 L -0.00183 4.81481E-6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41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2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3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1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1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2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3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7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8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0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2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3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45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7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8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33659 4.81481E-6 L 1.45833E-6 4.81481E-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8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53021 4.81481E-6 L -0.00183 4.81481E-6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41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</p:bldLst>
      </p:timing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740641" y="4151700"/>
            <a:ext cx="8281987" cy="707979"/>
          </a:xfrm>
        </p:spPr>
        <p:txBody>
          <a:bodyPr/>
          <a:lstStyle/>
          <a:p>
            <a:r>
              <a:rPr lang="pl-PL" dirty="0" err="1"/>
              <a:t>Leader’s</a:t>
            </a:r>
            <a:r>
              <a:rPr lang="pl-PL" dirty="0"/>
              <a:t> profile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821027" y="3396147"/>
            <a:ext cx="4307220" cy="707979"/>
          </a:xfrm>
        </p:spPr>
        <p:txBody>
          <a:bodyPr/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34785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04" y="1076243"/>
            <a:ext cx="4584192" cy="4705513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3501548" y="844073"/>
            <a:ext cx="5207445" cy="5195823"/>
            <a:chOff x="3501548" y="844073"/>
            <a:chExt cx="5207445" cy="5195823"/>
          </a:xfrm>
        </p:grpSpPr>
        <p:sp>
          <p:nvSpPr>
            <p:cNvPr id="13" name="Trójkąt równoramienny 12"/>
            <p:cNvSpPr/>
            <p:nvPr/>
          </p:nvSpPr>
          <p:spPr>
            <a:xfrm rot="18900000">
              <a:off x="3501548" y="1277371"/>
              <a:ext cx="1737679" cy="8710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Trójkąt równoramienny 13"/>
            <p:cNvSpPr/>
            <p:nvPr/>
          </p:nvSpPr>
          <p:spPr>
            <a:xfrm rot="13500000">
              <a:off x="3504438" y="4735515"/>
              <a:ext cx="1737679" cy="8710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Trójkąt równoramienny 14"/>
            <p:cNvSpPr/>
            <p:nvPr/>
          </p:nvSpPr>
          <p:spPr>
            <a:xfrm rot="2700000">
              <a:off x="6971314" y="1277371"/>
              <a:ext cx="1737679" cy="87108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Trójkąt równoramienny 15"/>
            <p:cNvSpPr/>
            <p:nvPr/>
          </p:nvSpPr>
          <p:spPr>
            <a:xfrm rot="8100000">
              <a:off x="6971314" y="4735515"/>
              <a:ext cx="1737679" cy="87108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en-US" altLang="pl-PL" dirty="0"/>
              <a:t>What does it mean to </a:t>
            </a:r>
            <a:r>
              <a:rPr lang="en-US" altLang="pl-PL" b="1" dirty="0">
                <a:solidFill>
                  <a:schemeClr val="accent1"/>
                </a:solidFill>
              </a:rPr>
              <a:t>be a leader?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47079" y="752107"/>
            <a:ext cx="2070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Challenging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the status quo</a:t>
            </a:r>
            <a:endParaRPr lang="en-US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028339" y="1464937"/>
            <a:ext cx="1655097" cy="297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227057" y="3323985"/>
            <a:ext cx="2248260" cy="297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Persuasion</a:t>
            </a:r>
            <a:endParaRPr lang="en-US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189250" y="5028532"/>
            <a:ext cx="184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Motivating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the team</a:t>
            </a:r>
          </a:p>
        </p:txBody>
      </p:sp>
      <p:sp>
        <p:nvSpPr>
          <p:cNvPr id="8" name="Prostokąt 7"/>
          <p:cNvSpPr/>
          <p:nvPr/>
        </p:nvSpPr>
        <p:spPr>
          <a:xfrm>
            <a:off x="4966459" y="5635656"/>
            <a:ext cx="2283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Building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relationships</a:t>
            </a:r>
            <a:endParaRPr lang="pl-PL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40537" y="5125481"/>
            <a:ext cx="1634600" cy="297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866088" y="3227036"/>
            <a:ext cx="2036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Systematic</a:t>
            </a:r>
            <a:r>
              <a:rPr 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97872" y="1464937"/>
            <a:ext cx="166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Care</a:t>
            </a:r>
            <a:r>
              <a:rPr 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2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a 14"/>
          <p:cNvSpPr/>
          <p:nvPr/>
        </p:nvSpPr>
        <p:spPr>
          <a:xfrm>
            <a:off x="760723" y="1643177"/>
            <a:ext cx="3045466" cy="30454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124" y="790576"/>
            <a:ext cx="5200650" cy="526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en-US" altLang="pl-PL" b="1" dirty="0">
                <a:solidFill>
                  <a:schemeClr val="accent1"/>
                </a:solidFill>
              </a:rPr>
              <a:t>What </a:t>
            </a:r>
            <a:r>
              <a:rPr lang="pl-PL" altLang="pl-PL" b="1" dirty="0" err="1">
                <a:solidFill>
                  <a:schemeClr val="accent1"/>
                </a:solidFill>
              </a:rPr>
              <a:t>kind</a:t>
            </a:r>
            <a:r>
              <a:rPr lang="pl-PL" altLang="pl-PL" b="1" dirty="0">
                <a:solidFill>
                  <a:schemeClr val="accent1"/>
                </a:solidFill>
              </a:rPr>
              <a:t> of </a:t>
            </a:r>
            <a:r>
              <a:rPr lang="en-US" altLang="pl-PL" b="1" dirty="0">
                <a:solidFill>
                  <a:schemeClr val="accent1"/>
                </a:solidFill>
              </a:rPr>
              <a:t>leader </a:t>
            </a:r>
            <a:r>
              <a:rPr lang="en-US" altLang="pl-PL" dirty="0"/>
              <a:t>will Adam be?</a:t>
            </a:r>
            <a:endParaRPr lang="pl-PL" dirty="0"/>
          </a:p>
        </p:txBody>
      </p:sp>
      <p:pic>
        <p:nvPicPr>
          <p:cNvPr id="3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67" r="5651" b="6475"/>
          <a:stretch/>
        </p:blipFill>
        <p:spPr bwMode="auto">
          <a:xfrm>
            <a:off x="5646413" y="1127760"/>
            <a:ext cx="464058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64" y="930026"/>
            <a:ext cx="3908564" cy="52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53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468267" y="4836461"/>
            <a:ext cx="4961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l-PL" sz="28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Let's get to know </a:t>
            </a:r>
            <a:endParaRPr lang="pl-PL" altLang="pl-PL" sz="2800" b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altLang="pl-PL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Adam a little better</a:t>
            </a:r>
          </a:p>
        </p:txBody>
      </p:sp>
    </p:spTree>
    <p:extLst>
      <p:ext uri="{BB962C8B-B14F-4D97-AF65-F5344CB8AC3E}">
        <p14:creationId xmlns:p14="http://schemas.microsoft.com/office/powerpoint/2010/main" val="14354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0" grpId="0"/>
          <p:bldP spid="10" grpId="1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a 14"/>
          <p:cNvSpPr/>
          <p:nvPr/>
        </p:nvSpPr>
        <p:spPr>
          <a:xfrm>
            <a:off x="760723" y="1643177"/>
            <a:ext cx="3045466" cy="30454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5358124" y="790576"/>
            <a:ext cx="5200650" cy="5267666"/>
            <a:chOff x="5998211" y="790576"/>
            <a:chExt cx="5200650" cy="5267666"/>
          </a:xfrm>
        </p:grpSpPr>
        <p:pic>
          <p:nvPicPr>
            <p:cNvPr id="1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8211" y="790576"/>
              <a:ext cx="5200650" cy="526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Obraz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67" r="5651" b="6475"/>
            <a:stretch/>
          </p:blipFill>
          <p:spPr bwMode="auto">
            <a:xfrm>
              <a:off x="6286500" y="1127760"/>
              <a:ext cx="4640580" cy="46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64" y="930026"/>
            <a:ext cx="3908564" cy="52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zaokrąglony 5"/>
          <p:cNvSpPr/>
          <p:nvPr/>
        </p:nvSpPr>
        <p:spPr>
          <a:xfrm>
            <a:off x="6982064" y="349566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spcBef>
                <a:spcPct val="20000"/>
              </a:spcBef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Challenging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the status quo</a:t>
            </a:r>
            <a:endParaRPr lang="en-US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6996578" y="5827486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Building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relationships</a:t>
            </a:r>
            <a:endParaRPr lang="pl-PL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9435828" y="4724122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4"/>
                </a:gs>
                <a:gs pos="99000">
                  <a:schemeClr val="accent5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Motivating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the team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10085206" y="3068809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4"/>
                </a:gs>
                <a:gs pos="99000">
                  <a:schemeClr val="accent5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Persuasion</a:t>
            </a:r>
            <a:endParaRPr lang="en-US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9435828" y="1414098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4558026" y="4724122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endParaRPr lang="en-US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962116" y="3069110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Systematic</a:t>
            </a:r>
            <a:r>
              <a:rPr 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4558026" y="1414098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Care</a:t>
            </a:r>
            <a:r>
              <a:rPr 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ytuł 35"/>
          <p:cNvSpPr>
            <a:spLocks noGrp="1"/>
          </p:cNvSpPr>
          <p:nvPr>
            <p:ph type="title"/>
          </p:nvPr>
        </p:nvSpPr>
        <p:spPr>
          <a:xfrm>
            <a:off x="271109" y="231283"/>
            <a:ext cx="11549415" cy="406980"/>
          </a:xfrm>
        </p:spPr>
        <p:txBody>
          <a:bodyPr/>
          <a:lstStyle/>
          <a:p>
            <a:r>
              <a:rPr lang="pl-PL" dirty="0"/>
              <a:t>Adam and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b="1" dirty="0" err="1">
                <a:solidFill>
                  <a:schemeClr val="accent1"/>
                </a:solidFill>
              </a:rPr>
              <a:t>challenges</a:t>
            </a:r>
            <a:r>
              <a:rPr lang="pl-PL" b="1" dirty="0">
                <a:solidFill>
                  <a:schemeClr val="accent1"/>
                </a:solidFill>
              </a:rPr>
              <a:t>…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165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a 14"/>
          <p:cNvSpPr/>
          <p:nvPr/>
        </p:nvSpPr>
        <p:spPr>
          <a:xfrm>
            <a:off x="760723" y="1643177"/>
            <a:ext cx="3045466" cy="30454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124" y="790576"/>
            <a:ext cx="5200650" cy="526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altLang="pl-PL" dirty="0" err="1"/>
              <a:t>What</a:t>
            </a:r>
            <a:r>
              <a:rPr lang="pl-PL" altLang="pl-PL" dirty="0"/>
              <a:t> </a:t>
            </a:r>
            <a:r>
              <a:rPr lang="pl-PL" altLang="pl-PL" dirty="0" err="1"/>
              <a:t>about</a:t>
            </a:r>
            <a:r>
              <a:rPr lang="pl-PL" altLang="pl-PL" dirty="0"/>
              <a:t> Eva?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64" y="930026"/>
            <a:ext cx="3908563" cy="520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0091" y="1123406"/>
            <a:ext cx="4624252" cy="46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8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358124" y="790576"/>
            <a:ext cx="5200650" cy="5267666"/>
            <a:chOff x="5358124" y="790576"/>
            <a:chExt cx="5200650" cy="5267666"/>
          </a:xfrm>
        </p:grpSpPr>
        <p:grpSp>
          <p:nvGrpSpPr>
            <p:cNvPr id="4" name="Grupa 3"/>
            <p:cNvGrpSpPr/>
            <p:nvPr/>
          </p:nvGrpSpPr>
          <p:grpSpPr>
            <a:xfrm>
              <a:off x="5358124" y="790576"/>
              <a:ext cx="5200650" cy="5267666"/>
              <a:chOff x="5998211" y="790576"/>
              <a:chExt cx="5200650" cy="5267666"/>
            </a:xfrm>
          </p:grpSpPr>
          <p:pic>
            <p:nvPicPr>
              <p:cNvPr id="12" name="Obraz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98211" y="790576"/>
                <a:ext cx="5200650" cy="5267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Obraz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1" t="5467" r="5651" b="6475"/>
              <a:stretch/>
            </p:blipFill>
            <p:spPr bwMode="auto">
              <a:xfrm>
                <a:off x="6286500" y="1127760"/>
                <a:ext cx="4640580" cy="4663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Obraz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30091" y="1123406"/>
              <a:ext cx="4624252" cy="462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Elipsa 14"/>
          <p:cNvSpPr/>
          <p:nvPr/>
        </p:nvSpPr>
        <p:spPr>
          <a:xfrm>
            <a:off x="760723" y="1643177"/>
            <a:ext cx="3045466" cy="30454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64" y="930026"/>
            <a:ext cx="3908563" cy="52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/>
              <a:t>Eva and </a:t>
            </a:r>
            <a:r>
              <a:rPr lang="pl-PL" b="1" dirty="0" err="1">
                <a:solidFill>
                  <a:schemeClr val="accent1"/>
                </a:solidFill>
              </a:rPr>
              <a:t>her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challenges</a:t>
            </a:r>
            <a:r>
              <a:rPr lang="pl-PL" b="1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56</a:t>
            </a:fld>
            <a:endParaRPr lang="pl-PL"/>
          </a:p>
        </p:txBody>
      </p:sp>
      <p:sp>
        <p:nvSpPr>
          <p:cNvPr id="19" name="Prostokąt zaokrąglony 18"/>
          <p:cNvSpPr/>
          <p:nvPr/>
        </p:nvSpPr>
        <p:spPr>
          <a:xfrm>
            <a:off x="6982064" y="349566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spcBef>
                <a:spcPct val="20000"/>
              </a:spcBef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Challenging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the status quo</a:t>
            </a:r>
            <a:endParaRPr lang="en-US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6996578" y="5827486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Building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relationships</a:t>
            </a:r>
            <a:endParaRPr lang="pl-PL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9435828" y="4724122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4"/>
                </a:gs>
                <a:gs pos="99000">
                  <a:schemeClr val="accent5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Motivating</a:t>
            </a:r>
            <a:r>
              <a:rPr lang="pl-PL" alt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the team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10085206" y="3068809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4"/>
                </a:gs>
                <a:gs pos="99000">
                  <a:schemeClr val="accent5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Persuasion</a:t>
            </a:r>
            <a:endParaRPr lang="en-US" altLang="pl-PL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9435828" y="1414098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4558026" y="4724122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endParaRPr lang="en-US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3962116" y="3069110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Systematic</a:t>
            </a:r>
            <a:r>
              <a:rPr 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planning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Prostokąt zaokrąglony 32"/>
          <p:cNvSpPr/>
          <p:nvPr/>
        </p:nvSpPr>
        <p:spPr>
          <a:xfrm>
            <a:off x="4558026" y="1414098"/>
            <a:ext cx="1932663" cy="711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Care</a:t>
            </a:r>
            <a:r>
              <a:rPr lang="pl-PL" dirty="0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pl-PL" dirty="0" err="1">
                <a:solidFill>
                  <a:srgbClr val="5F5F5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endParaRPr lang="en-US" dirty="0">
              <a:solidFill>
                <a:srgbClr val="5F5F5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11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59618" y="2627453"/>
            <a:ext cx="8281987" cy="1468297"/>
          </a:xfrm>
        </p:spPr>
        <p:txBody>
          <a:bodyPr>
            <a:normAutofit/>
          </a:bodyPr>
          <a:lstStyle/>
          <a:p>
            <a:r>
              <a:rPr lang="pl-PL" dirty="0" err="1"/>
              <a:t>Changes</a:t>
            </a:r>
            <a:r>
              <a:rPr lang="pl-PL" dirty="0"/>
              <a:t> in the </a:t>
            </a:r>
          </a:p>
          <a:p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population</a:t>
            </a:r>
            <a:r>
              <a:rPr lang="pl-PL" dirty="0"/>
              <a:t>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5750"/>
            <a:ext cx="5447546" cy="7079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 err="1"/>
              <a:t>according</a:t>
            </a:r>
            <a:r>
              <a:rPr lang="pl-PL" sz="2400" dirty="0"/>
              <a:t> Extended DISC </a:t>
            </a:r>
          </a:p>
          <a:p>
            <a:pPr>
              <a:lnSpc>
                <a:spcPct val="100000"/>
              </a:lnSpc>
            </a:pPr>
            <a:r>
              <a:rPr lang="pl-PL" sz="2400" dirty="0" err="1"/>
              <a:t>research</a:t>
            </a:r>
            <a:endParaRPr lang="pl-PL" sz="2400" dirty="0"/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695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pl-PL" dirty="0">
                <a:solidFill>
                  <a:srgbClr val="39393B"/>
                </a:solidFill>
              </a:rPr>
              <a:t>Extended DISC model – </a:t>
            </a:r>
            <a:r>
              <a:rPr lang="pl-PL" b="1" dirty="0">
                <a:solidFill>
                  <a:schemeClr val="accent1"/>
                </a:solidFill>
              </a:rPr>
              <a:t>The </a:t>
            </a:r>
            <a:r>
              <a:rPr lang="pl-PL" b="1" dirty="0" err="1">
                <a:solidFill>
                  <a:schemeClr val="accent1"/>
                </a:solidFill>
              </a:rPr>
              <a:t>Four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Quadrant</a:t>
            </a:r>
            <a:r>
              <a:rPr lang="pl-PL" b="1" dirty="0">
                <a:solidFill>
                  <a:schemeClr val="accent1"/>
                </a:solidFill>
              </a:rPr>
              <a:t> Model</a:t>
            </a:r>
          </a:p>
        </p:txBody>
      </p:sp>
      <p:sp>
        <p:nvSpPr>
          <p:cNvPr id="3" name="Strzałka w cztery strony 2"/>
          <p:cNvSpPr/>
          <p:nvPr/>
        </p:nvSpPr>
        <p:spPr>
          <a:xfrm>
            <a:off x="3640072" y="1025144"/>
            <a:ext cx="4981414" cy="5066260"/>
          </a:xfrm>
          <a:prstGeom prst="quadArrow">
            <a:avLst>
              <a:gd name="adj1" fmla="val 577"/>
              <a:gd name="adj2" fmla="val 1929"/>
              <a:gd name="adj3" fmla="val 381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TextBox 20"/>
          <p:cNvSpPr txBox="1"/>
          <p:nvPr/>
        </p:nvSpPr>
        <p:spPr>
          <a:xfrm>
            <a:off x="8728032" y="3245301"/>
            <a:ext cx="1085549" cy="643934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defTabSz="1219170">
              <a:defRPr/>
            </a:pPr>
            <a:r>
              <a:rPr lang="en-US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pl-PL" dirty="0" err="1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ntuition</a:t>
            </a:r>
            <a:endParaRPr lang="pl-PL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9170">
              <a:defRPr/>
            </a:pPr>
            <a:r>
              <a:rPr lang="pl-PL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pl-PL" dirty="0" err="1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sense</a:t>
            </a:r>
            <a:endParaRPr lang="pl-PL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2430345" y="3239861"/>
            <a:ext cx="1103181" cy="643934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endParaRPr lang="pl-PL" dirty="0">
              <a:solidFill>
                <a:srgbClr val="0070C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219170">
              <a:defRPr/>
            </a:pPr>
            <a:r>
              <a:rPr lang="pl-PL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pl-PL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senses</a:t>
            </a:r>
            <a:endParaRPr lang="pl-PL" dirty="0">
              <a:solidFill>
                <a:srgbClr val="0070C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635246" y="6082024"/>
            <a:ext cx="941278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Feeling</a:t>
            </a:r>
            <a:endParaRPr lang="en-US" dirty="0">
              <a:solidFill>
                <a:srgbClr val="00B05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5537499" y="693176"/>
            <a:ext cx="1095167" cy="3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56" tIns="44533" rIns="89056" bIns="445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1219170"/>
            <a:r>
              <a:rPr lang="pl-PL" altLang="pl-PL" sz="1800" dirty="0" err="1">
                <a:solidFill>
                  <a:srgbClr val="F100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endParaRPr lang="en-US" altLang="pl-PL" sz="1800" dirty="0">
              <a:solidFill>
                <a:srgbClr val="F1001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6381078" y="1500998"/>
            <a:ext cx="1691130" cy="1862048"/>
            <a:chOff x="7424335" y="2495472"/>
            <a:chExt cx="1742129" cy="1918203"/>
          </a:xfrm>
        </p:grpSpPr>
        <p:sp>
          <p:nvSpPr>
            <p:cNvPr id="35" name="Elipsa 34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7754813" y="2495472"/>
              <a:ext cx="1197210" cy="191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4203544" y="3752193"/>
            <a:ext cx="1691130" cy="1862048"/>
            <a:chOff x="3306643" y="4087129"/>
            <a:chExt cx="1071890" cy="1180225"/>
          </a:xfrm>
        </p:grpSpPr>
        <p:sp>
          <p:nvSpPr>
            <p:cNvPr id="38" name="Elipsa 37"/>
            <p:cNvSpPr/>
            <p:nvPr/>
          </p:nvSpPr>
          <p:spPr>
            <a:xfrm>
              <a:off x="3306643" y="4121666"/>
              <a:ext cx="1071890" cy="1071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3496591" y="4087129"/>
              <a:ext cx="736614" cy="118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6381078" y="3721220"/>
            <a:ext cx="1691130" cy="1862048"/>
            <a:chOff x="8081194" y="4419060"/>
            <a:chExt cx="1071890" cy="1180225"/>
          </a:xfrm>
        </p:grpSpPr>
        <p:sp>
          <p:nvSpPr>
            <p:cNvPr id="42" name="Elipsa 41"/>
            <p:cNvSpPr/>
            <p:nvPr/>
          </p:nvSpPr>
          <p:spPr>
            <a:xfrm>
              <a:off x="8081194" y="4473229"/>
              <a:ext cx="1071890" cy="1071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8248832" y="4419060"/>
              <a:ext cx="736614" cy="118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4203544" y="1538849"/>
            <a:ext cx="1691130" cy="1862048"/>
            <a:chOff x="2480170" y="1010236"/>
            <a:chExt cx="1071890" cy="1180224"/>
          </a:xfrm>
        </p:grpSpPr>
        <p:sp>
          <p:nvSpPr>
            <p:cNvPr id="46" name="Elipsa 45"/>
            <p:cNvSpPr/>
            <p:nvPr/>
          </p:nvSpPr>
          <p:spPr>
            <a:xfrm>
              <a:off x="2480170" y="1044739"/>
              <a:ext cx="1071890" cy="107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 dirty="0"/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2593387" y="1010236"/>
              <a:ext cx="736614" cy="118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0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The </a:t>
            </a:r>
            <a:r>
              <a:rPr lang="pl-PL" b="1" dirty="0" err="1">
                <a:solidFill>
                  <a:schemeClr val="accent1"/>
                </a:solidFill>
              </a:rPr>
              <a:t>Four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dirty="0" err="1"/>
              <a:t>Quadrant</a:t>
            </a:r>
            <a:r>
              <a:rPr lang="pl-PL" dirty="0"/>
              <a:t> Model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trzałka w cztery strony 2"/>
          <p:cNvSpPr/>
          <p:nvPr/>
        </p:nvSpPr>
        <p:spPr>
          <a:xfrm>
            <a:off x="1566621" y="1025144"/>
            <a:ext cx="9128316" cy="5066260"/>
          </a:xfrm>
          <a:prstGeom prst="quadArrow">
            <a:avLst>
              <a:gd name="adj1" fmla="val 577"/>
              <a:gd name="adj2" fmla="val 1929"/>
              <a:gd name="adj3" fmla="val 381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TextBox 24"/>
          <p:cNvSpPr txBox="1"/>
          <p:nvPr/>
        </p:nvSpPr>
        <p:spPr>
          <a:xfrm>
            <a:off x="5683372" y="6065982"/>
            <a:ext cx="941278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Feeling</a:t>
            </a:r>
            <a:endParaRPr lang="en-US" dirty="0">
              <a:solidFill>
                <a:srgbClr val="00B05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098965" y="1123174"/>
            <a:ext cx="4242874" cy="1992821"/>
          </a:xfrm>
          <a:prstGeom prst="roundRect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45720" rIns="28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Precise</a:t>
            </a:r>
            <a:endParaRPr lang="pl-PL" altLang="pl-PL" dirty="0">
              <a:solidFill>
                <a:srgbClr val="39393B"/>
              </a:solidFill>
              <a:latin typeface="Open Sans" pitchFamily="34" charset="0"/>
            </a:endParaRPr>
          </a:p>
          <a:p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Follows</a:t>
            </a:r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 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rules</a:t>
            </a:r>
            <a:endParaRPr lang="pl-PL" altLang="pl-PL" dirty="0">
              <a:solidFill>
                <a:srgbClr val="39393B"/>
              </a:solidFill>
              <a:latin typeface="Open Sans" pitchFamily="34" charset="0"/>
            </a:endParaRPr>
          </a:p>
          <a:p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Logical</a:t>
            </a:r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careful</a:t>
            </a:r>
            <a:endParaRPr lang="pl-PL" altLang="pl-PL" dirty="0">
              <a:solidFill>
                <a:srgbClr val="39393B"/>
              </a:solidFill>
              <a:latin typeface="Open Sans" pitchFamily="34" charset="0"/>
            </a:endParaRPr>
          </a:p>
          <a:p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Formal</a:t>
            </a:r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disciplined</a:t>
            </a:r>
            <a:endParaRPr lang="en-US" altLang="pl-PL" dirty="0">
              <a:solidFill>
                <a:srgbClr val="39393B"/>
              </a:solidFill>
              <a:latin typeface="Open Sans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093643" y="3977540"/>
            <a:ext cx="4227698" cy="1992821"/>
          </a:xfrm>
          <a:prstGeom prst="roundRect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45720" rIns="28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Calm</a:t>
            </a:r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steady</a:t>
            </a:r>
            <a:endParaRPr lang="en-US" altLang="pl-PL" dirty="0">
              <a:solidFill>
                <a:srgbClr val="39393B"/>
              </a:solidFill>
              <a:latin typeface="Open Sans" pitchFamily="34" charset="0"/>
            </a:endParaRPr>
          </a:p>
          <a:p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Careful</a:t>
            </a:r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patient</a:t>
            </a:r>
            <a:endParaRPr lang="pl-PL" altLang="pl-PL" dirty="0">
              <a:solidFill>
                <a:srgbClr val="39393B"/>
              </a:solidFill>
              <a:latin typeface="Open Sans" pitchFamily="34" charset="0"/>
            </a:endParaRPr>
          </a:p>
          <a:p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Family-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oriented</a:t>
            </a:r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modest</a:t>
            </a:r>
            <a:endParaRPr lang="pl-PL" altLang="pl-PL" dirty="0">
              <a:solidFill>
                <a:srgbClr val="39393B"/>
              </a:solidFill>
              <a:latin typeface="Open Sans" pitchFamily="34" charset="0"/>
            </a:endParaRPr>
          </a:p>
          <a:p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Good 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listener</a:t>
            </a:r>
            <a:r>
              <a:rPr lang="pl-PL" alt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altLang="pl-PL" dirty="0" err="1">
                <a:solidFill>
                  <a:srgbClr val="39393B"/>
                </a:solidFill>
                <a:latin typeface="Open Sans" pitchFamily="34" charset="0"/>
              </a:rPr>
              <a:t>trustworthy</a:t>
            </a:r>
            <a:endParaRPr lang="en-US" altLang="pl-PL" dirty="0">
              <a:solidFill>
                <a:srgbClr val="39393B"/>
              </a:solidFill>
              <a:latin typeface="Open Sans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6887375" y="1123174"/>
            <a:ext cx="4329084" cy="1992821"/>
          </a:xfrm>
          <a:prstGeom prst="roundRect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36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Decisive</a:t>
            </a:r>
            <a:r>
              <a:rPr 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tough</a:t>
            </a:r>
            <a:endParaRPr lang="pl-PL" dirty="0">
              <a:solidFill>
                <a:srgbClr val="39393B"/>
              </a:solidFill>
              <a:latin typeface="Open Sans" pitchFamily="34" charset="0"/>
            </a:endParaRPr>
          </a:p>
          <a:p>
            <a:pPr algn="r"/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Strong-willed</a:t>
            </a:r>
            <a:endParaRPr lang="pl-PL" dirty="0">
              <a:solidFill>
                <a:srgbClr val="39393B"/>
              </a:solidFill>
              <a:latin typeface="Open Sans" pitchFamily="34" charset="0"/>
            </a:endParaRPr>
          </a:p>
          <a:p>
            <a:pPr algn="r"/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Competitive</a:t>
            </a:r>
            <a:r>
              <a:rPr 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demanding</a:t>
            </a:r>
            <a:endParaRPr lang="pl-PL" dirty="0">
              <a:solidFill>
                <a:srgbClr val="39393B"/>
              </a:solidFill>
              <a:latin typeface="Open Sans" pitchFamily="34" charset="0"/>
            </a:endParaRPr>
          </a:p>
          <a:p>
            <a:pPr algn="r"/>
            <a:r>
              <a:rPr lang="pl-PL" dirty="0">
                <a:solidFill>
                  <a:srgbClr val="39393B"/>
                </a:solidFill>
                <a:latin typeface="Open Sans" pitchFamily="34" charset="0"/>
              </a:rPr>
              <a:t>Independent, </a:t>
            </a:r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self-centered</a:t>
            </a:r>
            <a:endParaRPr lang="pl-PL" dirty="0">
              <a:solidFill>
                <a:srgbClr val="39393B"/>
              </a:solidFill>
              <a:latin typeface="Open Sans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6887375" y="3977540"/>
            <a:ext cx="4329084" cy="1992821"/>
          </a:xfrm>
          <a:prstGeom prst="roundRect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36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Sociable</a:t>
            </a:r>
            <a:endParaRPr lang="pl-PL" dirty="0">
              <a:solidFill>
                <a:srgbClr val="39393B"/>
              </a:solidFill>
              <a:latin typeface="Open Sans" pitchFamily="34" charset="0"/>
            </a:endParaRPr>
          </a:p>
          <a:p>
            <a:pPr algn="r"/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Talkative</a:t>
            </a:r>
            <a:r>
              <a:rPr lang="pl-PL" dirty="0">
                <a:solidFill>
                  <a:srgbClr val="39393B"/>
                </a:solidFill>
                <a:latin typeface="Open Sans" pitchFamily="34" charset="0"/>
              </a:rPr>
              <a:t>, open</a:t>
            </a:r>
          </a:p>
          <a:p>
            <a:pPr algn="r"/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Enthusiastic</a:t>
            </a:r>
            <a:r>
              <a:rPr lang="pl-PL" dirty="0">
                <a:solidFill>
                  <a:srgbClr val="39393B"/>
                </a:solidFill>
                <a:latin typeface="Open Sans" pitchFamily="34" charset="0"/>
              </a:rPr>
              <a:t>, </a:t>
            </a:r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energetic</a:t>
            </a:r>
            <a:endParaRPr lang="pl-PL" dirty="0">
              <a:solidFill>
                <a:srgbClr val="39393B"/>
              </a:solidFill>
              <a:latin typeface="Open Sans" pitchFamily="34" charset="0"/>
            </a:endParaRPr>
          </a:p>
          <a:p>
            <a:pPr algn="r"/>
            <a:r>
              <a:rPr lang="pl-PL" dirty="0" err="1">
                <a:solidFill>
                  <a:srgbClr val="39393B"/>
                </a:solidFill>
                <a:latin typeface="Open Sans" pitchFamily="34" charset="0"/>
              </a:rPr>
              <a:t>Persuasive</a:t>
            </a:r>
            <a:endParaRPr lang="pl-PL" dirty="0">
              <a:solidFill>
                <a:srgbClr val="39393B"/>
              </a:solidFill>
              <a:latin typeface="Open Sans" pitchFamily="34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5537499" y="693176"/>
            <a:ext cx="1095167" cy="3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56" tIns="44533" rIns="89056" bIns="445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1219170"/>
            <a:r>
              <a:rPr lang="pl-PL" altLang="pl-PL" sz="1800" dirty="0" err="1">
                <a:solidFill>
                  <a:srgbClr val="F100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endParaRPr lang="en-US" altLang="pl-PL" sz="1800" dirty="0">
              <a:solidFill>
                <a:srgbClr val="F1001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upa 32"/>
          <p:cNvGrpSpPr/>
          <p:nvPr/>
        </p:nvGrpSpPr>
        <p:grpSpPr>
          <a:xfrm>
            <a:off x="6381078" y="1164328"/>
            <a:ext cx="1691130" cy="1862048"/>
            <a:chOff x="7424335" y="2495777"/>
            <a:chExt cx="1742129" cy="1918203"/>
          </a:xfrm>
        </p:grpSpPr>
        <p:sp>
          <p:nvSpPr>
            <p:cNvPr id="35" name="Elipsa 34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7745382" y="2495777"/>
              <a:ext cx="1197210" cy="191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4190097" y="4037921"/>
            <a:ext cx="1691130" cy="1862048"/>
            <a:chOff x="3306643" y="4067498"/>
            <a:chExt cx="1071890" cy="1180225"/>
          </a:xfrm>
        </p:grpSpPr>
        <p:sp>
          <p:nvSpPr>
            <p:cNvPr id="38" name="Elipsa 37"/>
            <p:cNvSpPr/>
            <p:nvPr/>
          </p:nvSpPr>
          <p:spPr>
            <a:xfrm>
              <a:off x="3306643" y="4121666"/>
              <a:ext cx="1071890" cy="1071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3474281" y="4067498"/>
              <a:ext cx="736614" cy="118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6381078" y="4037923"/>
            <a:ext cx="1691130" cy="1862048"/>
            <a:chOff x="8081194" y="4419062"/>
            <a:chExt cx="1071890" cy="1180225"/>
          </a:xfrm>
        </p:grpSpPr>
        <p:sp>
          <p:nvSpPr>
            <p:cNvPr id="42" name="Elipsa 41"/>
            <p:cNvSpPr/>
            <p:nvPr/>
          </p:nvSpPr>
          <p:spPr>
            <a:xfrm>
              <a:off x="8081194" y="4473229"/>
              <a:ext cx="1071890" cy="1071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8212095" y="4419062"/>
              <a:ext cx="736614" cy="118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4332713" y="1170858"/>
            <a:ext cx="1691130" cy="1862048"/>
            <a:chOff x="2480170" y="988307"/>
            <a:chExt cx="1071890" cy="1180224"/>
          </a:xfrm>
        </p:grpSpPr>
        <p:sp>
          <p:nvSpPr>
            <p:cNvPr id="46" name="Elipsa 45"/>
            <p:cNvSpPr/>
            <p:nvPr/>
          </p:nvSpPr>
          <p:spPr>
            <a:xfrm>
              <a:off x="2480170" y="1044739"/>
              <a:ext cx="1071890" cy="107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2576756" y="988307"/>
              <a:ext cx="736614" cy="118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59</a:t>
            </a:fld>
            <a:endParaRPr lang="pl-PL"/>
          </a:p>
        </p:txBody>
      </p:sp>
      <p:sp>
        <p:nvSpPr>
          <p:cNvPr id="30" name="TextBox 22"/>
          <p:cNvSpPr txBox="1"/>
          <p:nvPr/>
        </p:nvSpPr>
        <p:spPr>
          <a:xfrm>
            <a:off x="441888" y="3223819"/>
            <a:ext cx="1103181" cy="643934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endParaRPr lang="pl-PL" dirty="0">
              <a:solidFill>
                <a:srgbClr val="0070C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219170">
              <a:defRPr/>
            </a:pPr>
            <a:r>
              <a:rPr lang="en-US" altLang="pl-PL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pl-PL" altLang="pl-PL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senses</a:t>
            </a:r>
            <a:endParaRPr lang="en-US" altLang="pl-PL" dirty="0">
              <a:solidFill>
                <a:srgbClr val="0070C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10709450" y="3245301"/>
            <a:ext cx="1085549" cy="643934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defTabSz="1219170">
              <a:defRPr/>
            </a:pPr>
            <a:r>
              <a:rPr lang="pl-PL" dirty="0" err="1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Intuition</a:t>
            </a:r>
            <a:endParaRPr lang="pl-PL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9170">
              <a:defRPr/>
            </a:pPr>
            <a:r>
              <a:rPr lang="en-US" altLang="pl-PL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  <a:r>
              <a:rPr lang="pl-PL" altLang="pl-PL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dirty="0" err="1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sense</a:t>
            </a:r>
            <a:endParaRPr lang="en-US" altLang="pl-PL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 animBg="1"/>
      <p:bldP spid="18" grpId="0" animBg="1"/>
      <p:bldP spid="23" grpId="0" animBg="1"/>
      <p:bldP spid="27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Application of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58980" y="4095750"/>
            <a:ext cx="5666120" cy="707979"/>
          </a:xfrm>
        </p:spPr>
        <p:txBody>
          <a:bodyPr>
            <a:noAutofit/>
          </a:bodyPr>
          <a:lstStyle/>
          <a:p>
            <a:r>
              <a:rPr lang="pl-PL" dirty="0"/>
              <a:t>Extended DISC </a:t>
            </a:r>
            <a:br>
              <a:rPr lang="pl-PL" dirty="0"/>
            </a:br>
            <a:r>
              <a:rPr lang="pl-PL" dirty="0"/>
              <a:t>in the life of  </a:t>
            </a:r>
            <a:r>
              <a:rPr lang="pl-PL" dirty="0" err="1"/>
              <a:t>organisation</a:t>
            </a:r>
            <a:endParaRPr lang="pl-PL" sz="3400" dirty="0"/>
          </a:p>
        </p:txBody>
      </p:sp>
    </p:spTree>
    <p:extLst>
      <p:ext uri="{BB962C8B-B14F-4D97-AF65-F5344CB8AC3E}">
        <p14:creationId xmlns:p14="http://schemas.microsoft.com/office/powerpoint/2010/main" val="17141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zaokrąglony 28"/>
          <p:cNvSpPr/>
          <p:nvPr/>
        </p:nvSpPr>
        <p:spPr>
          <a:xfrm>
            <a:off x="1098965" y="1123174"/>
            <a:ext cx="4242874" cy="1992821"/>
          </a:xfrm>
          <a:prstGeom prst="roundRect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45720" rIns="28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pl-PL" dirty="0">
                <a:solidFill>
                  <a:srgbClr val="39393B"/>
                </a:solidFill>
                <a:latin typeface="Open Sans" pitchFamily="34" charset="0"/>
              </a:rPr>
              <a:t>Withdrawn, shy</a:t>
            </a:r>
          </a:p>
          <a:p>
            <a:r>
              <a:rPr lang="en-US" altLang="pl-PL" dirty="0">
                <a:solidFill>
                  <a:srgbClr val="39393B"/>
                </a:solidFill>
                <a:latin typeface="Open Sans" pitchFamily="34" charset="0"/>
              </a:rPr>
              <a:t>Does not express opinions</a:t>
            </a:r>
          </a:p>
          <a:p>
            <a:r>
              <a:rPr lang="en-US" altLang="pl-PL" dirty="0">
                <a:solidFill>
                  <a:srgbClr val="39393B"/>
                </a:solidFill>
                <a:latin typeface="Open Sans" pitchFamily="34" charset="0"/>
              </a:rPr>
              <a:t>Gets stuck in details</a:t>
            </a:r>
          </a:p>
          <a:p>
            <a:r>
              <a:rPr lang="en-US" altLang="pl-PL" dirty="0">
                <a:solidFill>
                  <a:srgbClr val="39393B"/>
                </a:solidFill>
                <a:latin typeface="Open Sans" pitchFamily="34" charset="0"/>
              </a:rPr>
              <a:t>Does not take risks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1093643" y="3977540"/>
            <a:ext cx="4227698" cy="1992821"/>
          </a:xfrm>
          <a:prstGeom prst="roundRect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45720" rIns="28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pl-PL" dirty="0">
                <a:solidFill>
                  <a:srgbClr val="39393B"/>
                </a:solidFill>
                <a:latin typeface="Open Sans" pitchFamily="34" charset="0"/>
              </a:rPr>
              <a:t>Resists new ideas</a:t>
            </a:r>
          </a:p>
          <a:p>
            <a:r>
              <a:rPr lang="en-US" altLang="pl-PL" dirty="0">
                <a:solidFill>
                  <a:srgbClr val="39393B"/>
                </a:solidFill>
                <a:latin typeface="Open Sans" pitchFamily="34" charset="0"/>
              </a:rPr>
              <a:t>Does not express</a:t>
            </a:r>
          </a:p>
          <a:p>
            <a:r>
              <a:rPr lang="en-US" altLang="pl-PL" dirty="0">
                <a:solidFill>
                  <a:srgbClr val="39393B"/>
                </a:solidFill>
                <a:latin typeface="Open Sans" pitchFamily="34" charset="0"/>
              </a:rPr>
              <a:t>Stubborn</a:t>
            </a:r>
          </a:p>
          <a:p>
            <a:r>
              <a:rPr lang="en-US" altLang="pl-PL" dirty="0">
                <a:solidFill>
                  <a:srgbClr val="39393B"/>
                </a:solidFill>
                <a:latin typeface="Open Sans" pitchFamily="34" charset="0"/>
              </a:rPr>
              <a:t>Does not seek change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6887375" y="1123174"/>
            <a:ext cx="4329084" cy="1992821"/>
          </a:xfrm>
          <a:prstGeom prst="roundRect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36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dirty="0">
                <a:solidFill>
                  <a:srgbClr val="39393B"/>
                </a:solidFill>
                <a:latin typeface="Open Sans" pitchFamily="34" charset="0"/>
              </a:rPr>
              <a:t>Aggressive, blunt</a:t>
            </a:r>
          </a:p>
          <a:p>
            <a:pPr algn="r"/>
            <a:r>
              <a:rPr lang="en-US" dirty="0">
                <a:solidFill>
                  <a:srgbClr val="39393B"/>
                </a:solidFill>
                <a:latin typeface="Open Sans" pitchFamily="34" charset="0"/>
              </a:rPr>
              <a:t>Self-centered</a:t>
            </a:r>
          </a:p>
          <a:p>
            <a:pPr algn="r"/>
            <a:r>
              <a:rPr lang="en-US" dirty="0">
                <a:solidFill>
                  <a:srgbClr val="39393B"/>
                </a:solidFill>
                <a:latin typeface="Open Sans" pitchFamily="34" charset="0"/>
              </a:rPr>
              <a:t>Overbearing</a:t>
            </a:r>
          </a:p>
          <a:p>
            <a:pPr algn="r"/>
            <a:r>
              <a:rPr lang="en-US" dirty="0">
                <a:solidFill>
                  <a:srgbClr val="39393B"/>
                </a:solidFill>
                <a:latin typeface="Open Sans" pitchFamily="34" charset="0"/>
              </a:rPr>
              <a:t>Exceeds authority</a:t>
            </a:r>
          </a:p>
        </p:txBody>
      </p:sp>
      <p:sp>
        <p:nvSpPr>
          <p:cNvPr id="49" name="Prostokąt zaokrąglony 48"/>
          <p:cNvSpPr/>
          <p:nvPr/>
        </p:nvSpPr>
        <p:spPr>
          <a:xfrm>
            <a:off x="6887375" y="3977540"/>
            <a:ext cx="4329084" cy="1992821"/>
          </a:xfrm>
          <a:prstGeom prst="roundRect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36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dirty="0">
                <a:solidFill>
                  <a:srgbClr val="39393B"/>
                </a:solidFill>
                <a:latin typeface="Open Sans" pitchFamily="34" charset="0"/>
              </a:rPr>
              <a:t>Flamboyant, frantic</a:t>
            </a:r>
          </a:p>
          <a:p>
            <a:pPr algn="r"/>
            <a:r>
              <a:rPr lang="en-US" dirty="0">
                <a:solidFill>
                  <a:srgbClr val="39393B"/>
                </a:solidFill>
                <a:latin typeface="Open Sans" pitchFamily="34" charset="0"/>
              </a:rPr>
              <a:t>Careless, indiscreet</a:t>
            </a:r>
          </a:p>
          <a:p>
            <a:pPr algn="r"/>
            <a:r>
              <a:rPr lang="en-US" dirty="0">
                <a:solidFill>
                  <a:srgbClr val="39393B"/>
                </a:solidFill>
                <a:latin typeface="Open Sans" pitchFamily="34" charset="0"/>
              </a:rPr>
              <a:t>Excitable, hasty</a:t>
            </a:r>
          </a:p>
          <a:p>
            <a:pPr algn="r"/>
            <a:r>
              <a:rPr lang="en-US" dirty="0">
                <a:solidFill>
                  <a:srgbClr val="39393B"/>
                </a:solidFill>
                <a:latin typeface="Open Sans" pitchFamily="34" charset="0"/>
              </a:rPr>
              <a:t>Loses sense of time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The </a:t>
            </a:r>
            <a:r>
              <a:rPr lang="pl-PL" b="1" dirty="0" err="1">
                <a:solidFill>
                  <a:schemeClr val="accent1"/>
                </a:solidFill>
              </a:rPr>
              <a:t>Four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dirty="0" err="1"/>
              <a:t>Quadrant</a:t>
            </a:r>
            <a:r>
              <a:rPr lang="pl-PL" dirty="0"/>
              <a:t> Model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trzałka w cztery strony 2"/>
          <p:cNvSpPr/>
          <p:nvPr/>
        </p:nvSpPr>
        <p:spPr>
          <a:xfrm>
            <a:off x="1566621" y="1025144"/>
            <a:ext cx="9128316" cy="5066260"/>
          </a:xfrm>
          <a:prstGeom prst="quadArrow">
            <a:avLst>
              <a:gd name="adj1" fmla="val 577"/>
              <a:gd name="adj2" fmla="val 1929"/>
              <a:gd name="adj3" fmla="val 381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grpSp>
        <p:nvGrpSpPr>
          <p:cNvPr id="33" name="Grupa 32"/>
          <p:cNvGrpSpPr/>
          <p:nvPr/>
        </p:nvGrpSpPr>
        <p:grpSpPr>
          <a:xfrm>
            <a:off x="6381078" y="1201746"/>
            <a:ext cx="1691130" cy="1862048"/>
            <a:chOff x="7424335" y="2534324"/>
            <a:chExt cx="1742129" cy="1918203"/>
          </a:xfrm>
        </p:grpSpPr>
        <p:sp>
          <p:nvSpPr>
            <p:cNvPr id="35" name="Elipsa 34"/>
            <p:cNvSpPr/>
            <p:nvPr/>
          </p:nvSpPr>
          <p:spPr>
            <a:xfrm>
              <a:off x="7424335" y="2590541"/>
              <a:ext cx="1742129" cy="17421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7745382" y="2534324"/>
              <a:ext cx="1197210" cy="191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4190097" y="4037921"/>
            <a:ext cx="1691130" cy="1862048"/>
            <a:chOff x="3306643" y="4067498"/>
            <a:chExt cx="1071890" cy="1180225"/>
          </a:xfrm>
        </p:grpSpPr>
        <p:sp>
          <p:nvSpPr>
            <p:cNvPr id="38" name="Elipsa 37"/>
            <p:cNvSpPr/>
            <p:nvPr/>
          </p:nvSpPr>
          <p:spPr>
            <a:xfrm>
              <a:off x="3306643" y="4121666"/>
              <a:ext cx="1071890" cy="1071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3487877" y="4067498"/>
              <a:ext cx="736614" cy="118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6381078" y="4078199"/>
            <a:ext cx="1691130" cy="1862048"/>
            <a:chOff x="8081194" y="4444590"/>
            <a:chExt cx="1071890" cy="1180225"/>
          </a:xfrm>
        </p:grpSpPr>
        <p:sp>
          <p:nvSpPr>
            <p:cNvPr id="42" name="Elipsa 41"/>
            <p:cNvSpPr/>
            <p:nvPr/>
          </p:nvSpPr>
          <p:spPr>
            <a:xfrm>
              <a:off x="8081194" y="4473229"/>
              <a:ext cx="1071890" cy="1071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8240658" y="4444590"/>
              <a:ext cx="736614" cy="118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I</a:t>
              </a: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4332713" y="1190582"/>
            <a:ext cx="1691130" cy="1862048"/>
            <a:chOff x="2480170" y="1000809"/>
            <a:chExt cx="1071890" cy="1180224"/>
          </a:xfrm>
        </p:grpSpPr>
        <p:sp>
          <p:nvSpPr>
            <p:cNvPr id="46" name="Elipsa 45"/>
            <p:cNvSpPr/>
            <p:nvPr/>
          </p:nvSpPr>
          <p:spPr>
            <a:xfrm>
              <a:off x="2480170" y="1044739"/>
              <a:ext cx="1071890" cy="107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3600"/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2599645" y="1000809"/>
              <a:ext cx="736614" cy="118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60</a:t>
            </a:fld>
            <a:endParaRPr lang="pl-PL"/>
          </a:p>
        </p:txBody>
      </p:sp>
      <p:sp>
        <p:nvSpPr>
          <p:cNvPr id="50" name="TextBox 24"/>
          <p:cNvSpPr txBox="1"/>
          <p:nvPr/>
        </p:nvSpPr>
        <p:spPr>
          <a:xfrm>
            <a:off x="5683372" y="6065982"/>
            <a:ext cx="941278" cy="366935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Feeling</a:t>
            </a:r>
            <a:endParaRPr lang="en-US" dirty="0">
              <a:solidFill>
                <a:srgbClr val="00B05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5537499" y="693176"/>
            <a:ext cx="1095167" cy="3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56" tIns="44533" rIns="89056" bIns="445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1219170"/>
            <a:r>
              <a:rPr lang="pl-PL" altLang="pl-PL" sz="1800" dirty="0" err="1">
                <a:solidFill>
                  <a:srgbClr val="F1001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endParaRPr lang="en-US" altLang="pl-PL" sz="1800" dirty="0">
              <a:solidFill>
                <a:srgbClr val="F1001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22"/>
          <p:cNvSpPr txBox="1"/>
          <p:nvPr/>
        </p:nvSpPr>
        <p:spPr>
          <a:xfrm>
            <a:off x="441888" y="3223819"/>
            <a:ext cx="1103181" cy="643934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algn="r" defTabSz="1219170">
              <a:defRPr/>
            </a:pPr>
            <a:r>
              <a:rPr lang="pl-PL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endParaRPr lang="pl-PL" dirty="0">
              <a:solidFill>
                <a:srgbClr val="0070C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219170">
              <a:defRPr/>
            </a:pPr>
            <a:r>
              <a:rPr lang="en-US" altLang="pl-PL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pl-PL" altLang="pl-PL" dirty="0" err="1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senses</a:t>
            </a:r>
            <a:endParaRPr lang="en-US" altLang="pl-PL" dirty="0">
              <a:solidFill>
                <a:srgbClr val="0070C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10709450" y="3245301"/>
            <a:ext cx="1085549" cy="643934"/>
          </a:xfrm>
          <a:prstGeom prst="rect">
            <a:avLst/>
          </a:prstGeom>
          <a:noFill/>
        </p:spPr>
        <p:txBody>
          <a:bodyPr wrap="none" lIns="89056" tIns="44533" rIns="89056" bIns="44533">
            <a:spAutoFit/>
          </a:bodyPr>
          <a:lstStyle/>
          <a:p>
            <a:pPr defTabSz="1219170">
              <a:defRPr/>
            </a:pPr>
            <a:r>
              <a:rPr lang="pl-PL" dirty="0" err="1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Intuition</a:t>
            </a:r>
            <a:endParaRPr lang="pl-PL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219170">
              <a:defRPr/>
            </a:pPr>
            <a:r>
              <a:rPr lang="en-US" altLang="pl-PL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  <a:r>
              <a:rPr lang="pl-PL" altLang="pl-PL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dirty="0" err="1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sense</a:t>
            </a:r>
            <a:endParaRPr lang="en-US" altLang="pl-PL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4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9" grpId="0" animBg="1"/>
      <p:bldP spid="50" grpId="0"/>
      <p:bldP spid="51" grpId="0"/>
      <p:bldP spid="52" grpId="0"/>
      <p:bldP spid="5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E0FC-29DA-E8B0-F98A-B69FC8F41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1D3342-CE46-CD63-CDCC-981DE1A6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739379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Distribution o</a:t>
            </a:r>
            <a:r>
              <a:rPr lang="en-US" b="1" dirty="0">
                <a:solidFill>
                  <a:schemeClr val="accent1"/>
                </a:solidFill>
              </a:rPr>
              <a:t>f behavior styles according </a:t>
            </a:r>
            <a:r>
              <a:rPr lang="en-US" dirty="0"/>
              <a:t>to the Extended DISC model </a:t>
            </a:r>
            <a:r>
              <a:rPr lang="en-US" b="1" dirty="0">
                <a:solidFill>
                  <a:schemeClr val="accent1"/>
                </a:solidFill>
              </a:rPr>
              <a:t>in the Polish population (20</a:t>
            </a:r>
            <a:r>
              <a:rPr lang="pl-PL" b="1" dirty="0">
                <a:solidFill>
                  <a:schemeClr val="accent1"/>
                </a:solidFill>
              </a:rPr>
              <a:t>24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9582450-F324-8915-ACD8-30D5B3973E6B}"/>
              </a:ext>
            </a:extLst>
          </p:cNvPr>
          <p:cNvSpPr>
            <a:spLocks/>
          </p:cNvSpPr>
          <p:nvPr/>
        </p:nvSpPr>
        <p:spPr bwMode="auto">
          <a:xfrm>
            <a:off x="-3446463" y="796925"/>
            <a:ext cx="206375" cy="203200"/>
          </a:xfrm>
          <a:custGeom>
            <a:avLst/>
            <a:gdLst>
              <a:gd name="T0" fmla="*/ 81 w 130"/>
              <a:gd name="T1" fmla="*/ 0 h 128"/>
              <a:gd name="T2" fmla="*/ 50 w 130"/>
              <a:gd name="T3" fmla="*/ 0 h 128"/>
              <a:gd name="T4" fmla="*/ 50 w 130"/>
              <a:gd name="T5" fmla="*/ 47 h 128"/>
              <a:gd name="T6" fmla="*/ 0 w 130"/>
              <a:gd name="T7" fmla="*/ 47 h 128"/>
              <a:gd name="T8" fmla="*/ 0 w 130"/>
              <a:gd name="T9" fmla="*/ 78 h 128"/>
              <a:gd name="T10" fmla="*/ 50 w 130"/>
              <a:gd name="T11" fmla="*/ 78 h 128"/>
              <a:gd name="T12" fmla="*/ 50 w 130"/>
              <a:gd name="T13" fmla="*/ 128 h 128"/>
              <a:gd name="T14" fmla="*/ 81 w 130"/>
              <a:gd name="T15" fmla="*/ 128 h 128"/>
              <a:gd name="T16" fmla="*/ 81 w 130"/>
              <a:gd name="T17" fmla="*/ 78 h 128"/>
              <a:gd name="T18" fmla="*/ 130 w 130"/>
              <a:gd name="T19" fmla="*/ 78 h 128"/>
              <a:gd name="T20" fmla="*/ 130 w 130"/>
              <a:gd name="T21" fmla="*/ 47 h 128"/>
              <a:gd name="T22" fmla="*/ 81 w 130"/>
              <a:gd name="T23" fmla="*/ 47 h 128"/>
              <a:gd name="T24" fmla="*/ 81 w 130"/>
              <a:gd name="T2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8">
                <a:moveTo>
                  <a:pt x="81" y="0"/>
                </a:moveTo>
                <a:lnTo>
                  <a:pt x="50" y="0"/>
                </a:lnTo>
                <a:lnTo>
                  <a:pt x="50" y="47"/>
                </a:lnTo>
                <a:lnTo>
                  <a:pt x="0" y="47"/>
                </a:lnTo>
                <a:lnTo>
                  <a:pt x="0" y="78"/>
                </a:lnTo>
                <a:lnTo>
                  <a:pt x="50" y="78"/>
                </a:lnTo>
                <a:lnTo>
                  <a:pt x="50" y="128"/>
                </a:lnTo>
                <a:lnTo>
                  <a:pt x="81" y="128"/>
                </a:lnTo>
                <a:lnTo>
                  <a:pt x="81" y="78"/>
                </a:lnTo>
                <a:lnTo>
                  <a:pt x="130" y="78"/>
                </a:lnTo>
                <a:lnTo>
                  <a:pt x="130" y="47"/>
                </a:lnTo>
                <a:lnTo>
                  <a:pt x="81" y="47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E215206-C9BC-4476-8940-6D878B6C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61</a:t>
            </a:fld>
            <a:endParaRPr lang="pl-PL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78B2FBBC-C00C-4E83-DE8C-C660B2A8798C}"/>
              </a:ext>
            </a:extLst>
          </p:cNvPr>
          <p:cNvGrpSpPr/>
          <p:nvPr/>
        </p:nvGrpSpPr>
        <p:grpSpPr>
          <a:xfrm>
            <a:off x="1258121" y="3429000"/>
            <a:ext cx="3360178" cy="2313796"/>
            <a:chOff x="1258121" y="3516486"/>
            <a:chExt cx="3360178" cy="2313796"/>
          </a:xfrm>
        </p:grpSpPr>
        <p:sp>
          <p:nvSpPr>
            <p:cNvPr id="17" name="Rectangle: Rounded Corners 670">
              <a:extLst>
                <a:ext uri="{FF2B5EF4-FFF2-40B4-BE49-F238E27FC236}">
                  <a16:creationId xmlns:a16="http://schemas.microsoft.com/office/drawing/2014/main" id="{6F11F456-FBE6-98A1-7615-96A497347951}"/>
                </a:ext>
              </a:extLst>
            </p:cNvPr>
            <p:cNvSpPr/>
            <p:nvPr/>
          </p:nvSpPr>
          <p:spPr>
            <a:xfrm>
              <a:off x="1260253" y="3516486"/>
              <a:ext cx="410308" cy="410308"/>
            </a:xfrm>
            <a:prstGeom prst="roundRect">
              <a:avLst/>
            </a:prstGeom>
            <a:solidFill>
              <a:srgbClr val="CC00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Rectangle: Rounded Corners 671">
              <a:extLst>
                <a:ext uri="{FF2B5EF4-FFF2-40B4-BE49-F238E27FC236}">
                  <a16:creationId xmlns:a16="http://schemas.microsoft.com/office/drawing/2014/main" id="{7CCBCC8E-0AED-F33A-97B0-34E261FF3834}"/>
                </a:ext>
              </a:extLst>
            </p:cNvPr>
            <p:cNvSpPr/>
            <p:nvPr/>
          </p:nvSpPr>
          <p:spPr>
            <a:xfrm>
              <a:off x="1260253" y="4150982"/>
              <a:ext cx="410308" cy="410308"/>
            </a:xfrm>
            <a:prstGeom prst="roundRect">
              <a:avLst/>
            </a:prstGeom>
            <a:solidFill>
              <a:srgbClr val="F6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Rectangle: Rounded Corners 672">
              <a:extLst>
                <a:ext uri="{FF2B5EF4-FFF2-40B4-BE49-F238E27FC236}">
                  <a16:creationId xmlns:a16="http://schemas.microsoft.com/office/drawing/2014/main" id="{90A78897-384D-1928-55B6-434C515D8429}"/>
                </a:ext>
              </a:extLst>
            </p:cNvPr>
            <p:cNvSpPr/>
            <p:nvPr/>
          </p:nvSpPr>
          <p:spPr>
            <a:xfrm>
              <a:off x="1258121" y="4785478"/>
              <a:ext cx="410308" cy="410308"/>
            </a:xfrm>
            <a:prstGeom prst="roundRect">
              <a:avLst/>
            </a:prstGeom>
            <a:solidFill>
              <a:srgbClr val="42B0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Rectangle: Rounded Corners 673">
              <a:extLst>
                <a:ext uri="{FF2B5EF4-FFF2-40B4-BE49-F238E27FC236}">
                  <a16:creationId xmlns:a16="http://schemas.microsoft.com/office/drawing/2014/main" id="{AB0E0C8F-6A2B-7C46-A015-F6EEA9CD6E16}"/>
                </a:ext>
              </a:extLst>
            </p:cNvPr>
            <p:cNvSpPr/>
            <p:nvPr/>
          </p:nvSpPr>
          <p:spPr>
            <a:xfrm>
              <a:off x="1258121" y="5419974"/>
              <a:ext cx="410308" cy="410308"/>
            </a:xfrm>
            <a:prstGeom prst="roundRect">
              <a:avLst/>
            </a:prstGeom>
            <a:solidFill>
              <a:srgbClr val="3171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Text Placeholder 36">
              <a:extLst>
                <a:ext uri="{FF2B5EF4-FFF2-40B4-BE49-F238E27FC236}">
                  <a16:creationId xmlns:a16="http://schemas.microsoft.com/office/drawing/2014/main" id="{686CDE77-3F07-A6F6-9503-8E889B4D3F9B}"/>
                </a:ext>
              </a:extLst>
            </p:cNvPr>
            <p:cNvSpPr txBox="1">
              <a:spLocks/>
            </p:cNvSpPr>
            <p:nvPr/>
          </p:nvSpPr>
          <p:spPr>
            <a:xfrm>
              <a:off x="1892917" y="3536974"/>
              <a:ext cx="2725382" cy="3693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2400" b="1">
                  <a:solidFill>
                    <a:srgbClr val="E2002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</a:t>
              </a:r>
              <a:r>
                <a:rPr lang="pl-PL" sz="2400">
                  <a:solidFill>
                    <a:srgbClr val="E2002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pl-PL" sz="2400">
                  <a:solidFill>
                    <a:schemeClr val="tx1"/>
                  </a:solidFill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– 11,8%</a:t>
              </a:r>
            </a:p>
          </p:txBody>
        </p:sp>
        <p:sp>
          <p:nvSpPr>
            <p:cNvPr id="22" name="Text Placeholder 36">
              <a:extLst>
                <a:ext uri="{FF2B5EF4-FFF2-40B4-BE49-F238E27FC236}">
                  <a16:creationId xmlns:a16="http://schemas.microsoft.com/office/drawing/2014/main" id="{0C6D0870-34EC-3316-F30B-C1D71DC6C6F7}"/>
                </a:ext>
              </a:extLst>
            </p:cNvPr>
            <p:cNvSpPr txBox="1">
              <a:spLocks/>
            </p:cNvSpPr>
            <p:nvPr/>
          </p:nvSpPr>
          <p:spPr>
            <a:xfrm>
              <a:off x="1892917" y="4175868"/>
              <a:ext cx="2725382" cy="3693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2400" b="1">
                  <a:solidFill>
                    <a:srgbClr val="F6B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pl-PL" sz="2400">
                  <a:solidFill>
                    <a:srgbClr val="E2002C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pl-PL" sz="2400">
                  <a:solidFill>
                    <a:schemeClr val="tx1"/>
                  </a:solidFill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– 19,4%</a:t>
              </a:r>
            </a:p>
          </p:txBody>
        </p:sp>
        <p:sp>
          <p:nvSpPr>
            <p:cNvPr id="23" name="Text Placeholder 36">
              <a:extLst>
                <a:ext uri="{FF2B5EF4-FFF2-40B4-BE49-F238E27FC236}">
                  <a16:creationId xmlns:a16="http://schemas.microsoft.com/office/drawing/2014/main" id="{D294F9B5-8067-D928-1FD4-5DF54A5133D0}"/>
                </a:ext>
              </a:extLst>
            </p:cNvPr>
            <p:cNvSpPr txBox="1">
              <a:spLocks/>
            </p:cNvSpPr>
            <p:nvPr/>
          </p:nvSpPr>
          <p:spPr>
            <a:xfrm>
              <a:off x="1892917" y="4805966"/>
              <a:ext cx="2725382" cy="3693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2400" b="1">
                  <a:solidFill>
                    <a:srgbClr val="42B04D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 </a:t>
              </a:r>
              <a:r>
                <a:rPr lang="pl-PL" sz="2400">
                  <a:solidFill>
                    <a:schemeClr val="tx1"/>
                  </a:solidFill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– 45,4%</a:t>
              </a:r>
            </a:p>
          </p:txBody>
        </p:sp>
        <p:sp>
          <p:nvSpPr>
            <p:cNvPr id="24" name="Text Placeholder 36">
              <a:extLst>
                <a:ext uri="{FF2B5EF4-FFF2-40B4-BE49-F238E27FC236}">
                  <a16:creationId xmlns:a16="http://schemas.microsoft.com/office/drawing/2014/main" id="{66A86D31-EDBD-A25C-0D2A-9BDF4C4920F5}"/>
                </a:ext>
              </a:extLst>
            </p:cNvPr>
            <p:cNvSpPr txBox="1">
              <a:spLocks/>
            </p:cNvSpPr>
            <p:nvPr/>
          </p:nvSpPr>
          <p:spPr>
            <a:xfrm>
              <a:off x="1892917" y="5444375"/>
              <a:ext cx="2725382" cy="36933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2400" b="1">
                  <a:solidFill>
                    <a:srgbClr val="3171C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</a:t>
              </a:r>
              <a:r>
                <a:rPr lang="pl-PL" sz="2400" b="1">
                  <a:solidFill>
                    <a:srgbClr val="F6B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pl-PL" sz="2400">
                  <a:solidFill>
                    <a:schemeClr val="tx1"/>
                  </a:solidFill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– 23,4%</a:t>
              </a:r>
            </a:p>
          </p:txBody>
        </p:sp>
      </p:grpSp>
      <p:grpSp>
        <p:nvGrpSpPr>
          <p:cNvPr id="25" name="Group 7">
            <a:extLst>
              <a:ext uri="{FF2B5EF4-FFF2-40B4-BE49-F238E27FC236}">
                <a16:creationId xmlns:a16="http://schemas.microsoft.com/office/drawing/2014/main" id="{42948E4E-7B95-2EF4-DDDA-148B19FBC195}"/>
              </a:ext>
            </a:extLst>
          </p:cNvPr>
          <p:cNvGrpSpPr/>
          <p:nvPr/>
        </p:nvGrpSpPr>
        <p:grpSpPr>
          <a:xfrm>
            <a:off x="5470789" y="886063"/>
            <a:ext cx="5418668" cy="5418667"/>
            <a:chOff x="5470789" y="719666"/>
            <a:chExt cx="5418668" cy="5418667"/>
          </a:xfrm>
        </p:grpSpPr>
        <p:graphicFrame>
          <p:nvGraphicFramePr>
            <p:cNvPr id="26" name="Chart 666">
              <a:extLst>
                <a:ext uri="{FF2B5EF4-FFF2-40B4-BE49-F238E27FC236}">
                  <a16:creationId xmlns:a16="http://schemas.microsoft.com/office/drawing/2014/main" id="{85ECB6DD-F7A8-ADC3-7619-7FEA83F61619}"/>
                </a:ext>
              </a:extLst>
            </p:cNvPr>
            <p:cNvGraphicFramePr/>
            <p:nvPr/>
          </p:nvGraphicFramePr>
          <p:xfrm>
            <a:off x="5470789" y="719666"/>
            <a:ext cx="5418668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9A266E38-355D-74E3-AEC8-3D121B3AF4C5}"/>
                </a:ext>
              </a:extLst>
            </p:cNvPr>
            <p:cNvSpPr/>
            <p:nvPr/>
          </p:nvSpPr>
          <p:spPr>
            <a:xfrm>
              <a:off x="6850929" y="2099805"/>
              <a:ext cx="2658389" cy="2658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6190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aśnienie owalne 17"/>
          <p:cNvSpPr/>
          <p:nvPr/>
        </p:nvSpPr>
        <p:spPr>
          <a:xfrm>
            <a:off x="8968512" y="2995066"/>
            <a:ext cx="3024000" cy="2376000"/>
          </a:xfrm>
          <a:prstGeom prst="wedgeEllipseCallout">
            <a:avLst>
              <a:gd name="adj1" fmla="val -58549"/>
              <a:gd name="adj2" fmla="val 7462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Clear rules and procedures</a:t>
            </a:r>
            <a:r>
              <a:rPr lang="en-US" dirty="0">
                <a:solidFill>
                  <a:schemeClr val="tx1"/>
                </a:solidFill>
              </a:rPr>
              <a:t>, high quality, concrete data. </a:t>
            </a:r>
            <a:r>
              <a:rPr lang="en-US" b="1" dirty="0">
                <a:solidFill>
                  <a:schemeClr val="accent2"/>
                </a:solidFill>
              </a:rPr>
              <a:t>Possibility of </a:t>
            </a:r>
            <a:r>
              <a:rPr lang="en-US" b="1" dirty="0" err="1">
                <a:solidFill>
                  <a:schemeClr val="accent2"/>
                </a:solidFill>
              </a:rPr>
              <a:t>specialisation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7" name="Objaśnienie owalne 16"/>
          <p:cNvSpPr/>
          <p:nvPr/>
        </p:nvSpPr>
        <p:spPr>
          <a:xfrm>
            <a:off x="6062649" y="1222664"/>
            <a:ext cx="3179673" cy="2376000"/>
          </a:xfrm>
          <a:prstGeom prst="wedgeEllipseCallou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Respect, </a:t>
            </a:r>
            <a:r>
              <a:rPr lang="en-US" dirty="0">
                <a:solidFill>
                  <a:schemeClr val="tx1"/>
                </a:solidFill>
              </a:rPr>
              <a:t>trust, good planning, teamwork, </a:t>
            </a:r>
            <a:r>
              <a:rPr lang="en-US" b="1" dirty="0">
                <a:solidFill>
                  <a:schemeClr val="accent3"/>
                </a:solidFill>
              </a:rPr>
              <a:t>balance between work and family life</a:t>
            </a:r>
          </a:p>
        </p:txBody>
      </p:sp>
      <p:sp>
        <p:nvSpPr>
          <p:cNvPr id="16" name="Objaśnienie owalne 15"/>
          <p:cNvSpPr/>
          <p:nvPr/>
        </p:nvSpPr>
        <p:spPr>
          <a:xfrm>
            <a:off x="2858183" y="1343368"/>
            <a:ext cx="3024000" cy="2376000"/>
          </a:xfrm>
          <a:prstGeom prst="wedgeEllipseCallout">
            <a:avLst>
              <a:gd name="adj1" fmla="val 29563"/>
              <a:gd name="adj2" fmla="val 56707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Super </a:t>
            </a:r>
            <a:r>
              <a:rPr lang="en-US" b="1" dirty="0">
                <a:solidFill>
                  <a:schemeClr val="accent4"/>
                </a:solidFill>
              </a:rPr>
              <a:t>atmosphere and space for new ideas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 As little bureaucracy as possible</a:t>
            </a:r>
            <a:endParaRPr lang="pl-PL" b="1" dirty="0">
              <a:solidFill>
                <a:schemeClr val="accent4"/>
              </a:solidFill>
            </a:endParaRPr>
          </a:p>
        </p:txBody>
      </p:sp>
      <p:sp>
        <p:nvSpPr>
          <p:cNvPr id="14" name="Objaśnienie owalne 13"/>
          <p:cNvSpPr/>
          <p:nvPr/>
        </p:nvSpPr>
        <p:spPr>
          <a:xfrm>
            <a:off x="251298" y="3097824"/>
            <a:ext cx="3024000" cy="2376000"/>
          </a:xfrm>
          <a:prstGeom prst="wedgeEllipseCallout">
            <a:avLst>
              <a:gd name="adj1" fmla="val 57201"/>
              <a:gd name="adj2" fmla="val 10359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 want to take on </a:t>
            </a:r>
            <a:r>
              <a:rPr lang="en-US" b="1" dirty="0">
                <a:solidFill>
                  <a:schemeClr val="accent5"/>
                </a:solidFill>
              </a:rPr>
              <a:t>difficult challenges and decide for ourselves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We value individual goals and awards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en-US" dirty="0"/>
              <a:t>What does it mean </a:t>
            </a:r>
            <a:r>
              <a:rPr lang="en-US" b="1" dirty="0">
                <a:solidFill>
                  <a:schemeClr val="accent1"/>
                </a:solidFill>
              </a:rPr>
              <a:t>for employers?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-553074" y="736602"/>
            <a:ext cx="6428442" cy="384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en-US" sz="2000" b="1" dirty="0"/>
              <a:t>What motivates people with a given style?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29" y="4008381"/>
            <a:ext cx="1823460" cy="24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38" y="4029119"/>
            <a:ext cx="1807882" cy="24071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68" y="4029121"/>
            <a:ext cx="1807882" cy="24071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98" y="4186777"/>
            <a:ext cx="1807882" cy="224945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06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  <p:bldP spid="16" grpId="0" animBg="1"/>
          <p:bldP spid="14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  <p:bldP spid="16" grpId="0" animBg="1"/>
          <p:bldP spid="14" grpId="0" animBg="1"/>
          <p:bldP spid="4" grpId="0" animBg="1"/>
        </p:bldLst>
      </p:timing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aśnienie owalne 17"/>
          <p:cNvSpPr/>
          <p:nvPr/>
        </p:nvSpPr>
        <p:spPr>
          <a:xfrm>
            <a:off x="8968512" y="2995066"/>
            <a:ext cx="3024000" cy="2376000"/>
          </a:xfrm>
          <a:prstGeom prst="wedgeEllipseCallout">
            <a:avLst>
              <a:gd name="adj1" fmla="val -58549"/>
              <a:gd name="adj2" fmla="val 7462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Clear rules and procedures</a:t>
            </a:r>
            <a:r>
              <a:rPr lang="en-US" dirty="0">
                <a:solidFill>
                  <a:schemeClr val="tx1"/>
                </a:solidFill>
              </a:rPr>
              <a:t>, high quality, concrete data. </a:t>
            </a:r>
            <a:r>
              <a:rPr lang="en-US" b="1" dirty="0">
                <a:solidFill>
                  <a:schemeClr val="accent2"/>
                </a:solidFill>
              </a:rPr>
              <a:t>Possibility of </a:t>
            </a:r>
            <a:r>
              <a:rPr lang="en-US" b="1" dirty="0" err="1">
                <a:solidFill>
                  <a:schemeClr val="accent2"/>
                </a:solidFill>
              </a:rPr>
              <a:t>specialisation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7" name="Objaśnienie owalne 16"/>
          <p:cNvSpPr/>
          <p:nvPr/>
        </p:nvSpPr>
        <p:spPr>
          <a:xfrm>
            <a:off x="5908217" y="456080"/>
            <a:ext cx="4318710" cy="3014282"/>
          </a:xfrm>
          <a:prstGeom prst="wedgeEllipseCallout">
            <a:avLst>
              <a:gd name="adj1" fmla="val -25808"/>
              <a:gd name="adj2" fmla="val 66714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Respect, </a:t>
            </a:r>
            <a:r>
              <a:rPr lang="en-US" sz="2400" dirty="0">
                <a:solidFill>
                  <a:schemeClr val="tx1"/>
                </a:solidFill>
              </a:rPr>
              <a:t>trust, good planning, teamwork, </a:t>
            </a:r>
            <a:r>
              <a:rPr lang="en-US" sz="2400" b="1" dirty="0">
                <a:solidFill>
                  <a:schemeClr val="accent3"/>
                </a:solidFill>
              </a:rPr>
              <a:t>balance between work and family life</a:t>
            </a:r>
          </a:p>
        </p:txBody>
      </p:sp>
      <p:sp>
        <p:nvSpPr>
          <p:cNvPr id="16" name="Objaśnienie owalne 15"/>
          <p:cNvSpPr/>
          <p:nvPr/>
        </p:nvSpPr>
        <p:spPr>
          <a:xfrm>
            <a:off x="2741160" y="1409700"/>
            <a:ext cx="2939577" cy="2309668"/>
          </a:xfrm>
          <a:prstGeom prst="wedgeEllipseCallout">
            <a:avLst>
              <a:gd name="adj1" fmla="val 32083"/>
              <a:gd name="adj2" fmla="val 56172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Super </a:t>
            </a:r>
            <a:r>
              <a:rPr lang="en-US" b="1" dirty="0">
                <a:solidFill>
                  <a:schemeClr val="accent4"/>
                </a:solidFill>
              </a:rPr>
              <a:t>atmosphere and space for new ideas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 As little bureaucracy as possible</a:t>
            </a:r>
            <a:endParaRPr lang="pl-PL" b="1" dirty="0">
              <a:solidFill>
                <a:schemeClr val="accent4"/>
              </a:solidFill>
            </a:endParaRPr>
          </a:p>
        </p:txBody>
      </p:sp>
      <p:sp>
        <p:nvSpPr>
          <p:cNvPr id="14" name="Objaśnienie owalne 13"/>
          <p:cNvSpPr/>
          <p:nvPr/>
        </p:nvSpPr>
        <p:spPr>
          <a:xfrm>
            <a:off x="672794" y="3429000"/>
            <a:ext cx="2602503" cy="2044824"/>
          </a:xfrm>
          <a:prstGeom prst="wedgeEllipseCallout">
            <a:avLst>
              <a:gd name="adj1" fmla="val 57201"/>
              <a:gd name="adj2" fmla="val 10359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We want to take on </a:t>
            </a:r>
            <a:r>
              <a:rPr lang="en-US" sz="1600" b="1" dirty="0">
                <a:solidFill>
                  <a:schemeClr val="accent5"/>
                </a:solidFill>
              </a:rPr>
              <a:t>difficult challenges and decide for ourselves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We value individual goals and awards</a:t>
            </a:r>
            <a:endParaRPr lang="pl-PL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en-US" dirty="0"/>
              <a:t>What does it mean </a:t>
            </a:r>
            <a:r>
              <a:rPr lang="en-US" b="1" dirty="0">
                <a:solidFill>
                  <a:schemeClr val="accent1"/>
                </a:solidFill>
              </a:rPr>
              <a:t>for employers?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-556416" y="736602"/>
            <a:ext cx="6428442" cy="384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en-US" sz="2000" b="1" dirty="0"/>
              <a:t>What motivates people with a given style?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29" y="4008381"/>
            <a:ext cx="1823460" cy="24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38" y="4029119"/>
            <a:ext cx="1807882" cy="24071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68" y="4029121"/>
            <a:ext cx="1807882" cy="24071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98" y="4186777"/>
            <a:ext cx="1807882" cy="224945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990219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739379"/>
          </a:xfrm>
        </p:spPr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Distribution o</a:t>
            </a:r>
            <a:r>
              <a:rPr lang="en-US" b="1" dirty="0">
                <a:solidFill>
                  <a:schemeClr val="accent1"/>
                </a:solidFill>
              </a:rPr>
              <a:t>f behavior styles according </a:t>
            </a:r>
            <a:r>
              <a:rPr lang="en-US" dirty="0"/>
              <a:t>to the Extended DISC model </a:t>
            </a:r>
            <a:r>
              <a:rPr lang="en-US" b="1" dirty="0">
                <a:solidFill>
                  <a:schemeClr val="accent1"/>
                </a:solidFill>
              </a:rPr>
              <a:t>in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Polish</a:t>
            </a:r>
            <a:r>
              <a:rPr lang="pl-PL" b="1" dirty="0">
                <a:solidFill>
                  <a:schemeClr val="accent1"/>
                </a:solidFill>
              </a:rPr>
              <a:t> and </a:t>
            </a:r>
            <a:r>
              <a:rPr lang="pl-PL" dirty="0" err="1"/>
              <a:t>and</a:t>
            </a:r>
            <a:r>
              <a:rPr lang="pl-PL" dirty="0"/>
              <a:t> </a:t>
            </a:r>
            <a:r>
              <a:rPr lang="pl-PL" dirty="0" err="1"/>
              <a:t>Worldwide</a:t>
            </a:r>
            <a:r>
              <a:rPr lang="pl-PL" dirty="0"/>
              <a:t> – 2024 (%)</a:t>
            </a:r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64</a:t>
            </a:fld>
            <a:endParaRPr lang="pl-PL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6D3E808-249D-8251-A0D2-4034031C1319}"/>
              </a:ext>
            </a:extLst>
          </p:cNvPr>
          <p:cNvGrpSpPr/>
          <p:nvPr/>
        </p:nvGrpSpPr>
        <p:grpSpPr>
          <a:xfrm>
            <a:off x="735606" y="1765354"/>
            <a:ext cx="3369458" cy="3369457"/>
            <a:chOff x="5470789" y="719666"/>
            <a:chExt cx="5418668" cy="5418667"/>
          </a:xfrm>
        </p:grpSpPr>
        <p:graphicFrame>
          <p:nvGraphicFramePr>
            <p:cNvPr id="5" name="Chart 7">
              <a:extLst>
                <a:ext uri="{FF2B5EF4-FFF2-40B4-BE49-F238E27FC236}">
                  <a16:creationId xmlns:a16="http://schemas.microsoft.com/office/drawing/2014/main" id="{0C7A39FB-56FE-2D9F-D0C9-522083ABD5DC}"/>
                </a:ext>
              </a:extLst>
            </p:cNvPr>
            <p:cNvGraphicFramePr/>
            <p:nvPr/>
          </p:nvGraphicFramePr>
          <p:xfrm>
            <a:off x="5470789" y="719666"/>
            <a:ext cx="5418668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3F6D03FB-F2A8-5BF4-05CF-5B4275021D95}"/>
                </a:ext>
              </a:extLst>
            </p:cNvPr>
            <p:cNvSpPr/>
            <p:nvPr/>
          </p:nvSpPr>
          <p:spPr>
            <a:xfrm>
              <a:off x="6850929" y="2099805"/>
              <a:ext cx="2658389" cy="2658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FD15D447-6C6B-AA1B-DA5F-B1C05A9934CE}"/>
              </a:ext>
            </a:extLst>
          </p:cNvPr>
          <p:cNvGrpSpPr/>
          <p:nvPr/>
        </p:nvGrpSpPr>
        <p:grpSpPr>
          <a:xfrm>
            <a:off x="7695050" y="1765354"/>
            <a:ext cx="3369458" cy="3369457"/>
            <a:chOff x="5470789" y="719666"/>
            <a:chExt cx="5418668" cy="5418667"/>
          </a:xfrm>
        </p:grpSpPr>
        <p:graphicFrame>
          <p:nvGraphicFramePr>
            <p:cNvPr id="14" name="Chart 10">
              <a:extLst>
                <a:ext uri="{FF2B5EF4-FFF2-40B4-BE49-F238E27FC236}">
                  <a16:creationId xmlns:a16="http://schemas.microsoft.com/office/drawing/2014/main" id="{CB4F0909-F77B-4509-BAE7-9D56FF013FCB}"/>
                </a:ext>
              </a:extLst>
            </p:cNvPr>
            <p:cNvGraphicFramePr/>
            <p:nvPr/>
          </p:nvGraphicFramePr>
          <p:xfrm>
            <a:off x="5470789" y="719666"/>
            <a:ext cx="5418668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1757EF67-AF22-FFF9-C226-163C746114C3}"/>
                </a:ext>
              </a:extLst>
            </p:cNvPr>
            <p:cNvSpPr/>
            <p:nvPr/>
          </p:nvSpPr>
          <p:spPr>
            <a:xfrm>
              <a:off x="6850929" y="2099805"/>
              <a:ext cx="2658389" cy="2658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2" name="Group 35">
            <a:extLst>
              <a:ext uri="{FF2B5EF4-FFF2-40B4-BE49-F238E27FC236}">
                <a16:creationId xmlns:a16="http://schemas.microsoft.com/office/drawing/2014/main" id="{E4EA794A-FDB7-785D-3844-C13FD48D2830}"/>
              </a:ext>
            </a:extLst>
          </p:cNvPr>
          <p:cNvGrpSpPr/>
          <p:nvPr/>
        </p:nvGrpSpPr>
        <p:grpSpPr>
          <a:xfrm>
            <a:off x="3776773" y="1910293"/>
            <a:ext cx="3718103" cy="3070630"/>
            <a:chOff x="4198667" y="2569197"/>
            <a:chExt cx="3718103" cy="3070630"/>
          </a:xfrm>
        </p:grpSpPr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1CCFEE8A-995C-1E69-3098-6B3290A79691}"/>
                </a:ext>
              </a:extLst>
            </p:cNvPr>
            <p:cNvGrpSpPr/>
            <p:nvPr/>
          </p:nvGrpSpPr>
          <p:grpSpPr>
            <a:xfrm>
              <a:off x="4727133" y="3203545"/>
              <a:ext cx="3189637" cy="410308"/>
              <a:chOff x="4727133" y="3479919"/>
              <a:chExt cx="3189637" cy="410308"/>
            </a:xfrm>
          </p:grpSpPr>
          <p:sp>
            <p:nvSpPr>
              <p:cNvPr id="40" name="Rectangle: Rounded Corners 13">
                <a:extLst>
                  <a:ext uri="{FF2B5EF4-FFF2-40B4-BE49-F238E27FC236}">
                    <a16:creationId xmlns:a16="http://schemas.microsoft.com/office/drawing/2014/main" id="{BA32B917-2491-A66E-DE6F-E25524C5ACD5}"/>
                  </a:ext>
                </a:extLst>
              </p:cNvPr>
              <p:cNvSpPr/>
              <p:nvPr/>
            </p:nvSpPr>
            <p:spPr>
              <a:xfrm>
                <a:off x="6118930" y="3479919"/>
                <a:ext cx="410308" cy="410308"/>
              </a:xfrm>
              <a:prstGeom prst="roundRect">
                <a:avLst/>
              </a:prstGeom>
              <a:solidFill>
                <a:srgbClr val="CC003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Text Placeholder 36">
                <a:extLst>
                  <a:ext uri="{FF2B5EF4-FFF2-40B4-BE49-F238E27FC236}">
                    <a16:creationId xmlns:a16="http://schemas.microsoft.com/office/drawing/2014/main" id="{D52D4BE2-94A2-B05B-6CB9-8E0064B512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7133" y="3531185"/>
                <a:ext cx="1131047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l-PL" sz="2000" dirty="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8,7%</a:t>
                </a:r>
                <a:r>
                  <a:rPr lang="pl-PL" sz="2000" b="1" dirty="0">
                    <a:solidFill>
                      <a:srgbClr val="E2002C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pl-PL" sz="2000" dirty="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– </a:t>
                </a:r>
                <a:r>
                  <a:rPr lang="pl-PL" sz="2000" b="1" dirty="0">
                    <a:solidFill>
                      <a:srgbClr val="E2002C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</a:t>
                </a:r>
                <a:endParaRPr lang="pl-PL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2" name="Text Placeholder 36">
                <a:extLst>
                  <a:ext uri="{FF2B5EF4-FFF2-40B4-BE49-F238E27FC236}">
                    <a16:creationId xmlns:a16="http://schemas.microsoft.com/office/drawing/2014/main" id="{8210B280-B680-32DD-4B3D-9192F21E4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723" y="3531185"/>
                <a:ext cx="1131047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l-PL" sz="2000" b="1">
                    <a:solidFill>
                      <a:srgbClr val="E2002C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</a:t>
                </a:r>
                <a:r>
                  <a:rPr lang="pl-PL" sz="2000">
                    <a:solidFill>
                      <a:srgbClr val="E2002C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pl-PL" sz="200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– 11,8%</a:t>
                </a:r>
              </a:p>
            </p:txBody>
          </p:sp>
        </p:grpSp>
        <p:grpSp>
          <p:nvGrpSpPr>
            <p:cNvPr id="26" name="Group 32">
              <a:extLst>
                <a:ext uri="{FF2B5EF4-FFF2-40B4-BE49-F238E27FC236}">
                  <a16:creationId xmlns:a16="http://schemas.microsoft.com/office/drawing/2014/main" id="{029D5738-442A-6EA9-FF01-004E121D3D36}"/>
                </a:ext>
              </a:extLst>
            </p:cNvPr>
            <p:cNvGrpSpPr/>
            <p:nvPr/>
          </p:nvGrpSpPr>
          <p:grpSpPr>
            <a:xfrm>
              <a:off x="4729265" y="3878869"/>
              <a:ext cx="3187505" cy="410308"/>
              <a:chOff x="4729265" y="4114415"/>
              <a:chExt cx="3187505" cy="410308"/>
            </a:xfrm>
          </p:grpSpPr>
          <p:sp>
            <p:nvSpPr>
              <p:cNvPr id="37" name="Rectangle: Rounded Corners 14">
                <a:extLst>
                  <a:ext uri="{FF2B5EF4-FFF2-40B4-BE49-F238E27FC236}">
                    <a16:creationId xmlns:a16="http://schemas.microsoft.com/office/drawing/2014/main" id="{97A16443-37D5-F9E4-C5E8-BF95E59CE482}"/>
                  </a:ext>
                </a:extLst>
              </p:cNvPr>
              <p:cNvSpPr/>
              <p:nvPr/>
            </p:nvSpPr>
            <p:spPr>
              <a:xfrm>
                <a:off x="6118930" y="4114415"/>
                <a:ext cx="410308" cy="410308"/>
              </a:xfrm>
              <a:prstGeom prst="roundRect">
                <a:avLst/>
              </a:prstGeom>
              <a:solidFill>
                <a:srgbClr val="F6B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8" name="Text Placeholder 36">
                <a:extLst>
                  <a:ext uri="{FF2B5EF4-FFF2-40B4-BE49-F238E27FC236}">
                    <a16:creationId xmlns:a16="http://schemas.microsoft.com/office/drawing/2014/main" id="{3ED41337-E1D0-9B12-9EA3-E3C93F6880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9265" y="4165681"/>
                <a:ext cx="1128915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l-PL" sz="200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26,1% – </a:t>
                </a:r>
                <a:r>
                  <a:rPr lang="pl-PL" sz="2000" b="1">
                    <a:solidFill>
                      <a:srgbClr val="F6BF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</a:t>
                </a:r>
                <a:endParaRPr lang="pl-PL" sz="20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Text Placeholder 36">
                <a:extLst>
                  <a:ext uri="{FF2B5EF4-FFF2-40B4-BE49-F238E27FC236}">
                    <a16:creationId xmlns:a16="http://schemas.microsoft.com/office/drawing/2014/main" id="{BD7180A1-F24E-1E24-27E7-B2E9048DD0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723" y="4165681"/>
                <a:ext cx="1131047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l-PL" sz="2000" b="1" dirty="0">
                    <a:solidFill>
                      <a:srgbClr val="F6BF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</a:t>
                </a:r>
                <a:r>
                  <a:rPr lang="pl-PL" sz="2000" dirty="0">
                    <a:solidFill>
                      <a:srgbClr val="E2002C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pl-PL" sz="2000" dirty="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– 19,4%</a:t>
                </a:r>
              </a:p>
            </p:txBody>
          </p:sp>
        </p:grpSp>
        <p:grpSp>
          <p:nvGrpSpPr>
            <p:cNvPr id="27" name="Group 33">
              <a:extLst>
                <a:ext uri="{FF2B5EF4-FFF2-40B4-BE49-F238E27FC236}">
                  <a16:creationId xmlns:a16="http://schemas.microsoft.com/office/drawing/2014/main" id="{ACC09F5E-7C61-1E05-0454-BAE1382CF478}"/>
                </a:ext>
              </a:extLst>
            </p:cNvPr>
            <p:cNvGrpSpPr/>
            <p:nvPr/>
          </p:nvGrpSpPr>
          <p:grpSpPr>
            <a:xfrm>
              <a:off x="4727133" y="4554193"/>
              <a:ext cx="3187505" cy="410308"/>
              <a:chOff x="4727133" y="4748911"/>
              <a:chExt cx="3187505" cy="410308"/>
            </a:xfrm>
          </p:grpSpPr>
          <p:sp>
            <p:nvSpPr>
              <p:cNvPr id="34" name="Rectangle: Rounded Corners 15">
                <a:extLst>
                  <a:ext uri="{FF2B5EF4-FFF2-40B4-BE49-F238E27FC236}">
                    <a16:creationId xmlns:a16="http://schemas.microsoft.com/office/drawing/2014/main" id="{63C8D25F-99AF-BF97-71BB-1E5F21A8C2C9}"/>
                  </a:ext>
                </a:extLst>
              </p:cNvPr>
              <p:cNvSpPr/>
              <p:nvPr/>
            </p:nvSpPr>
            <p:spPr>
              <a:xfrm>
                <a:off x="6116798" y="4748911"/>
                <a:ext cx="410308" cy="410308"/>
              </a:xfrm>
              <a:prstGeom prst="roundRect">
                <a:avLst/>
              </a:prstGeom>
              <a:solidFill>
                <a:srgbClr val="42B04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Text Placeholder 36">
                <a:extLst>
                  <a:ext uri="{FF2B5EF4-FFF2-40B4-BE49-F238E27FC236}">
                    <a16:creationId xmlns:a16="http://schemas.microsoft.com/office/drawing/2014/main" id="{84A6B6F5-796B-B249-3E06-A4AFC579B5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7133" y="4800177"/>
                <a:ext cx="1131047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l-PL" sz="200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34% – </a:t>
                </a:r>
                <a:r>
                  <a:rPr lang="pl-PL" sz="2000" b="1">
                    <a:solidFill>
                      <a:srgbClr val="42B04D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</a:t>
                </a:r>
                <a:endParaRPr lang="pl-PL" sz="20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6" name="Text Placeholder 36">
                <a:extLst>
                  <a:ext uri="{FF2B5EF4-FFF2-40B4-BE49-F238E27FC236}">
                    <a16:creationId xmlns:a16="http://schemas.microsoft.com/office/drawing/2014/main" id="{78EC8CE9-FE91-07E1-771E-1CD589CE2E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723" y="4800177"/>
                <a:ext cx="1128915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l-PL" sz="2000" b="1">
                    <a:solidFill>
                      <a:srgbClr val="42B04D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 </a:t>
                </a:r>
                <a:r>
                  <a:rPr lang="pl-PL" sz="200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– 45,4%</a:t>
                </a:r>
              </a:p>
            </p:txBody>
          </p:sp>
        </p:grpSp>
        <p:grpSp>
          <p:nvGrpSpPr>
            <p:cNvPr id="28" name="Group 34">
              <a:extLst>
                <a:ext uri="{FF2B5EF4-FFF2-40B4-BE49-F238E27FC236}">
                  <a16:creationId xmlns:a16="http://schemas.microsoft.com/office/drawing/2014/main" id="{33E7ABB8-A9E2-C602-D046-5C9D0183FE22}"/>
                </a:ext>
              </a:extLst>
            </p:cNvPr>
            <p:cNvGrpSpPr/>
            <p:nvPr/>
          </p:nvGrpSpPr>
          <p:grpSpPr>
            <a:xfrm>
              <a:off x="4198667" y="5229519"/>
              <a:ext cx="3715971" cy="410308"/>
              <a:chOff x="4198667" y="5383407"/>
              <a:chExt cx="3715971" cy="410308"/>
            </a:xfrm>
          </p:grpSpPr>
          <p:sp>
            <p:nvSpPr>
              <p:cNvPr id="31" name="Rectangle: Rounded Corners 16">
                <a:extLst>
                  <a:ext uri="{FF2B5EF4-FFF2-40B4-BE49-F238E27FC236}">
                    <a16:creationId xmlns:a16="http://schemas.microsoft.com/office/drawing/2014/main" id="{15353FBE-9E3A-4EA5-654B-54A8E8850816}"/>
                  </a:ext>
                </a:extLst>
              </p:cNvPr>
              <p:cNvSpPr/>
              <p:nvPr/>
            </p:nvSpPr>
            <p:spPr>
              <a:xfrm>
                <a:off x="6116798" y="5383407"/>
                <a:ext cx="410308" cy="410308"/>
              </a:xfrm>
              <a:prstGeom prst="roundRect">
                <a:avLst/>
              </a:prstGeom>
              <a:solidFill>
                <a:srgbClr val="3171C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Text Placeholder 36">
                <a:extLst>
                  <a:ext uri="{FF2B5EF4-FFF2-40B4-BE49-F238E27FC236}">
                    <a16:creationId xmlns:a16="http://schemas.microsoft.com/office/drawing/2014/main" id="{31E174C5-55C7-9C4F-F22B-6BD653891B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8667" y="5434673"/>
                <a:ext cx="1707638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l-PL" sz="2000" dirty="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31,2% – </a:t>
                </a:r>
                <a:r>
                  <a:rPr lang="pl-PL" sz="2000" b="1" dirty="0">
                    <a:solidFill>
                      <a:srgbClr val="3171C3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</a:t>
                </a:r>
                <a:r>
                  <a:rPr lang="pl-PL" sz="20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</a:p>
            </p:txBody>
          </p:sp>
          <p:sp>
            <p:nvSpPr>
              <p:cNvPr id="33" name="Text Placeholder 36">
                <a:extLst>
                  <a:ext uri="{FF2B5EF4-FFF2-40B4-BE49-F238E27FC236}">
                    <a16:creationId xmlns:a16="http://schemas.microsoft.com/office/drawing/2014/main" id="{37417508-AC03-C992-E7D5-60275862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723" y="5434673"/>
                <a:ext cx="1128915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l-PL" sz="2000" b="1">
                    <a:solidFill>
                      <a:srgbClr val="3171C3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C</a:t>
                </a:r>
                <a:r>
                  <a:rPr lang="pl-PL" sz="2000" b="1">
                    <a:solidFill>
                      <a:srgbClr val="F6BF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pl-PL" sz="200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rPr>
                  <a:t>– 23,4%</a:t>
                </a:r>
              </a:p>
            </p:txBody>
          </p:sp>
        </p:grpSp>
        <p:sp>
          <p:nvSpPr>
            <p:cNvPr id="29" name="Text Placeholder 36">
              <a:extLst>
                <a:ext uri="{FF2B5EF4-FFF2-40B4-BE49-F238E27FC236}">
                  <a16:creationId xmlns:a16="http://schemas.microsoft.com/office/drawing/2014/main" id="{87A50335-A0AA-ABA1-9E6C-3E01604428BC}"/>
                </a:ext>
              </a:extLst>
            </p:cNvPr>
            <p:cNvSpPr txBox="1">
              <a:spLocks/>
            </p:cNvSpPr>
            <p:nvPr/>
          </p:nvSpPr>
          <p:spPr>
            <a:xfrm>
              <a:off x="6785723" y="2569197"/>
              <a:ext cx="1131047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Poland</a:t>
              </a:r>
            </a:p>
          </p:txBody>
        </p:sp>
        <p:sp>
          <p:nvSpPr>
            <p:cNvPr id="30" name="Text Placeholder 36">
              <a:extLst>
                <a:ext uri="{FF2B5EF4-FFF2-40B4-BE49-F238E27FC236}">
                  <a16:creationId xmlns:a16="http://schemas.microsoft.com/office/drawing/2014/main" id="{56A1B671-43C2-3516-124E-60E5D7FF8B85}"/>
                </a:ext>
              </a:extLst>
            </p:cNvPr>
            <p:cNvSpPr txBox="1">
              <a:spLocks/>
            </p:cNvSpPr>
            <p:nvPr/>
          </p:nvSpPr>
          <p:spPr>
            <a:xfrm>
              <a:off x="4727132" y="2569197"/>
              <a:ext cx="1131047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l-PL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aśnienie owalne 17"/>
          <p:cNvSpPr/>
          <p:nvPr/>
        </p:nvSpPr>
        <p:spPr>
          <a:xfrm>
            <a:off x="9260613" y="3193961"/>
            <a:ext cx="2393130" cy="1880316"/>
          </a:xfrm>
          <a:prstGeom prst="wedgeEllipseCallout">
            <a:avLst>
              <a:gd name="adj1" fmla="val -58549"/>
              <a:gd name="adj2" fmla="val 7462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b="1" dirty="0" err="1">
                <a:solidFill>
                  <a:schemeClr val="accent2"/>
                </a:solidFill>
              </a:rPr>
              <a:t>Moderate</a:t>
            </a: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err="1">
                <a:solidFill>
                  <a:schemeClr val="accent2"/>
                </a:solidFill>
              </a:rPr>
              <a:t>analytical</a:t>
            </a: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err="1">
                <a:solidFill>
                  <a:schemeClr val="accent2"/>
                </a:solidFill>
              </a:rPr>
              <a:t>facility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7" name="Objaśnienie owalne 16"/>
          <p:cNvSpPr/>
          <p:nvPr/>
        </p:nvSpPr>
        <p:spPr>
          <a:xfrm>
            <a:off x="6514088" y="1681186"/>
            <a:ext cx="2566057" cy="1917477"/>
          </a:xfrm>
          <a:prstGeom prst="wedgeEllipseCallou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b="1" dirty="0" err="1">
                <a:solidFill>
                  <a:schemeClr val="accent3"/>
                </a:solidFill>
              </a:rPr>
              <a:t>Rather</a:t>
            </a:r>
            <a:r>
              <a:rPr lang="pl-PL" b="1" dirty="0">
                <a:solidFill>
                  <a:schemeClr val="accent3"/>
                </a:solidFill>
              </a:rPr>
              <a:t> </a:t>
            </a:r>
            <a:r>
              <a:rPr lang="pl-PL" b="1" dirty="0" err="1">
                <a:solidFill>
                  <a:schemeClr val="accent3"/>
                </a:solidFill>
              </a:rPr>
              <a:t>conservative</a:t>
            </a:r>
            <a:endParaRPr lang="pl-PL" b="1" dirty="0">
              <a:solidFill>
                <a:schemeClr val="accent3"/>
              </a:solidFill>
            </a:endParaRPr>
          </a:p>
        </p:txBody>
      </p:sp>
      <p:sp>
        <p:nvSpPr>
          <p:cNvPr id="16" name="Objaśnienie owalne 15"/>
          <p:cNvSpPr/>
          <p:nvPr/>
        </p:nvSpPr>
        <p:spPr>
          <a:xfrm>
            <a:off x="2741115" y="1343368"/>
            <a:ext cx="3572808" cy="2376000"/>
          </a:xfrm>
          <a:prstGeom prst="wedgeEllipseCallout">
            <a:avLst>
              <a:gd name="adj1" fmla="val 29563"/>
              <a:gd name="adj2" fmla="val 56707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 are not very open,</a:t>
            </a:r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We do not like praising and selling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Popularity = hate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Objaśnienie owalne 13"/>
          <p:cNvSpPr/>
          <p:nvPr/>
        </p:nvSpPr>
        <p:spPr>
          <a:xfrm>
            <a:off x="543398" y="3097824"/>
            <a:ext cx="3024000" cy="2376000"/>
          </a:xfrm>
          <a:prstGeom prst="wedgeEllipseCallout">
            <a:avLst>
              <a:gd name="adj1" fmla="val 57201"/>
              <a:gd name="adj2" fmla="val 10359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We like risk, </a:t>
            </a:r>
            <a:r>
              <a:rPr lang="en-US" dirty="0">
                <a:solidFill>
                  <a:schemeClr val="tx1"/>
                </a:solidFill>
              </a:rPr>
              <a:t>we play sharply,</a:t>
            </a:r>
            <a:r>
              <a:rPr lang="en-US" b="1" dirty="0">
                <a:solidFill>
                  <a:schemeClr val="accent5"/>
                </a:solidFill>
              </a:rPr>
              <a:t> we are enterprising, </a:t>
            </a:r>
            <a:r>
              <a:rPr lang="en-US" dirty="0">
                <a:solidFill>
                  <a:schemeClr val="tx1"/>
                </a:solidFill>
              </a:rPr>
              <a:t>we like to argue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en-US" dirty="0"/>
              <a:t>What does it mean </a:t>
            </a:r>
            <a:r>
              <a:rPr lang="en-US" b="1" dirty="0">
                <a:solidFill>
                  <a:schemeClr val="accent1"/>
                </a:solidFill>
              </a:rPr>
              <a:t>for employers?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-727867" y="736602"/>
            <a:ext cx="9353251" cy="384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en-US" sz="2000" b="1" dirty="0"/>
              <a:t>What differentiates us from the populations of other countries?</a:t>
            </a: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29" y="4008381"/>
            <a:ext cx="1823460" cy="24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38" y="4029119"/>
            <a:ext cx="1807882" cy="24071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68" y="4029121"/>
            <a:ext cx="1807882" cy="24071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98" y="4186777"/>
            <a:ext cx="1807882" cy="224945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0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  <p:bldP spid="16" grpId="0" animBg="1"/>
          <p:bldP spid="14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  <p:bldP spid="16" grpId="0" animBg="1"/>
          <p:bldP spid="14" grpId="0" animBg="1"/>
          <p:bldP spid="4" grpId="0" animBg="1"/>
        </p:bldLst>
      </p:timing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09" y="231282"/>
            <a:ext cx="11549415" cy="406980"/>
          </a:xfrm>
        </p:spPr>
        <p:txBody>
          <a:bodyPr/>
          <a:lstStyle/>
          <a:p>
            <a:r>
              <a:rPr lang="en-US" dirty="0"/>
              <a:t>And how do </a:t>
            </a:r>
            <a:r>
              <a:rPr lang="en-US" b="1" dirty="0">
                <a:solidFill>
                  <a:schemeClr val="accent1"/>
                </a:solidFill>
              </a:rPr>
              <a:t>generations differ</a:t>
            </a:r>
            <a:r>
              <a:rPr lang="en-US" dirty="0"/>
              <a:t>?</a:t>
            </a:r>
            <a:r>
              <a:rPr lang="pl-PL" dirty="0"/>
              <a:t> (as of 2020)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66</a:t>
            </a:fld>
            <a:endParaRPr lang="pl-PL"/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18DA5F67-BB67-731E-2361-E645DD255243}"/>
              </a:ext>
            </a:extLst>
          </p:cNvPr>
          <p:cNvGrpSpPr/>
          <p:nvPr/>
        </p:nvGrpSpPr>
        <p:grpSpPr>
          <a:xfrm>
            <a:off x="791134" y="1485825"/>
            <a:ext cx="2571108" cy="4294676"/>
            <a:chOff x="791134" y="1758462"/>
            <a:chExt cx="2571108" cy="4294676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B056924-BC20-62E8-6C65-0193DBFFBCA1}"/>
                </a:ext>
              </a:extLst>
            </p:cNvPr>
            <p:cNvSpPr/>
            <p:nvPr/>
          </p:nvSpPr>
          <p:spPr>
            <a:xfrm>
              <a:off x="1234380" y="1800760"/>
              <a:ext cx="1570300" cy="606377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2093A1C-E593-DBBF-203C-256A7509B4E3}"/>
                </a:ext>
              </a:extLst>
            </p:cNvPr>
            <p:cNvSpPr/>
            <p:nvPr/>
          </p:nvSpPr>
          <p:spPr>
            <a:xfrm>
              <a:off x="1234380" y="2868246"/>
              <a:ext cx="1570300" cy="1681773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Rectangle 78">
              <a:extLst>
                <a:ext uri="{FF2B5EF4-FFF2-40B4-BE49-F238E27FC236}">
                  <a16:creationId xmlns:a16="http://schemas.microsoft.com/office/drawing/2014/main" id="{9FA95247-DEFF-85E3-581E-92575100B1A6}"/>
                </a:ext>
              </a:extLst>
            </p:cNvPr>
            <p:cNvSpPr/>
            <p:nvPr/>
          </p:nvSpPr>
          <p:spPr>
            <a:xfrm>
              <a:off x="1234380" y="2407138"/>
              <a:ext cx="1570300" cy="461108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Rectangle 77">
              <a:extLst>
                <a:ext uri="{FF2B5EF4-FFF2-40B4-BE49-F238E27FC236}">
                  <a16:creationId xmlns:a16="http://schemas.microsoft.com/office/drawing/2014/main" id="{418D8B96-B34E-6749-D2DA-89C575798582}"/>
                </a:ext>
              </a:extLst>
            </p:cNvPr>
            <p:cNvSpPr/>
            <p:nvPr/>
          </p:nvSpPr>
          <p:spPr>
            <a:xfrm>
              <a:off x="1234380" y="4550019"/>
              <a:ext cx="1570300" cy="1041036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Freeform: Shape 76">
              <a:extLst>
                <a:ext uri="{FF2B5EF4-FFF2-40B4-BE49-F238E27FC236}">
                  <a16:creationId xmlns:a16="http://schemas.microsoft.com/office/drawing/2014/main" id="{871060A5-4783-DDAF-AC2E-48ECDEBCD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286" y="1758462"/>
              <a:ext cx="1654131" cy="3874259"/>
            </a:xfrm>
            <a:custGeom>
              <a:avLst/>
              <a:gdLst>
                <a:gd name="connsiteX0" fmla="*/ 379403 w 1461430"/>
                <a:gd name="connsiteY0" fmla="*/ 693024 h 3422921"/>
                <a:gd name="connsiteX1" fmla="*/ 69065 w 1461430"/>
                <a:gd name="connsiteY1" fmla="*/ 1001981 h 3422921"/>
                <a:gd name="connsiteX2" fmla="*/ 63834 w 1461430"/>
                <a:gd name="connsiteY2" fmla="*/ 1961834 h 3422921"/>
                <a:gd name="connsiteX3" fmla="*/ 194596 w 1461430"/>
                <a:gd name="connsiteY3" fmla="*/ 2093749 h 3422921"/>
                <a:gd name="connsiteX4" fmla="*/ 327100 w 1461430"/>
                <a:gd name="connsiteY4" fmla="*/ 1963571 h 3422921"/>
                <a:gd name="connsiteX5" fmla="*/ 332330 w 1461430"/>
                <a:gd name="connsiteY5" fmla="*/ 1001981 h 3422921"/>
                <a:gd name="connsiteX6" fmla="*/ 358481 w 1461430"/>
                <a:gd name="connsiteY6" fmla="*/ 977683 h 3422921"/>
                <a:gd name="connsiteX7" fmla="*/ 382890 w 1461430"/>
                <a:gd name="connsiteY7" fmla="*/ 1001981 h 3422921"/>
                <a:gd name="connsiteX8" fmla="*/ 382890 w 1461430"/>
                <a:gd name="connsiteY8" fmla="*/ 3201138 h 3422921"/>
                <a:gd name="connsiteX9" fmla="*/ 541547 w 1461430"/>
                <a:gd name="connsiteY9" fmla="*/ 3359088 h 3422921"/>
                <a:gd name="connsiteX10" fmla="*/ 698460 w 1461430"/>
                <a:gd name="connsiteY10" fmla="*/ 3201138 h 3422921"/>
                <a:gd name="connsiteX11" fmla="*/ 698460 w 1461430"/>
                <a:gd name="connsiteY11" fmla="*/ 1947949 h 3422921"/>
                <a:gd name="connsiteX12" fmla="*/ 766455 w 1461430"/>
                <a:gd name="connsiteY12" fmla="*/ 1947949 h 3422921"/>
                <a:gd name="connsiteX13" fmla="*/ 766455 w 1461430"/>
                <a:gd name="connsiteY13" fmla="*/ 3201138 h 3422921"/>
                <a:gd name="connsiteX14" fmla="*/ 925112 w 1461430"/>
                <a:gd name="connsiteY14" fmla="*/ 3359088 h 3422921"/>
                <a:gd name="connsiteX15" fmla="*/ 1082025 w 1461430"/>
                <a:gd name="connsiteY15" fmla="*/ 3201138 h 3422921"/>
                <a:gd name="connsiteX16" fmla="*/ 1080281 w 1461430"/>
                <a:gd name="connsiteY16" fmla="*/ 1005454 h 3422921"/>
                <a:gd name="connsiteX17" fmla="*/ 1106434 w 1461430"/>
                <a:gd name="connsiteY17" fmla="*/ 977683 h 3422921"/>
                <a:gd name="connsiteX18" fmla="*/ 1134330 w 1461430"/>
                <a:gd name="connsiteY18" fmla="*/ 1001981 h 3422921"/>
                <a:gd name="connsiteX19" fmla="*/ 1134330 w 1461430"/>
                <a:gd name="connsiteY19" fmla="*/ 1963571 h 3422921"/>
                <a:gd name="connsiteX20" fmla="*/ 1265090 w 1461430"/>
                <a:gd name="connsiteY20" fmla="*/ 2093749 h 3422921"/>
                <a:gd name="connsiteX21" fmla="*/ 1395851 w 1461430"/>
                <a:gd name="connsiteY21" fmla="*/ 1963571 h 3422921"/>
                <a:gd name="connsiteX22" fmla="*/ 1397594 w 1461430"/>
                <a:gd name="connsiteY22" fmla="*/ 1001981 h 3422921"/>
                <a:gd name="connsiteX23" fmla="*/ 1087255 w 1461430"/>
                <a:gd name="connsiteY23" fmla="*/ 693024 h 3422921"/>
                <a:gd name="connsiteX24" fmla="*/ 379403 w 1461430"/>
                <a:gd name="connsiteY24" fmla="*/ 693024 h 3422921"/>
                <a:gd name="connsiteX25" fmla="*/ 732889 w 1461430"/>
                <a:gd name="connsiteY25" fmla="*/ 63839 h 3422921"/>
                <a:gd name="connsiteX26" fmla="*/ 461062 w 1461430"/>
                <a:gd name="connsiteY26" fmla="*/ 334940 h 3422921"/>
                <a:gd name="connsiteX27" fmla="*/ 732889 w 1461430"/>
                <a:gd name="connsiteY27" fmla="*/ 606041 h 3422921"/>
                <a:gd name="connsiteX28" fmla="*/ 1004715 w 1461430"/>
                <a:gd name="connsiteY28" fmla="*/ 334940 h 3422921"/>
                <a:gd name="connsiteX29" fmla="*/ 732889 w 1461430"/>
                <a:gd name="connsiteY29" fmla="*/ 63839 h 3422921"/>
                <a:gd name="connsiteX30" fmla="*/ 0 w 1461430"/>
                <a:gd name="connsiteY30" fmla="*/ 0 h 3422921"/>
                <a:gd name="connsiteX31" fmla="*/ 1461430 w 1461430"/>
                <a:gd name="connsiteY31" fmla="*/ 0 h 3422921"/>
                <a:gd name="connsiteX32" fmla="*/ 1461430 w 1461430"/>
                <a:gd name="connsiteY32" fmla="*/ 3422921 h 3422921"/>
                <a:gd name="connsiteX33" fmla="*/ 0 w 1461430"/>
                <a:gd name="connsiteY33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61430" h="3422921">
                  <a:moveTo>
                    <a:pt x="379403" y="693024"/>
                  </a:moveTo>
                  <a:cubicBezTo>
                    <a:pt x="208542" y="693024"/>
                    <a:pt x="69065" y="831881"/>
                    <a:pt x="69065" y="1001981"/>
                  </a:cubicBezTo>
                  <a:cubicBezTo>
                    <a:pt x="63834" y="1961834"/>
                    <a:pt x="63834" y="1961834"/>
                    <a:pt x="63834" y="1961834"/>
                  </a:cubicBezTo>
                  <a:cubicBezTo>
                    <a:pt x="63834" y="2034735"/>
                    <a:pt x="121370" y="2093749"/>
                    <a:pt x="194596" y="2093749"/>
                  </a:cubicBezTo>
                  <a:cubicBezTo>
                    <a:pt x="267822" y="2093749"/>
                    <a:pt x="327100" y="2036471"/>
                    <a:pt x="327100" y="1963571"/>
                  </a:cubicBezTo>
                  <a:cubicBezTo>
                    <a:pt x="332330" y="1001981"/>
                    <a:pt x="332330" y="1001981"/>
                    <a:pt x="332330" y="1001981"/>
                  </a:cubicBezTo>
                  <a:cubicBezTo>
                    <a:pt x="332330" y="988096"/>
                    <a:pt x="342791" y="975946"/>
                    <a:pt x="358481" y="977683"/>
                  </a:cubicBezTo>
                  <a:cubicBezTo>
                    <a:pt x="372429" y="977683"/>
                    <a:pt x="382890" y="988096"/>
                    <a:pt x="382890" y="1001981"/>
                  </a:cubicBezTo>
                  <a:cubicBezTo>
                    <a:pt x="382890" y="3201138"/>
                    <a:pt x="382890" y="3201138"/>
                    <a:pt x="382890" y="3201138"/>
                  </a:cubicBezTo>
                  <a:cubicBezTo>
                    <a:pt x="382890" y="3287924"/>
                    <a:pt x="454373" y="3359088"/>
                    <a:pt x="541547" y="3359088"/>
                  </a:cubicBezTo>
                  <a:cubicBezTo>
                    <a:pt x="628721" y="3359088"/>
                    <a:pt x="698460" y="3287924"/>
                    <a:pt x="698460" y="3201138"/>
                  </a:cubicBezTo>
                  <a:cubicBezTo>
                    <a:pt x="698460" y="1947949"/>
                    <a:pt x="698460" y="1947949"/>
                    <a:pt x="698460" y="1947949"/>
                  </a:cubicBezTo>
                  <a:cubicBezTo>
                    <a:pt x="766455" y="1947949"/>
                    <a:pt x="766455" y="1947949"/>
                    <a:pt x="766455" y="1947949"/>
                  </a:cubicBezTo>
                  <a:cubicBezTo>
                    <a:pt x="766455" y="3201138"/>
                    <a:pt x="766455" y="3201138"/>
                    <a:pt x="766455" y="3201138"/>
                  </a:cubicBezTo>
                  <a:cubicBezTo>
                    <a:pt x="766455" y="3287924"/>
                    <a:pt x="837938" y="3359088"/>
                    <a:pt x="925112" y="3359088"/>
                  </a:cubicBezTo>
                  <a:cubicBezTo>
                    <a:pt x="1012286" y="3359088"/>
                    <a:pt x="1082025" y="3287924"/>
                    <a:pt x="1082025" y="3201138"/>
                  </a:cubicBezTo>
                  <a:cubicBezTo>
                    <a:pt x="1082025" y="1126954"/>
                    <a:pt x="1080281" y="2314185"/>
                    <a:pt x="1080281" y="1005454"/>
                  </a:cubicBezTo>
                  <a:cubicBezTo>
                    <a:pt x="1080281" y="989832"/>
                    <a:pt x="1090742" y="977683"/>
                    <a:pt x="1106434" y="977683"/>
                  </a:cubicBezTo>
                  <a:cubicBezTo>
                    <a:pt x="1120382" y="975946"/>
                    <a:pt x="1134330" y="988096"/>
                    <a:pt x="1134330" y="1001981"/>
                  </a:cubicBezTo>
                  <a:cubicBezTo>
                    <a:pt x="1134330" y="1963571"/>
                    <a:pt x="1134330" y="1963571"/>
                    <a:pt x="1134330" y="1963571"/>
                  </a:cubicBezTo>
                  <a:cubicBezTo>
                    <a:pt x="1134330" y="2034735"/>
                    <a:pt x="1191864" y="2093749"/>
                    <a:pt x="1265090" y="2093749"/>
                  </a:cubicBezTo>
                  <a:cubicBezTo>
                    <a:pt x="1338316" y="2093749"/>
                    <a:pt x="1395851" y="2034735"/>
                    <a:pt x="1395851" y="1963571"/>
                  </a:cubicBezTo>
                  <a:cubicBezTo>
                    <a:pt x="1397594" y="1001981"/>
                    <a:pt x="1397594" y="1001981"/>
                    <a:pt x="1397594" y="1001981"/>
                  </a:cubicBezTo>
                  <a:cubicBezTo>
                    <a:pt x="1395851" y="831881"/>
                    <a:pt x="1256373" y="693024"/>
                    <a:pt x="1087255" y="693024"/>
                  </a:cubicBezTo>
                  <a:cubicBezTo>
                    <a:pt x="703690" y="693024"/>
                    <a:pt x="698460" y="693024"/>
                    <a:pt x="379403" y="693024"/>
                  </a:cubicBezTo>
                  <a:close/>
                  <a:moveTo>
                    <a:pt x="732889" y="63839"/>
                  </a:moveTo>
                  <a:cubicBezTo>
                    <a:pt x="582763" y="63839"/>
                    <a:pt x="461062" y="185215"/>
                    <a:pt x="461062" y="334940"/>
                  </a:cubicBezTo>
                  <a:cubicBezTo>
                    <a:pt x="461062" y="484665"/>
                    <a:pt x="582763" y="606041"/>
                    <a:pt x="732889" y="606041"/>
                  </a:cubicBezTo>
                  <a:cubicBezTo>
                    <a:pt x="883015" y="606041"/>
                    <a:pt x="1004715" y="484665"/>
                    <a:pt x="1004715" y="334940"/>
                  </a:cubicBezTo>
                  <a:cubicBezTo>
                    <a:pt x="1004715" y="185215"/>
                    <a:pt x="883015" y="63839"/>
                    <a:pt x="732889" y="63839"/>
                  </a:cubicBezTo>
                  <a:close/>
                  <a:moveTo>
                    <a:pt x="0" y="0"/>
                  </a:moveTo>
                  <a:lnTo>
                    <a:pt x="1461430" y="0"/>
                  </a:lnTo>
                  <a:lnTo>
                    <a:pt x="1461430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Box 63">
              <a:extLst>
                <a:ext uri="{FF2B5EF4-FFF2-40B4-BE49-F238E27FC236}">
                  <a16:creationId xmlns:a16="http://schemas.microsoft.com/office/drawing/2014/main" id="{CDE69C3A-893E-92F2-5B2B-F592EA0CDAD3}"/>
                </a:ext>
              </a:extLst>
            </p:cNvPr>
            <p:cNvSpPr txBox="1"/>
            <p:nvPr/>
          </p:nvSpPr>
          <p:spPr>
            <a:xfrm>
              <a:off x="791134" y="5776139"/>
              <a:ext cx="246357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Born</a:t>
              </a:r>
              <a:r>
                <a:rPr lang="pl-PL" dirty="0">
                  <a:ea typeface="Roboto" panose="02000000000000000000" pitchFamily="2" charset="0"/>
                  <a:cs typeface="Roboto" panose="02000000000000000000" pitchFamily="2" charset="0"/>
                </a:rPr>
                <a:t> in </a:t>
              </a:r>
              <a:r>
                <a:rPr lang="pl-PL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&lt;1960</a:t>
              </a:r>
            </a:p>
          </p:txBody>
        </p:sp>
        <p:sp>
          <p:nvSpPr>
            <p:cNvPr id="35" name="Text Placeholder 53">
              <a:extLst>
                <a:ext uri="{FF2B5EF4-FFF2-40B4-BE49-F238E27FC236}">
                  <a16:creationId xmlns:a16="http://schemas.microsoft.com/office/drawing/2014/main" id="{9172B267-6D25-B243-A92F-6FBA845768ED}"/>
                </a:ext>
              </a:extLst>
            </p:cNvPr>
            <p:cNvSpPr txBox="1">
              <a:spLocks/>
            </p:cNvSpPr>
            <p:nvPr/>
          </p:nvSpPr>
          <p:spPr>
            <a:xfrm>
              <a:off x="2538139" y="493203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27%</a:t>
              </a:r>
            </a:p>
          </p:txBody>
        </p:sp>
        <p:sp>
          <p:nvSpPr>
            <p:cNvPr id="36" name="Text Placeholder 53">
              <a:extLst>
                <a:ext uri="{FF2B5EF4-FFF2-40B4-BE49-F238E27FC236}">
                  <a16:creationId xmlns:a16="http://schemas.microsoft.com/office/drawing/2014/main" id="{389A5657-D4DB-2AC9-A9DB-14DAAB2FE135}"/>
                </a:ext>
              </a:extLst>
            </p:cNvPr>
            <p:cNvSpPr txBox="1">
              <a:spLocks/>
            </p:cNvSpPr>
            <p:nvPr/>
          </p:nvSpPr>
          <p:spPr>
            <a:xfrm>
              <a:off x="2887369" y="3570633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45%</a:t>
              </a:r>
            </a:p>
          </p:txBody>
        </p:sp>
        <p:sp>
          <p:nvSpPr>
            <p:cNvPr id="37" name="Text Placeholder 53">
              <a:extLst>
                <a:ext uri="{FF2B5EF4-FFF2-40B4-BE49-F238E27FC236}">
                  <a16:creationId xmlns:a16="http://schemas.microsoft.com/office/drawing/2014/main" id="{E49E8FB4-40B6-A92F-B542-D46CC90191DF}"/>
                </a:ext>
              </a:extLst>
            </p:cNvPr>
            <p:cNvSpPr txBox="1">
              <a:spLocks/>
            </p:cNvSpPr>
            <p:nvPr/>
          </p:nvSpPr>
          <p:spPr>
            <a:xfrm>
              <a:off x="2887368" y="2560469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12%</a:t>
              </a:r>
            </a:p>
          </p:txBody>
        </p:sp>
        <p:sp>
          <p:nvSpPr>
            <p:cNvPr id="38" name="Text Placeholder 53">
              <a:extLst>
                <a:ext uri="{FF2B5EF4-FFF2-40B4-BE49-F238E27FC236}">
                  <a16:creationId xmlns:a16="http://schemas.microsoft.com/office/drawing/2014/main" id="{77950062-84B3-D37B-C43A-3AEBB08F11E4}"/>
                </a:ext>
              </a:extLst>
            </p:cNvPr>
            <p:cNvSpPr txBox="1">
              <a:spLocks/>
            </p:cNvSpPr>
            <p:nvPr/>
          </p:nvSpPr>
          <p:spPr>
            <a:xfrm>
              <a:off x="2424357" y="1965448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16%</a:t>
              </a:r>
            </a:p>
          </p:txBody>
        </p:sp>
      </p:grpSp>
      <p:grpSp>
        <p:nvGrpSpPr>
          <p:cNvPr id="39" name="Group 35">
            <a:extLst>
              <a:ext uri="{FF2B5EF4-FFF2-40B4-BE49-F238E27FC236}">
                <a16:creationId xmlns:a16="http://schemas.microsoft.com/office/drawing/2014/main" id="{99BCB13D-50E3-182C-38DA-BC444413BE2A}"/>
              </a:ext>
            </a:extLst>
          </p:cNvPr>
          <p:cNvGrpSpPr/>
          <p:nvPr/>
        </p:nvGrpSpPr>
        <p:grpSpPr>
          <a:xfrm>
            <a:off x="3342126" y="1485825"/>
            <a:ext cx="2869365" cy="4294676"/>
            <a:chOff x="3506917" y="1758462"/>
            <a:chExt cx="2869365" cy="4294676"/>
          </a:xfrm>
        </p:grpSpPr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C642D83F-05F8-5C5B-CD2E-CEF4E219AEBC}"/>
                </a:ext>
              </a:extLst>
            </p:cNvPr>
            <p:cNvSpPr/>
            <p:nvPr/>
          </p:nvSpPr>
          <p:spPr>
            <a:xfrm>
              <a:off x="3915020" y="1800760"/>
              <a:ext cx="1926309" cy="692409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91635D1F-BDCC-396D-AEA6-F302C829DAB4}"/>
                </a:ext>
              </a:extLst>
            </p:cNvPr>
            <p:cNvSpPr/>
            <p:nvPr/>
          </p:nvSpPr>
          <p:spPr>
            <a:xfrm>
              <a:off x="3915020" y="3086100"/>
              <a:ext cx="1926309" cy="1571625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Rectangle 80">
              <a:extLst>
                <a:ext uri="{FF2B5EF4-FFF2-40B4-BE49-F238E27FC236}">
                  <a16:creationId xmlns:a16="http://schemas.microsoft.com/office/drawing/2014/main" id="{767500CC-23EE-79BE-ADD6-89E87AF1D53D}"/>
                </a:ext>
              </a:extLst>
            </p:cNvPr>
            <p:cNvSpPr/>
            <p:nvPr/>
          </p:nvSpPr>
          <p:spPr>
            <a:xfrm>
              <a:off x="3915020" y="2493169"/>
              <a:ext cx="1926309" cy="592931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Rectangle 81">
              <a:extLst>
                <a:ext uri="{FF2B5EF4-FFF2-40B4-BE49-F238E27FC236}">
                  <a16:creationId xmlns:a16="http://schemas.microsoft.com/office/drawing/2014/main" id="{0B92AABD-655C-0D9E-2E51-815FB1E3B3C5}"/>
                </a:ext>
              </a:extLst>
            </p:cNvPr>
            <p:cNvSpPr/>
            <p:nvPr/>
          </p:nvSpPr>
          <p:spPr>
            <a:xfrm>
              <a:off x="3915020" y="4657725"/>
              <a:ext cx="1926309" cy="933330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Freeform: Shape 79">
              <a:extLst>
                <a:ext uri="{FF2B5EF4-FFF2-40B4-BE49-F238E27FC236}">
                  <a16:creationId xmlns:a16="http://schemas.microsoft.com/office/drawing/2014/main" id="{2A2A8338-08AE-47FE-0FE5-32C7945A2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068" y="1758462"/>
              <a:ext cx="2000761" cy="3874259"/>
            </a:xfrm>
            <a:custGeom>
              <a:avLst/>
              <a:gdLst>
                <a:gd name="connsiteX0" fmla="*/ 655359 w 1767679"/>
                <a:gd name="connsiteY0" fmla="*/ 693140 h 3422921"/>
                <a:gd name="connsiteX1" fmla="*/ 352011 w 1767679"/>
                <a:gd name="connsiteY1" fmla="*/ 959035 h 3422921"/>
                <a:gd name="connsiteX2" fmla="*/ 71459 w 1767679"/>
                <a:gd name="connsiteY2" fmla="*/ 1758470 h 3422921"/>
                <a:gd name="connsiteX3" fmla="*/ 152117 w 1767679"/>
                <a:gd name="connsiteY3" fmla="*/ 1926404 h 3422921"/>
                <a:gd name="connsiteX4" fmla="*/ 318696 w 1767679"/>
                <a:gd name="connsiteY4" fmla="*/ 1845935 h 3422921"/>
                <a:gd name="connsiteX5" fmla="*/ 551905 w 1767679"/>
                <a:gd name="connsiteY5" fmla="*/ 1191693 h 3422921"/>
                <a:gd name="connsiteX6" fmla="*/ 364285 w 1767679"/>
                <a:gd name="connsiteY6" fmla="*/ 2166059 h 3422921"/>
                <a:gd name="connsiteX7" fmla="*/ 436177 w 1767679"/>
                <a:gd name="connsiteY7" fmla="*/ 2251775 h 3422921"/>
                <a:gd name="connsiteX8" fmla="*/ 536124 w 1767679"/>
                <a:gd name="connsiteY8" fmla="*/ 2251775 h 3422921"/>
                <a:gd name="connsiteX9" fmla="*/ 536124 w 1767679"/>
                <a:gd name="connsiteY9" fmla="*/ 3201650 h 3422921"/>
                <a:gd name="connsiteX10" fmla="*/ 693935 w 1767679"/>
                <a:gd name="connsiteY10" fmla="*/ 3359088 h 3422921"/>
                <a:gd name="connsiteX11" fmla="*/ 851746 w 1767679"/>
                <a:gd name="connsiteY11" fmla="*/ 3201650 h 3422921"/>
                <a:gd name="connsiteX12" fmla="*/ 851746 w 1767679"/>
                <a:gd name="connsiteY12" fmla="*/ 2251775 h 3422921"/>
                <a:gd name="connsiteX13" fmla="*/ 920131 w 1767679"/>
                <a:gd name="connsiteY13" fmla="*/ 2251775 h 3422921"/>
                <a:gd name="connsiteX14" fmla="*/ 920131 w 1767679"/>
                <a:gd name="connsiteY14" fmla="*/ 3201650 h 3422921"/>
                <a:gd name="connsiteX15" fmla="*/ 1076188 w 1767679"/>
                <a:gd name="connsiteY15" fmla="*/ 3359088 h 3422921"/>
                <a:gd name="connsiteX16" fmla="*/ 1233999 w 1767679"/>
                <a:gd name="connsiteY16" fmla="*/ 3201650 h 3422921"/>
                <a:gd name="connsiteX17" fmla="*/ 1233999 w 1767679"/>
                <a:gd name="connsiteY17" fmla="*/ 2251775 h 3422921"/>
                <a:gd name="connsiteX18" fmla="*/ 1333946 w 1767679"/>
                <a:gd name="connsiteY18" fmla="*/ 2251775 h 3422921"/>
                <a:gd name="connsiteX19" fmla="*/ 1405838 w 1767679"/>
                <a:gd name="connsiteY19" fmla="*/ 2166059 h 3422921"/>
                <a:gd name="connsiteX20" fmla="*/ 1219972 w 1767679"/>
                <a:gd name="connsiteY20" fmla="*/ 1191693 h 3422921"/>
                <a:gd name="connsiteX21" fmla="*/ 1449674 w 1767679"/>
                <a:gd name="connsiteY21" fmla="*/ 1845935 h 3422921"/>
                <a:gd name="connsiteX22" fmla="*/ 1616252 w 1767679"/>
                <a:gd name="connsiteY22" fmla="*/ 1926404 h 3422921"/>
                <a:gd name="connsiteX23" fmla="*/ 1696911 w 1767679"/>
                <a:gd name="connsiteY23" fmla="*/ 1758470 h 3422921"/>
                <a:gd name="connsiteX24" fmla="*/ 1416358 w 1767679"/>
                <a:gd name="connsiteY24" fmla="*/ 959035 h 3422921"/>
                <a:gd name="connsiteX25" fmla="*/ 1113011 w 1767679"/>
                <a:gd name="connsiteY25" fmla="*/ 693140 h 3422921"/>
                <a:gd name="connsiteX26" fmla="*/ 655359 w 1767679"/>
                <a:gd name="connsiteY26" fmla="*/ 693140 h 3422921"/>
                <a:gd name="connsiteX27" fmla="*/ 885215 w 1767679"/>
                <a:gd name="connsiteY27" fmla="*/ 63839 h 3422921"/>
                <a:gd name="connsiteX28" fmla="*/ 613662 w 1767679"/>
                <a:gd name="connsiteY28" fmla="*/ 335011 h 3422921"/>
                <a:gd name="connsiteX29" fmla="*/ 885215 w 1767679"/>
                <a:gd name="connsiteY29" fmla="*/ 606183 h 3422921"/>
                <a:gd name="connsiteX30" fmla="*/ 1156767 w 1767679"/>
                <a:gd name="connsiteY30" fmla="*/ 335011 h 3422921"/>
                <a:gd name="connsiteX31" fmla="*/ 885215 w 1767679"/>
                <a:gd name="connsiteY31" fmla="*/ 63839 h 3422921"/>
                <a:gd name="connsiteX32" fmla="*/ 0 w 1767679"/>
                <a:gd name="connsiteY32" fmla="*/ 0 h 3422921"/>
                <a:gd name="connsiteX33" fmla="*/ 1767679 w 1767679"/>
                <a:gd name="connsiteY33" fmla="*/ 0 h 3422921"/>
                <a:gd name="connsiteX34" fmla="*/ 1767679 w 1767679"/>
                <a:gd name="connsiteY34" fmla="*/ 3422921 h 3422921"/>
                <a:gd name="connsiteX35" fmla="*/ 0 w 1767679"/>
                <a:gd name="connsiteY35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679" h="3422921">
                  <a:moveTo>
                    <a:pt x="655359" y="693140"/>
                  </a:moveTo>
                  <a:cubicBezTo>
                    <a:pt x="515083" y="693140"/>
                    <a:pt x="413382" y="782355"/>
                    <a:pt x="352011" y="959035"/>
                  </a:cubicBezTo>
                  <a:cubicBezTo>
                    <a:pt x="315189" y="1069242"/>
                    <a:pt x="74965" y="1751473"/>
                    <a:pt x="71459" y="1758470"/>
                  </a:cubicBezTo>
                  <a:cubicBezTo>
                    <a:pt x="46910" y="1826693"/>
                    <a:pt x="83733" y="1901913"/>
                    <a:pt x="152117" y="1926404"/>
                  </a:cubicBezTo>
                  <a:cubicBezTo>
                    <a:pt x="220502" y="1949145"/>
                    <a:pt x="295901" y="1914159"/>
                    <a:pt x="318696" y="1845935"/>
                  </a:cubicBezTo>
                  <a:cubicBezTo>
                    <a:pt x="327463" y="1823194"/>
                    <a:pt x="471246" y="1422603"/>
                    <a:pt x="551905" y="1191693"/>
                  </a:cubicBezTo>
                  <a:cubicBezTo>
                    <a:pt x="543138" y="1261666"/>
                    <a:pt x="567687" y="1118223"/>
                    <a:pt x="364285" y="2166059"/>
                  </a:cubicBezTo>
                  <a:cubicBezTo>
                    <a:pt x="355518" y="2211541"/>
                    <a:pt x="390587" y="2251775"/>
                    <a:pt x="436177" y="2251775"/>
                  </a:cubicBezTo>
                  <a:cubicBezTo>
                    <a:pt x="464233" y="2251775"/>
                    <a:pt x="499302" y="2251775"/>
                    <a:pt x="536124" y="2251775"/>
                  </a:cubicBezTo>
                  <a:cubicBezTo>
                    <a:pt x="536124" y="3201650"/>
                    <a:pt x="536124" y="3201650"/>
                    <a:pt x="536124" y="3201650"/>
                  </a:cubicBezTo>
                  <a:cubicBezTo>
                    <a:pt x="536124" y="3289116"/>
                    <a:pt x="606262" y="3359088"/>
                    <a:pt x="693935" y="3359088"/>
                  </a:cubicBezTo>
                  <a:cubicBezTo>
                    <a:pt x="781608" y="3359088"/>
                    <a:pt x="851746" y="3289116"/>
                    <a:pt x="851746" y="3201650"/>
                  </a:cubicBezTo>
                  <a:cubicBezTo>
                    <a:pt x="851746" y="2251775"/>
                    <a:pt x="851746" y="2251775"/>
                    <a:pt x="851746" y="2251775"/>
                  </a:cubicBezTo>
                  <a:cubicBezTo>
                    <a:pt x="874541" y="2251775"/>
                    <a:pt x="897336" y="2251775"/>
                    <a:pt x="920131" y="2251775"/>
                  </a:cubicBezTo>
                  <a:cubicBezTo>
                    <a:pt x="920131" y="3201650"/>
                    <a:pt x="920131" y="3201650"/>
                    <a:pt x="920131" y="3201650"/>
                  </a:cubicBezTo>
                  <a:cubicBezTo>
                    <a:pt x="920131" y="3289116"/>
                    <a:pt x="990269" y="3359088"/>
                    <a:pt x="1076188" y="3359088"/>
                  </a:cubicBezTo>
                  <a:cubicBezTo>
                    <a:pt x="1163861" y="3359088"/>
                    <a:pt x="1233999" y="3289116"/>
                    <a:pt x="1233999" y="3201650"/>
                  </a:cubicBezTo>
                  <a:cubicBezTo>
                    <a:pt x="1233999" y="2251775"/>
                    <a:pt x="1233999" y="2251775"/>
                    <a:pt x="1233999" y="2251775"/>
                  </a:cubicBezTo>
                  <a:cubicBezTo>
                    <a:pt x="1272575" y="2251775"/>
                    <a:pt x="1305891" y="2251775"/>
                    <a:pt x="1333946" y="2251775"/>
                  </a:cubicBezTo>
                  <a:cubicBezTo>
                    <a:pt x="1379536" y="2251775"/>
                    <a:pt x="1414605" y="2211541"/>
                    <a:pt x="1405838" y="2166059"/>
                  </a:cubicBezTo>
                  <a:cubicBezTo>
                    <a:pt x="1204191" y="1126969"/>
                    <a:pt x="1226985" y="1247671"/>
                    <a:pt x="1219972" y="1191693"/>
                  </a:cubicBezTo>
                  <a:cubicBezTo>
                    <a:pt x="1300630" y="1424352"/>
                    <a:pt x="1440907" y="1823194"/>
                    <a:pt x="1449674" y="1845935"/>
                  </a:cubicBezTo>
                  <a:cubicBezTo>
                    <a:pt x="1472469" y="1914159"/>
                    <a:pt x="1547867" y="1949145"/>
                    <a:pt x="1616252" y="1926404"/>
                  </a:cubicBezTo>
                  <a:cubicBezTo>
                    <a:pt x="1684637" y="1901913"/>
                    <a:pt x="1719706" y="1826693"/>
                    <a:pt x="1696911" y="1758470"/>
                  </a:cubicBezTo>
                  <a:cubicBezTo>
                    <a:pt x="1693404" y="1751473"/>
                    <a:pt x="1453181" y="1069242"/>
                    <a:pt x="1416358" y="959035"/>
                  </a:cubicBezTo>
                  <a:cubicBezTo>
                    <a:pt x="1354987" y="782355"/>
                    <a:pt x="1253287" y="693140"/>
                    <a:pt x="1113011" y="693140"/>
                  </a:cubicBezTo>
                  <a:cubicBezTo>
                    <a:pt x="916624" y="693140"/>
                    <a:pt x="851746" y="693140"/>
                    <a:pt x="655359" y="693140"/>
                  </a:cubicBezTo>
                  <a:close/>
                  <a:moveTo>
                    <a:pt x="885215" y="63839"/>
                  </a:moveTo>
                  <a:cubicBezTo>
                    <a:pt x="735240" y="63839"/>
                    <a:pt x="613662" y="185247"/>
                    <a:pt x="613662" y="335011"/>
                  </a:cubicBezTo>
                  <a:cubicBezTo>
                    <a:pt x="613662" y="484775"/>
                    <a:pt x="735240" y="606183"/>
                    <a:pt x="885215" y="606183"/>
                  </a:cubicBezTo>
                  <a:cubicBezTo>
                    <a:pt x="1035189" y="606183"/>
                    <a:pt x="1156767" y="484775"/>
                    <a:pt x="1156767" y="335011"/>
                  </a:cubicBezTo>
                  <a:cubicBezTo>
                    <a:pt x="1156767" y="185247"/>
                    <a:pt x="1035189" y="63839"/>
                    <a:pt x="885215" y="63839"/>
                  </a:cubicBezTo>
                  <a:close/>
                  <a:moveTo>
                    <a:pt x="0" y="0"/>
                  </a:moveTo>
                  <a:lnTo>
                    <a:pt x="1767679" y="0"/>
                  </a:lnTo>
                  <a:lnTo>
                    <a:pt x="1767679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919F36D5-F81C-F4D5-5081-B5A465E0DCB5}"/>
                </a:ext>
              </a:extLst>
            </p:cNvPr>
            <p:cNvSpPr txBox="1"/>
            <p:nvPr/>
          </p:nvSpPr>
          <p:spPr>
            <a:xfrm>
              <a:off x="3506917" y="5776139"/>
              <a:ext cx="273906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Born</a:t>
              </a:r>
              <a:r>
                <a:rPr lang="pl-PL" dirty="0">
                  <a:ea typeface="Roboto" panose="02000000000000000000" pitchFamily="2" charset="0"/>
                  <a:cs typeface="Roboto" panose="02000000000000000000" pitchFamily="2" charset="0"/>
                </a:rPr>
                <a:t> in </a:t>
              </a: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years</a:t>
              </a:r>
              <a:r>
                <a:rPr lang="pl-PL" dirty="0"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pl-PL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60</a:t>
              </a:r>
            </a:p>
          </p:txBody>
        </p:sp>
        <p:sp>
          <p:nvSpPr>
            <p:cNvPr id="46" name="Text Placeholder 53">
              <a:extLst>
                <a:ext uri="{FF2B5EF4-FFF2-40B4-BE49-F238E27FC236}">
                  <a16:creationId xmlns:a16="http://schemas.microsoft.com/office/drawing/2014/main" id="{D1E276CF-C302-FF3F-3DEB-BAE405193261}"/>
                </a:ext>
              </a:extLst>
            </p:cNvPr>
            <p:cNvSpPr txBox="1">
              <a:spLocks/>
            </p:cNvSpPr>
            <p:nvPr/>
          </p:nvSpPr>
          <p:spPr>
            <a:xfrm>
              <a:off x="5426536" y="4935335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24%</a:t>
              </a:r>
            </a:p>
          </p:txBody>
        </p:sp>
        <p:sp>
          <p:nvSpPr>
            <p:cNvPr id="47" name="Text Placeholder 53">
              <a:extLst>
                <a:ext uri="{FF2B5EF4-FFF2-40B4-BE49-F238E27FC236}">
                  <a16:creationId xmlns:a16="http://schemas.microsoft.com/office/drawing/2014/main" id="{D20140D1-9F69-6A93-87E5-3516BEA1EC63}"/>
                </a:ext>
              </a:extLst>
            </p:cNvPr>
            <p:cNvSpPr txBox="1">
              <a:spLocks/>
            </p:cNvSpPr>
            <p:nvPr/>
          </p:nvSpPr>
          <p:spPr>
            <a:xfrm>
              <a:off x="5901409" y="3573931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42%</a:t>
              </a:r>
            </a:p>
          </p:txBody>
        </p:sp>
        <p:sp>
          <p:nvSpPr>
            <p:cNvPr id="48" name="Text Placeholder 53">
              <a:extLst>
                <a:ext uri="{FF2B5EF4-FFF2-40B4-BE49-F238E27FC236}">
                  <a16:creationId xmlns:a16="http://schemas.microsoft.com/office/drawing/2014/main" id="{CB95CDBE-3A70-A460-3E3D-D4375379F3DE}"/>
                </a:ext>
              </a:extLst>
            </p:cNvPr>
            <p:cNvSpPr txBox="1">
              <a:spLocks/>
            </p:cNvSpPr>
            <p:nvPr/>
          </p:nvSpPr>
          <p:spPr>
            <a:xfrm>
              <a:off x="5569044" y="256376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16%</a:t>
              </a:r>
            </a:p>
          </p:txBody>
        </p:sp>
        <p:sp>
          <p:nvSpPr>
            <p:cNvPr id="49" name="Text Placeholder 53">
              <a:extLst>
                <a:ext uri="{FF2B5EF4-FFF2-40B4-BE49-F238E27FC236}">
                  <a16:creationId xmlns:a16="http://schemas.microsoft.com/office/drawing/2014/main" id="{436D25FA-9F51-7C2A-B219-700FB31E13D6}"/>
                </a:ext>
              </a:extLst>
            </p:cNvPr>
            <p:cNvSpPr txBox="1">
              <a:spLocks/>
            </p:cNvSpPr>
            <p:nvPr/>
          </p:nvSpPr>
          <p:spPr>
            <a:xfrm>
              <a:off x="5312754" y="1968746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18%</a:t>
              </a:r>
            </a:p>
          </p:txBody>
        </p:sp>
      </p:grpSp>
      <p:grpSp>
        <p:nvGrpSpPr>
          <p:cNvPr id="50" name="Group 36">
            <a:extLst>
              <a:ext uri="{FF2B5EF4-FFF2-40B4-BE49-F238E27FC236}">
                <a16:creationId xmlns:a16="http://schemas.microsoft.com/office/drawing/2014/main" id="{78C9DCC6-FE69-9245-602D-4D62C4561699}"/>
              </a:ext>
            </a:extLst>
          </p:cNvPr>
          <p:cNvGrpSpPr/>
          <p:nvPr/>
        </p:nvGrpSpPr>
        <p:grpSpPr>
          <a:xfrm>
            <a:off x="6180925" y="1485825"/>
            <a:ext cx="2716077" cy="4294676"/>
            <a:chOff x="6386968" y="1758462"/>
            <a:chExt cx="2716077" cy="4294676"/>
          </a:xfrm>
        </p:grpSpPr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3CDC8526-E6FE-8938-A227-833BFB421B58}"/>
                </a:ext>
              </a:extLst>
            </p:cNvPr>
            <p:cNvSpPr/>
            <p:nvPr/>
          </p:nvSpPr>
          <p:spPr>
            <a:xfrm>
              <a:off x="6944574" y="1800760"/>
              <a:ext cx="1570300" cy="799872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Rectangle 11">
              <a:extLst>
                <a:ext uri="{FF2B5EF4-FFF2-40B4-BE49-F238E27FC236}">
                  <a16:creationId xmlns:a16="http://schemas.microsoft.com/office/drawing/2014/main" id="{07829225-63EA-99C2-AA75-89294DCFC6EB}"/>
                </a:ext>
              </a:extLst>
            </p:cNvPr>
            <p:cNvSpPr/>
            <p:nvPr/>
          </p:nvSpPr>
          <p:spPr>
            <a:xfrm>
              <a:off x="6944574" y="3313471"/>
              <a:ext cx="1570300" cy="1420761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Rectangle 85">
              <a:extLst>
                <a:ext uri="{FF2B5EF4-FFF2-40B4-BE49-F238E27FC236}">
                  <a16:creationId xmlns:a16="http://schemas.microsoft.com/office/drawing/2014/main" id="{89097718-30BE-0F9F-A2D1-E640F3AB32A5}"/>
                </a:ext>
              </a:extLst>
            </p:cNvPr>
            <p:cNvSpPr/>
            <p:nvPr/>
          </p:nvSpPr>
          <p:spPr>
            <a:xfrm>
              <a:off x="6944574" y="2600632"/>
              <a:ext cx="1570300" cy="712839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Rectangle 86">
              <a:extLst>
                <a:ext uri="{FF2B5EF4-FFF2-40B4-BE49-F238E27FC236}">
                  <a16:creationId xmlns:a16="http://schemas.microsoft.com/office/drawing/2014/main" id="{80C79706-6A21-3D20-850A-E1C05218E28C}"/>
                </a:ext>
              </a:extLst>
            </p:cNvPr>
            <p:cNvSpPr/>
            <p:nvPr/>
          </p:nvSpPr>
          <p:spPr>
            <a:xfrm>
              <a:off x="6944574" y="4734232"/>
              <a:ext cx="1570300" cy="856823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Freeform: Shape 87">
              <a:extLst>
                <a:ext uri="{FF2B5EF4-FFF2-40B4-BE49-F238E27FC236}">
                  <a16:creationId xmlns:a16="http://schemas.microsoft.com/office/drawing/2014/main" id="{2701FA67-409E-69DC-F661-F198EA0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480" y="1758462"/>
              <a:ext cx="1654131" cy="3874259"/>
            </a:xfrm>
            <a:custGeom>
              <a:avLst/>
              <a:gdLst>
                <a:gd name="connsiteX0" fmla="*/ 379403 w 1461430"/>
                <a:gd name="connsiteY0" fmla="*/ 693024 h 3422921"/>
                <a:gd name="connsiteX1" fmla="*/ 69065 w 1461430"/>
                <a:gd name="connsiteY1" fmla="*/ 1001981 h 3422921"/>
                <a:gd name="connsiteX2" fmla="*/ 63834 w 1461430"/>
                <a:gd name="connsiteY2" fmla="*/ 1961834 h 3422921"/>
                <a:gd name="connsiteX3" fmla="*/ 194596 w 1461430"/>
                <a:gd name="connsiteY3" fmla="*/ 2093749 h 3422921"/>
                <a:gd name="connsiteX4" fmla="*/ 327100 w 1461430"/>
                <a:gd name="connsiteY4" fmla="*/ 1963571 h 3422921"/>
                <a:gd name="connsiteX5" fmla="*/ 332330 w 1461430"/>
                <a:gd name="connsiteY5" fmla="*/ 1001981 h 3422921"/>
                <a:gd name="connsiteX6" fmla="*/ 358481 w 1461430"/>
                <a:gd name="connsiteY6" fmla="*/ 977683 h 3422921"/>
                <a:gd name="connsiteX7" fmla="*/ 382890 w 1461430"/>
                <a:gd name="connsiteY7" fmla="*/ 1001981 h 3422921"/>
                <a:gd name="connsiteX8" fmla="*/ 382890 w 1461430"/>
                <a:gd name="connsiteY8" fmla="*/ 3201138 h 3422921"/>
                <a:gd name="connsiteX9" fmla="*/ 541547 w 1461430"/>
                <a:gd name="connsiteY9" fmla="*/ 3359088 h 3422921"/>
                <a:gd name="connsiteX10" fmla="*/ 698460 w 1461430"/>
                <a:gd name="connsiteY10" fmla="*/ 3201138 h 3422921"/>
                <a:gd name="connsiteX11" fmla="*/ 698460 w 1461430"/>
                <a:gd name="connsiteY11" fmla="*/ 1947949 h 3422921"/>
                <a:gd name="connsiteX12" fmla="*/ 766455 w 1461430"/>
                <a:gd name="connsiteY12" fmla="*/ 1947949 h 3422921"/>
                <a:gd name="connsiteX13" fmla="*/ 766455 w 1461430"/>
                <a:gd name="connsiteY13" fmla="*/ 3201138 h 3422921"/>
                <a:gd name="connsiteX14" fmla="*/ 925112 w 1461430"/>
                <a:gd name="connsiteY14" fmla="*/ 3359088 h 3422921"/>
                <a:gd name="connsiteX15" fmla="*/ 1082025 w 1461430"/>
                <a:gd name="connsiteY15" fmla="*/ 3201138 h 3422921"/>
                <a:gd name="connsiteX16" fmla="*/ 1080281 w 1461430"/>
                <a:gd name="connsiteY16" fmla="*/ 1005454 h 3422921"/>
                <a:gd name="connsiteX17" fmla="*/ 1106434 w 1461430"/>
                <a:gd name="connsiteY17" fmla="*/ 977683 h 3422921"/>
                <a:gd name="connsiteX18" fmla="*/ 1134330 w 1461430"/>
                <a:gd name="connsiteY18" fmla="*/ 1001981 h 3422921"/>
                <a:gd name="connsiteX19" fmla="*/ 1134330 w 1461430"/>
                <a:gd name="connsiteY19" fmla="*/ 1963571 h 3422921"/>
                <a:gd name="connsiteX20" fmla="*/ 1265090 w 1461430"/>
                <a:gd name="connsiteY20" fmla="*/ 2093749 h 3422921"/>
                <a:gd name="connsiteX21" fmla="*/ 1395851 w 1461430"/>
                <a:gd name="connsiteY21" fmla="*/ 1963571 h 3422921"/>
                <a:gd name="connsiteX22" fmla="*/ 1397594 w 1461430"/>
                <a:gd name="connsiteY22" fmla="*/ 1001981 h 3422921"/>
                <a:gd name="connsiteX23" fmla="*/ 1087255 w 1461430"/>
                <a:gd name="connsiteY23" fmla="*/ 693024 h 3422921"/>
                <a:gd name="connsiteX24" fmla="*/ 379403 w 1461430"/>
                <a:gd name="connsiteY24" fmla="*/ 693024 h 3422921"/>
                <a:gd name="connsiteX25" fmla="*/ 732889 w 1461430"/>
                <a:gd name="connsiteY25" fmla="*/ 63839 h 3422921"/>
                <a:gd name="connsiteX26" fmla="*/ 461062 w 1461430"/>
                <a:gd name="connsiteY26" fmla="*/ 334940 h 3422921"/>
                <a:gd name="connsiteX27" fmla="*/ 732889 w 1461430"/>
                <a:gd name="connsiteY27" fmla="*/ 606041 h 3422921"/>
                <a:gd name="connsiteX28" fmla="*/ 1004715 w 1461430"/>
                <a:gd name="connsiteY28" fmla="*/ 334940 h 3422921"/>
                <a:gd name="connsiteX29" fmla="*/ 732889 w 1461430"/>
                <a:gd name="connsiteY29" fmla="*/ 63839 h 3422921"/>
                <a:gd name="connsiteX30" fmla="*/ 0 w 1461430"/>
                <a:gd name="connsiteY30" fmla="*/ 0 h 3422921"/>
                <a:gd name="connsiteX31" fmla="*/ 1461430 w 1461430"/>
                <a:gd name="connsiteY31" fmla="*/ 0 h 3422921"/>
                <a:gd name="connsiteX32" fmla="*/ 1461430 w 1461430"/>
                <a:gd name="connsiteY32" fmla="*/ 3422921 h 3422921"/>
                <a:gd name="connsiteX33" fmla="*/ 0 w 1461430"/>
                <a:gd name="connsiteY33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61430" h="3422921">
                  <a:moveTo>
                    <a:pt x="379403" y="693024"/>
                  </a:moveTo>
                  <a:cubicBezTo>
                    <a:pt x="208542" y="693024"/>
                    <a:pt x="69065" y="831881"/>
                    <a:pt x="69065" y="1001981"/>
                  </a:cubicBezTo>
                  <a:cubicBezTo>
                    <a:pt x="63834" y="1961834"/>
                    <a:pt x="63834" y="1961834"/>
                    <a:pt x="63834" y="1961834"/>
                  </a:cubicBezTo>
                  <a:cubicBezTo>
                    <a:pt x="63834" y="2034735"/>
                    <a:pt x="121370" y="2093749"/>
                    <a:pt x="194596" y="2093749"/>
                  </a:cubicBezTo>
                  <a:cubicBezTo>
                    <a:pt x="267822" y="2093749"/>
                    <a:pt x="327100" y="2036471"/>
                    <a:pt x="327100" y="1963571"/>
                  </a:cubicBezTo>
                  <a:cubicBezTo>
                    <a:pt x="332330" y="1001981"/>
                    <a:pt x="332330" y="1001981"/>
                    <a:pt x="332330" y="1001981"/>
                  </a:cubicBezTo>
                  <a:cubicBezTo>
                    <a:pt x="332330" y="988096"/>
                    <a:pt x="342791" y="975946"/>
                    <a:pt x="358481" y="977683"/>
                  </a:cubicBezTo>
                  <a:cubicBezTo>
                    <a:pt x="372429" y="977683"/>
                    <a:pt x="382890" y="988096"/>
                    <a:pt x="382890" y="1001981"/>
                  </a:cubicBezTo>
                  <a:cubicBezTo>
                    <a:pt x="382890" y="3201138"/>
                    <a:pt x="382890" y="3201138"/>
                    <a:pt x="382890" y="3201138"/>
                  </a:cubicBezTo>
                  <a:cubicBezTo>
                    <a:pt x="382890" y="3287924"/>
                    <a:pt x="454373" y="3359088"/>
                    <a:pt x="541547" y="3359088"/>
                  </a:cubicBezTo>
                  <a:cubicBezTo>
                    <a:pt x="628721" y="3359088"/>
                    <a:pt x="698460" y="3287924"/>
                    <a:pt x="698460" y="3201138"/>
                  </a:cubicBezTo>
                  <a:cubicBezTo>
                    <a:pt x="698460" y="1947949"/>
                    <a:pt x="698460" y="1947949"/>
                    <a:pt x="698460" y="1947949"/>
                  </a:cubicBezTo>
                  <a:cubicBezTo>
                    <a:pt x="766455" y="1947949"/>
                    <a:pt x="766455" y="1947949"/>
                    <a:pt x="766455" y="1947949"/>
                  </a:cubicBezTo>
                  <a:cubicBezTo>
                    <a:pt x="766455" y="3201138"/>
                    <a:pt x="766455" y="3201138"/>
                    <a:pt x="766455" y="3201138"/>
                  </a:cubicBezTo>
                  <a:cubicBezTo>
                    <a:pt x="766455" y="3287924"/>
                    <a:pt x="837938" y="3359088"/>
                    <a:pt x="925112" y="3359088"/>
                  </a:cubicBezTo>
                  <a:cubicBezTo>
                    <a:pt x="1012286" y="3359088"/>
                    <a:pt x="1082025" y="3287924"/>
                    <a:pt x="1082025" y="3201138"/>
                  </a:cubicBezTo>
                  <a:cubicBezTo>
                    <a:pt x="1082025" y="1126954"/>
                    <a:pt x="1080281" y="2314185"/>
                    <a:pt x="1080281" y="1005454"/>
                  </a:cubicBezTo>
                  <a:cubicBezTo>
                    <a:pt x="1080281" y="989832"/>
                    <a:pt x="1090742" y="977683"/>
                    <a:pt x="1106434" y="977683"/>
                  </a:cubicBezTo>
                  <a:cubicBezTo>
                    <a:pt x="1120382" y="975946"/>
                    <a:pt x="1134330" y="988096"/>
                    <a:pt x="1134330" y="1001981"/>
                  </a:cubicBezTo>
                  <a:cubicBezTo>
                    <a:pt x="1134330" y="1963571"/>
                    <a:pt x="1134330" y="1963571"/>
                    <a:pt x="1134330" y="1963571"/>
                  </a:cubicBezTo>
                  <a:cubicBezTo>
                    <a:pt x="1134330" y="2034735"/>
                    <a:pt x="1191864" y="2093749"/>
                    <a:pt x="1265090" y="2093749"/>
                  </a:cubicBezTo>
                  <a:cubicBezTo>
                    <a:pt x="1338316" y="2093749"/>
                    <a:pt x="1395851" y="2034735"/>
                    <a:pt x="1395851" y="1963571"/>
                  </a:cubicBezTo>
                  <a:cubicBezTo>
                    <a:pt x="1397594" y="1001981"/>
                    <a:pt x="1397594" y="1001981"/>
                    <a:pt x="1397594" y="1001981"/>
                  </a:cubicBezTo>
                  <a:cubicBezTo>
                    <a:pt x="1395851" y="831881"/>
                    <a:pt x="1256373" y="693024"/>
                    <a:pt x="1087255" y="693024"/>
                  </a:cubicBezTo>
                  <a:cubicBezTo>
                    <a:pt x="703690" y="693024"/>
                    <a:pt x="698460" y="693024"/>
                    <a:pt x="379403" y="693024"/>
                  </a:cubicBezTo>
                  <a:close/>
                  <a:moveTo>
                    <a:pt x="732889" y="63839"/>
                  </a:moveTo>
                  <a:cubicBezTo>
                    <a:pt x="582763" y="63839"/>
                    <a:pt x="461062" y="185215"/>
                    <a:pt x="461062" y="334940"/>
                  </a:cubicBezTo>
                  <a:cubicBezTo>
                    <a:pt x="461062" y="484665"/>
                    <a:pt x="582763" y="606041"/>
                    <a:pt x="732889" y="606041"/>
                  </a:cubicBezTo>
                  <a:cubicBezTo>
                    <a:pt x="883015" y="606041"/>
                    <a:pt x="1004715" y="484665"/>
                    <a:pt x="1004715" y="334940"/>
                  </a:cubicBezTo>
                  <a:cubicBezTo>
                    <a:pt x="1004715" y="185215"/>
                    <a:pt x="883015" y="63839"/>
                    <a:pt x="732889" y="63839"/>
                  </a:cubicBezTo>
                  <a:close/>
                  <a:moveTo>
                    <a:pt x="0" y="0"/>
                  </a:moveTo>
                  <a:lnTo>
                    <a:pt x="1461430" y="0"/>
                  </a:lnTo>
                  <a:lnTo>
                    <a:pt x="1461430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B0C4D00C-18C7-4DB9-93CA-1B746AC99465}"/>
                </a:ext>
              </a:extLst>
            </p:cNvPr>
            <p:cNvSpPr txBox="1"/>
            <p:nvPr/>
          </p:nvSpPr>
          <p:spPr>
            <a:xfrm>
              <a:off x="6386968" y="5776139"/>
              <a:ext cx="26855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Born</a:t>
              </a:r>
              <a:r>
                <a:rPr lang="pl-PL" dirty="0">
                  <a:ea typeface="Roboto" panose="02000000000000000000" pitchFamily="2" charset="0"/>
                  <a:cs typeface="Roboto" panose="02000000000000000000" pitchFamily="2" charset="0"/>
                </a:rPr>
                <a:t> in </a:t>
              </a: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years</a:t>
              </a:r>
              <a:r>
                <a:rPr lang="pl-PL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70</a:t>
              </a:r>
            </a:p>
          </p:txBody>
        </p:sp>
        <p:sp>
          <p:nvSpPr>
            <p:cNvPr id="67" name="Text Placeholder 53">
              <a:extLst>
                <a:ext uri="{FF2B5EF4-FFF2-40B4-BE49-F238E27FC236}">
                  <a16:creationId xmlns:a16="http://schemas.microsoft.com/office/drawing/2014/main" id="{DBE01E4B-282C-CEC8-7C98-62731276EFCB}"/>
                </a:ext>
              </a:extLst>
            </p:cNvPr>
            <p:cNvSpPr txBox="1">
              <a:spLocks/>
            </p:cNvSpPr>
            <p:nvPr/>
          </p:nvSpPr>
          <p:spPr>
            <a:xfrm>
              <a:off x="8278942" y="493203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22%</a:t>
              </a:r>
            </a:p>
          </p:txBody>
        </p:sp>
        <p:sp>
          <p:nvSpPr>
            <p:cNvPr id="68" name="Text Placeholder 53">
              <a:extLst>
                <a:ext uri="{FF2B5EF4-FFF2-40B4-BE49-F238E27FC236}">
                  <a16:creationId xmlns:a16="http://schemas.microsoft.com/office/drawing/2014/main" id="{82D9A6EE-7E6E-82F0-440B-A2A426D33DE4}"/>
                </a:ext>
              </a:extLst>
            </p:cNvPr>
            <p:cNvSpPr txBox="1">
              <a:spLocks/>
            </p:cNvSpPr>
            <p:nvPr/>
          </p:nvSpPr>
          <p:spPr>
            <a:xfrm>
              <a:off x="8628172" y="3570633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38%</a:t>
              </a:r>
            </a:p>
          </p:txBody>
        </p:sp>
        <p:sp>
          <p:nvSpPr>
            <p:cNvPr id="69" name="Text Placeholder 53">
              <a:extLst>
                <a:ext uri="{FF2B5EF4-FFF2-40B4-BE49-F238E27FC236}">
                  <a16:creationId xmlns:a16="http://schemas.microsoft.com/office/drawing/2014/main" id="{65EC36B7-EBEF-6404-9BE9-C7386AE61E03}"/>
                </a:ext>
              </a:extLst>
            </p:cNvPr>
            <p:cNvSpPr txBox="1">
              <a:spLocks/>
            </p:cNvSpPr>
            <p:nvPr/>
          </p:nvSpPr>
          <p:spPr>
            <a:xfrm>
              <a:off x="8628171" y="2560469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19%</a:t>
              </a:r>
            </a:p>
          </p:txBody>
        </p:sp>
        <p:sp>
          <p:nvSpPr>
            <p:cNvPr id="70" name="Text Placeholder 53">
              <a:extLst>
                <a:ext uri="{FF2B5EF4-FFF2-40B4-BE49-F238E27FC236}">
                  <a16:creationId xmlns:a16="http://schemas.microsoft.com/office/drawing/2014/main" id="{A437F767-46D5-806C-CDD5-AE7285736209}"/>
                </a:ext>
              </a:extLst>
            </p:cNvPr>
            <p:cNvSpPr txBox="1">
              <a:spLocks/>
            </p:cNvSpPr>
            <p:nvPr/>
          </p:nvSpPr>
          <p:spPr>
            <a:xfrm>
              <a:off x="8165160" y="1965448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21%</a:t>
              </a:r>
            </a:p>
          </p:txBody>
        </p:sp>
      </p:grpSp>
      <p:grpSp>
        <p:nvGrpSpPr>
          <p:cNvPr id="71" name="Group 37">
            <a:extLst>
              <a:ext uri="{FF2B5EF4-FFF2-40B4-BE49-F238E27FC236}">
                <a16:creationId xmlns:a16="http://schemas.microsoft.com/office/drawing/2014/main" id="{F93ABECA-B7A5-A098-8911-E91790F82E84}"/>
              </a:ext>
            </a:extLst>
          </p:cNvPr>
          <p:cNvGrpSpPr/>
          <p:nvPr/>
        </p:nvGrpSpPr>
        <p:grpSpPr>
          <a:xfrm>
            <a:off x="8909667" y="1485825"/>
            <a:ext cx="2860384" cy="4294676"/>
            <a:chOff x="9249891" y="1758462"/>
            <a:chExt cx="2860384" cy="4294676"/>
          </a:xfrm>
        </p:grpSpPr>
        <p:sp>
          <p:nvSpPr>
            <p:cNvPr id="72" name="Rectangle 14">
              <a:extLst>
                <a:ext uri="{FF2B5EF4-FFF2-40B4-BE49-F238E27FC236}">
                  <a16:creationId xmlns:a16="http://schemas.microsoft.com/office/drawing/2014/main" id="{5EE101E7-7C48-AB29-911A-C0BBDA9F0704}"/>
                </a:ext>
              </a:extLst>
            </p:cNvPr>
            <p:cNvSpPr/>
            <p:nvPr/>
          </p:nvSpPr>
          <p:spPr>
            <a:xfrm>
              <a:off x="9625214" y="1800760"/>
              <a:ext cx="1926309" cy="532865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Rectangle 13">
              <a:extLst>
                <a:ext uri="{FF2B5EF4-FFF2-40B4-BE49-F238E27FC236}">
                  <a16:creationId xmlns:a16="http://schemas.microsoft.com/office/drawing/2014/main" id="{10D5276F-99BD-5A61-F834-449E78B8EA1E}"/>
                </a:ext>
              </a:extLst>
            </p:cNvPr>
            <p:cNvSpPr/>
            <p:nvPr/>
          </p:nvSpPr>
          <p:spPr>
            <a:xfrm>
              <a:off x="9625214" y="3313472"/>
              <a:ext cx="1926309" cy="1420760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7" name="Rectangle 93">
              <a:extLst>
                <a:ext uri="{FF2B5EF4-FFF2-40B4-BE49-F238E27FC236}">
                  <a16:creationId xmlns:a16="http://schemas.microsoft.com/office/drawing/2014/main" id="{BEC63562-3537-0A3D-CD5E-BFDB3B9BC098}"/>
                </a:ext>
              </a:extLst>
            </p:cNvPr>
            <p:cNvSpPr/>
            <p:nvPr/>
          </p:nvSpPr>
          <p:spPr>
            <a:xfrm>
              <a:off x="9625214" y="2333625"/>
              <a:ext cx="1926309" cy="979846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Rectangle 94">
              <a:extLst>
                <a:ext uri="{FF2B5EF4-FFF2-40B4-BE49-F238E27FC236}">
                  <a16:creationId xmlns:a16="http://schemas.microsoft.com/office/drawing/2014/main" id="{C8AA3A65-D734-0B9F-F969-51AAD19DC8E0}"/>
                </a:ext>
              </a:extLst>
            </p:cNvPr>
            <p:cNvSpPr/>
            <p:nvPr/>
          </p:nvSpPr>
          <p:spPr>
            <a:xfrm>
              <a:off x="9625214" y="4734231"/>
              <a:ext cx="1926309" cy="856823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Freeform: Shape 95">
              <a:extLst>
                <a:ext uri="{FF2B5EF4-FFF2-40B4-BE49-F238E27FC236}">
                  <a16:creationId xmlns:a16="http://schemas.microsoft.com/office/drawing/2014/main" id="{D81F34AA-279D-397C-FFD3-6B165CD7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262" y="1758462"/>
              <a:ext cx="2000761" cy="3874259"/>
            </a:xfrm>
            <a:custGeom>
              <a:avLst/>
              <a:gdLst>
                <a:gd name="connsiteX0" fmla="*/ 655359 w 1767679"/>
                <a:gd name="connsiteY0" fmla="*/ 693140 h 3422921"/>
                <a:gd name="connsiteX1" fmla="*/ 352011 w 1767679"/>
                <a:gd name="connsiteY1" fmla="*/ 959035 h 3422921"/>
                <a:gd name="connsiteX2" fmla="*/ 71459 w 1767679"/>
                <a:gd name="connsiteY2" fmla="*/ 1758470 h 3422921"/>
                <a:gd name="connsiteX3" fmla="*/ 152117 w 1767679"/>
                <a:gd name="connsiteY3" fmla="*/ 1926404 h 3422921"/>
                <a:gd name="connsiteX4" fmla="*/ 318696 w 1767679"/>
                <a:gd name="connsiteY4" fmla="*/ 1845935 h 3422921"/>
                <a:gd name="connsiteX5" fmla="*/ 551905 w 1767679"/>
                <a:gd name="connsiteY5" fmla="*/ 1191693 h 3422921"/>
                <a:gd name="connsiteX6" fmla="*/ 364285 w 1767679"/>
                <a:gd name="connsiteY6" fmla="*/ 2166059 h 3422921"/>
                <a:gd name="connsiteX7" fmla="*/ 436177 w 1767679"/>
                <a:gd name="connsiteY7" fmla="*/ 2251775 h 3422921"/>
                <a:gd name="connsiteX8" fmla="*/ 536124 w 1767679"/>
                <a:gd name="connsiteY8" fmla="*/ 2251775 h 3422921"/>
                <a:gd name="connsiteX9" fmla="*/ 536124 w 1767679"/>
                <a:gd name="connsiteY9" fmla="*/ 3201650 h 3422921"/>
                <a:gd name="connsiteX10" fmla="*/ 693935 w 1767679"/>
                <a:gd name="connsiteY10" fmla="*/ 3359088 h 3422921"/>
                <a:gd name="connsiteX11" fmla="*/ 851746 w 1767679"/>
                <a:gd name="connsiteY11" fmla="*/ 3201650 h 3422921"/>
                <a:gd name="connsiteX12" fmla="*/ 851746 w 1767679"/>
                <a:gd name="connsiteY12" fmla="*/ 2251775 h 3422921"/>
                <a:gd name="connsiteX13" fmla="*/ 920131 w 1767679"/>
                <a:gd name="connsiteY13" fmla="*/ 2251775 h 3422921"/>
                <a:gd name="connsiteX14" fmla="*/ 920131 w 1767679"/>
                <a:gd name="connsiteY14" fmla="*/ 3201650 h 3422921"/>
                <a:gd name="connsiteX15" fmla="*/ 1076188 w 1767679"/>
                <a:gd name="connsiteY15" fmla="*/ 3359088 h 3422921"/>
                <a:gd name="connsiteX16" fmla="*/ 1233999 w 1767679"/>
                <a:gd name="connsiteY16" fmla="*/ 3201650 h 3422921"/>
                <a:gd name="connsiteX17" fmla="*/ 1233999 w 1767679"/>
                <a:gd name="connsiteY17" fmla="*/ 2251775 h 3422921"/>
                <a:gd name="connsiteX18" fmla="*/ 1333946 w 1767679"/>
                <a:gd name="connsiteY18" fmla="*/ 2251775 h 3422921"/>
                <a:gd name="connsiteX19" fmla="*/ 1405838 w 1767679"/>
                <a:gd name="connsiteY19" fmla="*/ 2166059 h 3422921"/>
                <a:gd name="connsiteX20" fmla="*/ 1219972 w 1767679"/>
                <a:gd name="connsiteY20" fmla="*/ 1191693 h 3422921"/>
                <a:gd name="connsiteX21" fmla="*/ 1449674 w 1767679"/>
                <a:gd name="connsiteY21" fmla="*/ 1845935 h 3422921"/>
                <a:gd name="connsiteX22" fmla="*/ 1616252 w 1767679"/>
                <a:gd name="connsiteY22" fmla="*/ 1926404 h 3422921"/>
                <a:gd name="connsiteX23" fmla="*/ 1696911 w 1767679"/>
                <a:gd name="connsiteY23" fmla="*/ 1758470 h 3422921"/>
                <a:gd name="connsiteX24" fmla="*/ 1416358 w 1767679"/>
                <a:gd name="connsiteY24" fmla="*/ 959035 h 3422921"/>
                <a:gd name="connsiteX25" fmla="*/ 1113011 w 1767679"/>
                <a:gd name="connsiteY25" fmla="*/ 693140 h 3422921"/>
                <a:gd name="connsiteX26" fmla="*/ 655359 w 1767679"/>
                <a:gd name="connsiteY26" fmla="*/ 693140 h 3422921"/>
                <a:gd name="connsiteX27" fmla="*/ 885215 w 1767679"/>
                <a:gd name="connsiteY27" fmla="*/ 63839 h 3422921"/>
                <a:gd name="connsiteX28" fmla="*/ 613662 w 1767679"/>
                <a:gd name="connsiteY28" fmla="*/ 335011 h 3422921"/>
                <a:gd name="connsiteX29" fmla="*/ 885215 w 1767679"/>
                <a:gd name="connsiteY29" fmla="*/ 606183 h 3422921"/>
                <a:gd name="connsiteX30" fmla="*/ 1156767 w 1767679"/>
                <a:gd name="connsiteY30" fmla="*/ 335011 h 3422921"/>
                <a:gd name="connsiteX31" fmla="*/ 885215 w 1767679"/>
                <a:gd name="connsiteY31" fmla="*/ 63839 h 3422921"/>
                <a:gd name="connsiteX32" fmla="*/ 0 w 1767679"/>
                <a:gd name="connsiteY32" fmla="*/ 0 h 3422921"/>
                <a:gd name="connsiteX33" fmla="*/ 1767679 w 1767679"/>
                <a:gd name="connsiteY33" fmla="*/ 0 h 3422921"/>
                <a:gd name="connsiteX34" fmla="*/ 1767679 w 1767679"/>
                <a:gd name="connsiteY34" fmla="*/ 3422921 h 3422921"/>
                <a:gd name="connsiteX35" fmla="*/ 0 w 1767679"/>
                <a:gd name="connsiteY35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679" h="3422921">
                  <a:moveTo>
                    <a:pt x="655359" y="693140"/>
                  </a:moveTo>
                  <a:cubicBezTo>
                    <a:pt x="515083" y="693140"/>
                    <a:pt x="413382" y="782355"/>
                    <a:pt x="352011" y="959035"/>
                  </a:cubicBezTo>
                  <a:cubicBezTo>
                    <a:pt x="315189" y="1069242"/>
                    <a:pt x="74965" y="1751473"/>
                    <a:pt x="71459" y="1758470"/>
                  </a:cubicBezTo>
                  <a:cubicBezTo>
                    <a:pt x="46910" y="1826693"/>
                    <a:pt x="83733" y="1901913"/>
                    <a:pt x="152117" y="1926404"/>
                  </a:cubicBezTo>
                  <a:cubicBezTo>
                    <a:pt x="220502" y="1949145"/>
                    <a:pt x="295901" y="1914159"/>
                    <a:pt x="318696" y="1845935"/>
                  </a:cubicBezTo>
                  <a:cubicBezTo>
                    <a:pt x="327463" y="1823194"/>
                    <a:pt x="471246" y="1422603"/>
                    <a:pt x="551905" y="1191693"/>
                  </a:cubicBezTo>
                  <a:cubicBezTo>
                    <a:pt x="543138" y="1261666"/>
                    <a:pt x="567687" y="1118223"/>
                    <a:pt x="364285" y="2166059"/>
                  </a:cubicBezTo>
                  <a:cubicBezTo>
                    <a:pt x="355518" y="2211541"/>
                    <a:pt x="390587" y="2251775"/>
                    <a:pt x="436177" y="2251775"/>
                  </a:cubicBezTo>
                  <a:cubicBezTo>
                    <a:pt x="464233" y="2251775"/>
                    <a:pt x="499302" y="2251775"/>
                    <a:pt x="536124" y="2251775"/>
                  </a:cubicBezTo>
                  <a:cubicBezTo>
                    <a:pt x="536124" y="3201650"/>
                    <a:pt x="536124" y="3201650"/>
                    <a:pt x="536124" y="3201650"/>
                  </a:cubicBezTo>
                  <a:cubicBezTo>
                    <a:pt x="536124" y="3289116"/>
                    <a:pt x="606262" y="3359088"/>
                    <a:pt x="693935" y="3359088"/>
                  </a:cubicBezTo>
                  <a:cubicBezTo>
                    <a:pt x="781608" y="3359088"/>
                    <a:pt x="851746" y="3289116"/>
                    <a:pt x="851746" y="3201650"/>
                  </a:cubicBezTo>
                  <a:cubicBezTo>
                    <a:pt x="851746" y="2251775"/>
                    <a:pt x="851746" y="2251775"/>
                    <a:pt x="851746" y="2251775"/>
                  </a:cubicBezTo>
                  <a:cubicBezTo>
                    <a:pt x="874541" y="2251775"/>
                    <a:pt x="897336" y="2251775"/>
                    <a:pt x="920131" y="2251775"/>
                  </a:cubicBezTo>
                  <a:cubicBezTo>
                    <a:pt x="920131" y="3201650"/>
                    <a:pt x="920131" y="3201650"/>
                    <a:pt x="920131" y="3201650"/>
                  </a:cubicBezTo>
                  <a:cubicBezTo>
                    <a:pt x="920131" y="3289116"/>
                    <a:pt x="990269" y="3359088"/>
                    <a:pt x="1076188" y="3359088"/>
                  </a:cubicBezTo>
                  <a:cubicBezTo>
                    <a:pt x="1163861" y="3359088"/>
                    <a:pt x="1233999" y="3289116"/>
                    <a:pt x="1233999" y="3201650"/>
                  </a:cubicBezTo>
                  <a:cubicBezTo>
                    <a:pt x="1233999" y="2251775"/>
                    <a:pt x="1233999" y="2251775"/>
                    <a:pt x="1233999" y="2251775"/>
                  </a:cubicBezTo>
                  <a:cubicBezTo>
                    <a:pt x="1272575" y="2251775"/>
                    <a:pt x="1305891" y="2251775"/>
                    <a:pt x="1333946" y="2251775"/>
                  </a:cubicBezTo>
                  <a:cubicBezTo>
                    <a:pt x="1379536" y="2251775"/>
                    <a:pt x="1414605" y="2211541"/>
                    <a:pt x="1405838" y="2166059"/>
                  </a:cubicBezTo>
                  <a:cubicBezTo>
                    <a:pt x="1204191" y="1126969"/>
                    <a:pt x="1226985" y="1247671"/>
                    <a:pt x="1219972" y="1191693"/>
                  </a:cubicBezTo>
                  <a:cubicBezTo>
                    <a:pt x="1300630" y="1424352"/>
                    <a:pt x="1440907" y="1823194"/>
                    <a:pt x="1449674" y="1845935"/>
                  </a:cubicBezTo>
                  <a:cubicBezTo>
                    <a:pt x="1472469" y="1914159"/>
                    <a:pt x="1547867" y="1949145"/>
                    <a:pt x="1616252" y="1926404"/>
                  </a:cubicBezTo>
                  <a:cubicBezTo>
                    <a:pt x="1684637" y="1901913"/>
                    <a:pt x="1719706" y="1826693"/>
                    <a:pt x="1696911" y="1758470"/>
                  </a:cubicBezTo>
                  <a:cubicBezTo>
                    <a:pt x="1693404" y="1751473"/>
                    <a:pt x="1453181" y="1069242"/>
                    <a:pt x="1416358" y="959035"/>
                  </a:cubicBezTo>
                  <a:cubicBezTo>
                    <a:pt x="1354987" y="782355"/>
                    <a:pt x="1253287" y="693140"/>
                    <a:pt x="1113011" y="693140"/>
                  </a:cubicBezTo>
                  <a:cubicBezTo>
                    <a:pt x="916624" y="693140"/>
                    <a:pt x="851746" y="693140"/>
                    <a:pt x="655359" y="693140"/>
                  </a:cubicBezTo>
                  <a:close/>
                  <a:moveTo>
                    <a:pt x="885215" y="63839"/>
                  </a:moveTo>
                  <a:cubicBezTo>
                    <a:pt x="735240" y="63839"/>
                    <a:pt x="613662" y="185247"/>
                    <a:pt x="613662" y="335011"/>
                  </a:cubicBezTo>
                  <a:cubicBezTo>
                    <a:pt x="613662" y="484775"/>
                    <a:pt x="735240" y="606183"/>
                    <a:pt x="885215" y="606183"/>
                  </a:cubicBezTo>
                  <a:cubicBezTo>
                    <a:pt x="1035189" y="606183"/>
                    <a:pt x="1156767" y="484775"/>
                    <a:pt x="1156767" y="335011"/>
                  </a:cubicBezTo>
                  <a:cubicBezTo>
                    <a:pt x="1156767" y="185247"/>
                    <a:pt x="1035189" y="63839"/>
                    <a:pt x="885215" y="63839"/>
                  </a:cubicBezTo>
                  <a:close/>
                  <a:moveTo>
                    <a:pt x="0" y="0"/>
                  </a:moveTo>
                  <a:lnTo>
                    <a:pt x="1767679" y="0"/>
                  </a:lnTo>
                  <a:lnTo>
                    <a:pt x="1767679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TextBox 17">
              <a:extLst>
                <a:ext uri="{FF2B5EF4-FFF2-40B4-BE49-F238E27FC236}">
                  <a16:creationId xmlns:a16="http://schemas.microsoft.com/office/drawing/2014/main" id="{4DB5B4C4-D010-1FAD-C227-2268F4901168}"/>
                </a:ext>
              </a:extLst>
            </p:cNvPr>
            <p:cNvSpPr txBox="1"/>
            <p:nvPr/>
          </p:nvSpPr>
          <p:spPr>
            <a:xfrm>
              <a:off x="9249891" y="5776139"/>
              <a:ext cx="26855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Born</a:t>
              </a:r>
              <a:r>
                <a:rPr lang="pl-PL" dirty="0">
                  <a:ea typeface="Roboto" panose="02000000000000000000" pitchFamily="2" charset="0"/>
                  <a:cs typeface="Roboto" panose="02000000000000000000" pitchFamily="2" charset="0"/>
                </a:rPr>
                <a:t> in </a:t>
              </a: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years</a:t>
              </a:r>
              <a:r>
                <a:rPr lang="pl-PL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80</a:t>
              </a:r>
            </a:p>
          </p:txBody>
        </p:sp>
        <p:sp>
          <p:nvSpPr>
            <p:cNvPr id="91" name="Text Placeholder 53">
              <a:extLst>
                <a:ext uri="{FF2B5EF4-FFF2-40B4-BE49-F238E27FC236}">
                  <a16:creationId xmlns:a16="http://schemas.microsoft.com/office/drawing/2014/main" id="{99875DC5-F47E-597C-1B26-4928B2FDB8A9}"/>
                </a:ext>
              </a:extLst>
            </p:cNvPr>
            <p:cNvSpPr txBox="1">
              <a:spLocks/>
            </p:cNvSpPr>
            <p:nvPr/>
          </p:nvSpPr>
          <p:spPr>
            <a:xfrm>
              <a:off x="11160529" y="4938411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22%</a:t>
              </a:r>
            </a:p>
          </p:txBody>
        </p:sp>
        <p:sp>
          <p:nvSpPr>
            <p:cNvPr id="125" name="Text Placeholder 53">
              <a:extLst>
                <a:ext uri="{FF2B5EF4-FFF2-40B4-BE49-F238E27FC236}">
                  <a16:creationId xmlns:a16="http://schemas.microsoft.com/office/drawing/2014/main" id="{AD09CC69-6F41-3D0E-2835-5FAE7B8215DD}"/>
                </a:ext>
              </a:extLst>
            </p:cNvPr>
            <p:cNvSpPr txBox="1">
              <a:spLocks/>
            </p:cNvSpPr>
            <p:nvPr/>
          </p:nvSpPr>
          <p:spPr>
            <a:xfrm>
              <a:off x="11635402" y="357700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38%</a:t>
              </a:r>
            </a:p>
          </p:txBody>
        </p:sp>
        <p:sp>
          <p:nvSpPr>
            <p:cNvPr id="126" name="Text Placeholder 53">
              <a:extLst>
                <a:ext uri="{FF2B5EF4-FFF2-40B4-BE49-F238E27FC236}">
                  <a16:creationId xmlns:a16="http://schemas.microsoft.com/office/drawing/2014/main" id="{76623108-E890-78E8-EAFB-73AEE879BD3E}"/>
                </a:ext>
              </a:extLst>
            </p:cNvPr>
            <p:cNvSpPr txBox="1">
              <a:spLocks/>
            </p:cNvSpPr>
            <p:nvPr/>
          </p:nvSpPr>
          <p:spPr>
            <a:xfrm>
              <a:off x="11303037" y="2566843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26%</a:t>
              </a:r>
            </a:p>
          </p:txBody>
        </p:sp>
        <p:sp>
          <p:nvSpPr>
            <p:cNvPr id="127" name="Text Placeholder 53">
              <a:extLst>
                <a:ext uri="{FF2B5EF4-FFF2-40B4-BE49-F238E27FC236}">
                  <a16:creationId xmlns:a16="http://schemas.microsoft.com/office/drawing/2014/main" id="{CE5EA2BE-DCBD-81A9-98E4-9E2A5DA9D3FE}"/>
                </a:ext>
              </a:extLst>
            </p:cNvPr>
            <p:cNvSpPr txBox="1">
              <a:spLocks/>
            </p:cNvSpPr>
            <p:nvPr/>
          </p:nvSpPr>
          <p:spPr>
            <a:xfrm>
              <a:off x="11046747" y="1971822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14%</a:t>
              </a:r>
            </a:p>
          </p:txBody>
        </p:sp>
      </p:grpSp>
      <p:grpSp>
        <p:nvGrpSpPr>
          <p:cNvPr id="128" name="Group 46">
            <a:extLst>
              <a:ext uri="{FF2B5EF4-FFF2-40B4-BE49-F238E27FC236}">
                <a16:creationId xmlns:a16="http://schemas.microsoft.com/office/drawing/2014/main" id="{4DDCB90C-0371-0D55-D2DC-8426820775E4}"/>
              </a:ext>
            </a:extLst>
          </p:cNvPr>
          <p:cNvGrpSpPr/>
          <p:nvPr/>
        </p:nvGrpSpPr>
        <p:grpSpPr>
          <a:xfrm>
            <a:off x="9550332" y="599331"/>
            <a:ext cx="2025807" cy="461665"/>
            <a:chOff x="9049254" y="472574"/>
            <a:chExt cx="2537769" cy="578337"/>
          </a:xfrm>
        </p:grpSpPr>
        <p:sp>
          <p:nvSpPr>
            <p:cNvPr id="129" name="Owal 25">
              <a:extLst>
                <a:ext uri="{FF2B5EF4-FFF2-40B4-BE49-F238E27FC236}">
                  <a16:creationId xmlns:a16="http://schemas.microsoft.com/office/drawing/2014/main" id="{1E89A5DC-CD42-8CBE-9F20-FB5A9512C158}"/>
                </a:ext>
              </a:extLst>
            </p:cNvPr>
            <p:cNvSpPr/>
            <p:nvPr/>
          </p:nvSpPr>
          <p:spPr>
            <a:xfrm>
              <a:off x="9049254" y="472574"/>
              <a:ext cx="578337" cy="578337"/>
            </a:xfrm>
            <a:prstGeom prst="ellipse">
              <a:avLst/>
            </a:prstGeom>
            <a:solidFill>
              <a:srgbClr val="CC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>
                  <a:latin typeface="+mj-lt"/>
                </a:rPr>
                <a:t>D</a:t>
              </a:r>
            </a:p>
          </p:txBody>
        </p:sp>
        <p:sp>
          <p:nvSpPr>
            <p:cNvPr id="130" name="Owal 25">
              <a:extLst>
                <a:ext uri="{FF2B5EF4-FFF2-40B4-BE49-F238E27FC236}">
                  <a16:creationId xmlns:a16="http://schemas.microsoft.com/office/drawing/2014/main" id="{9E128CD8-0A95-6055-4D47-086A27015A10}"/>
                </a:ext>
              </a:extLst>
            </p:cNvPr>
            <p:cNvSpPr/>
            <p:nvPr/>
          </p:nvSpPr>
          <p:spPr>
            <a:xfrm>
              <a:off x="9702398" y="472574"/>
              <a:ext cx="578337" cy="578337"/>
            </a:xfrm>
            <a:prstGeom prst="ellipse">
              <a:avLst/>
            </a:prstGeom>
            <a:solidFill>
              <a:srgbClr val="F6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>
                  <a:latin typeface="+mj-lt"/>
                </a:rPr>
                <a:t>I</a:t>
              </a:r>
            </a:p>
          </p:txBody>
        </p:sp>
        <p:sp>
          <p:nvSpPr>
            <p:cNvPr id="131" name="Owal 25">
              <a:extLst>
                <a:ext uri="{FF2B5EF4-FFF2-40B4-BE49-F238E27FC236}">
                  <a16:creationId xmlns:a16="http://schemas.microsoft.com/office/drawing/2014/main" id="{4DAE2F6F-B0F4-E8AC-4596-17EE92652D52}"/>
                </a:ext>
              </a:extLst>
            </p:cNvPr>
            <p:cNvSpPr/>
            <p:nvPr/>
          </p:nvSpPr>
          <p:spPr>
            <a:xfrm>
              <a:off x="10355542" y="472574"/>
              <a:ext cx="578337" cy="578337"/>
            </a:xfrm>
            <a:prstGeom prst="ellipse">
              <a:avLst/>
            </a:prstGeom>
            <a:solidFill>
              <a:srgbClr val="42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>
                  <a:latin typeface="+mj-lt"/>
                </a:rPr>
                <a:t>S</a:t>
              </a:r>
            </a:p>
          </p:txBody>
        </p:sp>
        <p:sp>
          <p:nvSpPr>
            <p:cNvPr id="132" name="Owal 25">
              <a:extLst>
                <a:ext uri="{FF2B5EF4-FFF2-40B4-BE49-F238E27FC236}">
                  <a16:creationId xmlns:a16="http://schemas.microsoft.com/office/drawing/2014/main" id="{3FC5A11E-7454-F156-E043-2B589E7B8C36}"/>
                </a:ext>
              </a:extLst>
            </p:cNvPr>
            <p:cNvSpPr/>
            <p:nvPr/>
          </p:nvSpPr>
          <p:spPr>
            <a:xfrm>
              <a:off x="11008686" y="472574"/>
              <a:ext cx="578337" cy="578337"/>
            </a:xfrm>
            <a:prstGeom prst="ellipse">
              <a:avLst/>
            </a:prstGeom>
            <a:solidFill>
              <a:srgbClr val="317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>
                  <a:latin typeface="+mj-lt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3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1109" y="230721"/>
            <a:ext cx="7355849" cy="406980"/>
          </a:xfrm>
          <a:prstGeom prst="rect">
            <a:avLst/>
          </a:prstGeom>
          <a:noFill/>
        </p:spPr>
        <p:txBody>
          <a:bodyPr wrap="square" lIns="73859" tIns="36930" rIns="73859" bIns="3693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pl-PL" sz="2400" kern="800" spc="-4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And how do </a:t>
            </a:r>
            <a:r>
              <a:rPr lang="en-US" b="1" dirty="0">
                <a:solidFill>
                  <a:schemeClr val="accent1"/>
                </a:solidFill>
              </a:rPr>
              <a:t>generations differ</a:t>
            </a:r>
            <a:r>
              <a:rPr lang="en-US" dirty="0"/>
              <a:t>?</a:t>
            </a:r>
            <a:r>
              <a:rPr lang="pl-PL" dirty="0"/>
              <a:t> (as of 2020)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67</a:t>
            </a:fld>
            <a:endParaRPr lang="pl-PL"/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4F54444A-01A2-19DD-6811-70EF54BAED8B}"/>
              </a:ext>
            </a:extLst>
          </p:cNvPr>
          <p:cNvGrpSpPr/>
          <p:nvPr/>
        </p:nvGrpSpPr>
        <p:grpSpPr>
          <a:xfrm>
            <a:off x="5448518" y="1347970"/>
            <a:ext cx="2711497" cy="4825848"/>
            <a:chOff x="6708171" y="1758462"/>
            <a:chExt cx="2394874" cy="4262331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68B5C7A0-7620-F5F9-A37C-2FBFE95B083D}"/>
                </a:ext>
              </a:extLst>
            </p:cNvPr>
            <p:cNvSpPr/>
            <p:nvPr/>
          </p:nvSpPr>
          <p:spPr>
            <a:xfrm>
              <a:off x="6944574" y="1800760"/>
              <a:ext cx="1570300" cy="799872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AFDD6F73-F344-E192-8706-549531A26DF1}"/>
                </a:ext>
              </a:extLst>
            </p:cNvPr>
            <p:cNvSpPr/>
            <p:nvPr/>
          </p:nvSpPr>
          <p:spPr>
            <a:xfrm>
              <a:off x="6944574" y="3313471"/>
              <a:ext cx="1570300" cy="1420761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Rectangle 85">
              <a:extLst>
                <a:ext uri="{FF2B5EF4-FFF2-40B4-BE49-F238E27FC236}">
                  <a16:creationId xmlns:a16="http://schemas.microsoft.com/office/drawing/2014/main" id="{95B91370-4C46-41FC-8A36-B27BAFDB19D2}"/>
                </a:ext>
              </a:extLst>
            </p:cNvPr>
            <p:cNvSpPr/>
            <p:nvPr/>
          </p:nvSpPr>
          <p:spPr>
            <a:xfrm>
              <a:off x="6944574" y="2600632"/>
              <a:ext cx="1570300" cy="712839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Rectangle 86">
              <a:extLst>
                <a:ext uri="{FF2B5EF4-FFF2-40B4-BE49-F238E27FC236}">
                  <a16:creationId xmlns:a16="http://schemas.microsoft.com/office/drawing/2014/main" id="{82E954B3-1160-4CCD-0E2A-149AD833584D}"/>
                </a:ext>
              </a:extLst>
            </p:cNvPr>
            <p:cNvSpPr/>
            <p:nvPr/>
          </p:nvSpPr>
          <p:spPr>
            <a:xfrm>
              <a:off x="6944574" y="4734232"/>
              <a:ext cx="1570300" cy="856823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Freeform: Shape 87">
              <a:extLst>
                <a:ext uri="{FF2B5EF4-FFF2-40B4-BE49-F238E27FC236}">
                  <a16:creationId xmlns:a16="http://schemas.microsoft.com/office/drawing/2014/main" id="{E59EA00A-2503-9D01-653B-B3E120F25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480" y="1758462"/>
              <a:ext cx="1654131" cy="3874259"/>
            </a:xfrm>
            <a:custGeom>
              <a:avLst/>
              <a:gdLst>
                <a:gd name="connsiteX0" fmla="*/ 379403 w 1461430"/>
                <a:gd name="connsiteY0" fmla="*/ 693024 h 3422921"/>
                <a:gd name="connsiteX1" fmla="*/ 69065 w 1461430"/>
                <a:gd name="connsiteY1" fmla="*/ 1001981 h 3422921"/>
                <a:gd name="connsiteX2" fmla="*/ 63834 w 1461430"/>
                <a:gd name="connsiteY2" fmla="*/ 1961834 h 3422921"/>
                <a:gd name="connsiteX3" fmla="*/ 194596 w 1461430"/>
                <a:gd name="connsiteY3" fmla="*/ 2093749 h 3422921"/>
                <a:gd name="connsiteX4" fmla="*/ 327100 w 1461430"/>
                <a:gd name="connsiteY4" fmla="*/ 1963571 h 3422921"/>
                <a:gd name="connsiteX5" fmla="*/ 332330 w 1461430"/>
                <a:gd name="connsiteY5" fmla="*/ 1001981 h 3422921"/>
                <a:gd name="connsiteX6" fmla="*/ 358481 w 1461430"/>
                <a:gd name="connsiteY6" fmla="*/ 977683 h 3422921"/>
                <a:gd name="connsiteX7" fmla="*/ 382890 w 1461430"/>
                <a:gd name="connsiteY7" fmla="*/ 1001981 h 3422921"/>
                <a:gd name="connsiteX8" fmla="*/ 382890 w 1461430"/>
                <a:gd name="connsiteY8" fmla="*/ 3201138 h 3422921"/>
                <a:gd name="connsiteX9" fmla="*/ 541547 w 1461430"/>
                <a:gd name="connsiteY9" fmla="*/ 3359088 h 3422921"/>
                <a:gd name="connsiteX10" fmla="*/ 698460 w 1461430"/>
                <a:gd name="connsiteY10" fmla="*/ 3201138 h 3422921"/>
                <a:gd name="connsiteX11" fmla="*/ 698460 w 1461430"/>
                <a:gd name="connsiteY11" fmla="*/ 1947949 h 3422921"/>
                <a:gd name="connsiteX12" fmla="*/ 766455 w 1461430"/>
                <a:gd name="connsiteY12" fmla="*/ 1947949 h 3422921"/>
                <a:gd name="connsiteX13" fmla="*/ 766455 w 1461430"/>
                <a:gd name="connsiteY13" fmla="*/ 3201138 h 3422921"/>
                <a:gd name="connsiteX14" fmla="*/ 925112 w 1461430"/>
                <a:gd name="connsiteY14" fmla="*/ 3359088 h 3422921"/>
                <a:gd name="connsiteX15" fmla="*/ 1082025 w 1461430"/>
                <a:gd name="connsiteY15" fmla="*/ 3201138 h 3422921"/>
                <a:gd name="connsiteX16" fmla="*/ 1080281 w 1461430"/>
                <a:gd name="connsiteY16" fmla="*/ 1005454 h 3422921"/>
                <a:gd name="connsiteX17" fmla="*/ 1106434 w 1461430"/>
                <a:gd name="connsiteY17" fmla="*/ 977683 h 3422921"/>
                <a:gd name="connsiteX18" fmla="*/ 1134330 w 1461430"/>
                <a:gd name="connsiteY18" fmla="*/ 1001981 h 3422921"/>
                <a:gd name="connsiteX19" fmla="*/ 1134330 w 1461430"/>
                <a:gd name="connsiteY19" fmla="*/ 1963571 h 3422921"/>
                <a:gd name="connsiteX20" fmla="*/ 1265090 w 1461430"/>
                <a:gd name="connsiteY20" fmla="*/ 2093749 h 3422921"/>
                <a:gd name="connsiteX21" fmla="*/ 1395851 w 1461430"/>
                <a:gd name="connsiteY21" fmla="*/ 1963571 h 3422921"/>
                <a:gd name="connsiteX22" fmla="*/ 1397594 w 1461430"/>
                <a:gd name="connsiteY22" fmla="*/ 1001981 h 3422921"/>
                <a:gd name="connsiteX23" fmla="*/ 1087255 w 1461430"/>
                <a:gd name="connsiteY23" fmla="*/ 693024 h 3422921"/>
                <a:gd name="connsiteX24" fmla="*/ 379403 w 1461430"/>
                <a:gd name="connsiteY24" fmla="*/ 693024 h 3422921"/>
                <a:gd name="connsiteX25" fmla="*/ 732889 w 1461430"/>
                <a:gd name="connsiteY25" fmla="*/ 63839 h 3422921"/>
                <a:gd name="connsiteX26" fmla="*/ 461062 w 1461430"/>
                <a:gd name="connsiteY26" fmla="*/ 334940 h 3422921"/>
                <a:gd name="connsiteX27" fmla="*/ 732889 w 1461430"/>
                <a:gd name="connsiteY27" fmla="*/ 606041 h 3422921"/>
                <a:gd name="connsiteX28" fmla="*/ 1004715 w 1461430"/>
                <a:gd name="connsiteY28" fmla="*/ 334940 h 3422921"/>
                <a:gd name="connsiteX29" fmla="*/ 732889 w 1461430"/>
                <a:gd name="connsiteY29" fmla="*/ 63839 h 3422921"/>
                <a:gd name="connsiteX30" fmla="*/ 0 w 1461430"/>
                <a:gd name="connsiteY30" fmla="*/ 0 h 3422921"/>
                <a:gd name="connsiteX31" fmla="*/ 1461430 w 1461430"/>
                <a:gd name="connsiteY31" fmla="*/ 0 h 3422921"/>
                <a:gd name="connsiteX32" fmla="*/ 1461430 w 1461430"/>
                <a:gd name="connsiteY32" fmla="*/ 3422921 h 3422921"/>
                <a:gd name="connsiteX33" fmla="*/ 0 w 1461430"/>
                <a:gd name="connsiteY33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61430" h="3422921">
                  <a:moveTo>
                    <a:pt x="379403" y="693024"/>
                  </a:moveTo>
                  <a:cubicBezTo>
                    <a:pt x="208542" y="693024"/>
                    <a:pt x="69065" y="831881"/>
                    <a:pt x="69065" y="1001981"/>
                  </a:cubicBezTo>
                  <a:cubicBezTo>
                    <a:pt x="63834" y="1961834"/>
                    <a:pt x="63834" y="1961834"/>
                    <a:pt x="63834" y="1961834"/>
                  </a:cubicBezTo>
                  <a:cubicBezTo>
                    <a:pt x="63834" y="2034735"/>
                    <a:pt x="121370" y="2093749"/>
                    <a:pt x="194596" y="2093749"/>
                  </a:cubicBezTo>
                  <a:cubicBezTo>
                    <a:pt x="267822" y="2093749"/>
                    <a:pt x="327100" y="2036471"/>
                    <a:pt x="327100" y="1963571"/>
                  </a:cubicBezTo>
                  <a:cubicBezTo>
                    <a:pt x="332330" y="1001981"/>
                    <a:pt x="332330" y="1001981"/>
                    <a:pt x="332330" y="1001981"/>
                  </a:cubicBezTo>
                  <a:cubicBezTo>
                    <a:pt x="332330" y="988096"/>
                    <a:pt x="342791" y="975946"/>
                    <a:pt x="358481" y="977683"/>
                  </a:cubicBezTo>
                  <a:cubicBezTo>
                    <a:pt x="372429" y="977683"/>
                    <a:pt x="382890" y="988096"/>
                    <a:pt x="382890" y="1001981"/>
                  </a:cubicBezTo>
                  <a:cubicBezTo>
                    <a:pt x="382890" y="3201138"/>
                    <a:pt x="382890" y="3201138"/>
                    <a:pt x="382890" y="3201138"/>
                  </a:cubicBezTo>
                  <a:cubicBezTo>
                    <a:pt x="382890" y="3287924"/>
                    <a:pt x="454373" y="3359088"/>
                    <a:pt x="541547" y="3359088"/>
                  </a:cubicBezTo>
                  <a:cubicBezTo>
                    <a:pt x="628721" y="3359088"/>
                    <a:pt x="698460" y="3287924"/>
                    <a:pt x="698460" y="3201138"/>
                  </a:cubicBezTo>
                  <a:cubicBezTo>
                    <a:pt x="698460" y="1947949"/>
                    <a:pt x="698460" y="1947949"/>
                    <a:pt x="698460" y="1947949"/>
                  </a:cubicBezTo>
                  <a:cubicBezTo>
                    <a:pt x="766455" y="1947949"/>
                    <a:pt x="766455" y="1947949"/>
                    <a:pt x="766455" y="1947949"/>
                  </a:cubicBezTo>
                  <a:cubicBezTo>
                    <a:pt x="766455" y="3201138"/>
                    <a:pt x="766455" y="3201138"/>
                    <a:pt x="766455" y="3201138"/>
                  </a:cubicBezTo>
                  <a:cubicBezTo>
                    <a:pt x="766455" y="3287924"/>
                    <a:pt x="837938" y="3359088"/>
                    <a:pt x="925112" y="3359088"/>
                  </a:cubicBezTo>
                  <a:cubicBezTo>
                    <a:pt x="1012286" y="3359088"/>
                    <a:pt x="1082025" y="3287924"/>
                    <a:pt x="1082025" y="3201138"/>
                  </a:cubicBezTo>
                  <a:cubicBezTo>
                    <a:pt x="1082025" y="1126954"/>
                    <a:pt x="1080281" y="2314185"/>
                    <a:pt x="1080281" y="1005454"/>
                  </a:cubicBezTo>
                  <a:cubicBezTo>
                    <a:pt x="1080281" y="989832"/>
                    <a:pt x="1090742" y="977683"/>
                    <a:pt x="1106434" y="977683"/>
                  </a:cubicBezTo>
                  <a:cubicBezTo>
                    <a:pt x="1120382" y="975946"/>
                    <a:pt x="1134330" y="988096"/>
                    <a:pt x="1134330" y="1001981"/>
                  </a:cubicBezTo>
                  <a:cubicBezTo>
                    <a:pt x="1134330" y="1963571"/>
                    <a:pt x="1134330" y="1963571"/>
                    <a:pt x="1134330" y="1963571"/>
                  </a:cubicBezTo>
                  <a:cubicBezTo>
                    <a:pt x="1134330" y="2034735"/>
                    <a:pt x="1191864" y="2093749"/>
                    <a:pt x="1265090" y="2093749"/>
                  </a:cubicBezTo>
                  <a:cubicBezTo>
                    <a:pt x="1338316" y="2093749"/>
                    <a:pt x="1395851" y="2034735"/>
                    <a:pt x="1395851" y="1963571"/>
                  </a:cubicBezTo>
                  <a:cubicBezTo>
                    <a:pt x="1397594" y="1001981"/>
                    <a:pt x="1397594" y="1001981"/>
                    <a:pt x="1397594" y="1001981"/>
                  </a:cubicBezTo>
                  <a:cubicBezTo>
                    <a:pt x="1395851" y="831881"/>
                    <a:pt x="1256373" y="693024"/>
                    <a:pt x="1087255" y="693024"/>
                  </a:cubicBezTo>
                  <a:cubicBezTo>
                    <a:pt x="703690" y="693024"/>
                    <a:pt x="698460" y="693024"/>
                    <a:pt x="379403" y="693024"/>
                  </a:cubicBezTo>
                  <a:close/>
                  <a:moveTo>
                    <a:pt x="732889" y="63839"/>
                  </a:moveTo>
                  <a:cubicBezTo>
                    <a:pt x="582763" y="63839"/>
                    <a:pt x="461062" y="185215"/>
                    <a:pt x="461062" y="334940"/>
                  </a:cubicBezTo>
                  <a:cubicBezTo>
                    <a:pt x="461062" y="484665"/>
                    <a:pt x="582763" y="606041"/>
                    <a:pt x="732889" y="606041"/>
                  </a:cubicBezTo>
                  <a:cubicBezTo>
                    <a:pt x="883015" y="606041"/>
                    <a:pt x="1004715" y="484665"/>
                    <a:pt x="1004715" y="334940"/>
                  </a:cubicBezTo>
                  <a:cubicBezTo>
                    <a:pt x="1004715" y="185215"/>
                    <a:pt x="883015" y="63839"/>
                    <a:pt x="732889" y="63839"/>
                  </a:cubicBezTo>
                  <a:close/>
                  <a:moveTo>
                    <a:pt x="0" y="0"/>
                  </a:moveTo>
                  <a:lnTo>
                    <a:pt x="1461430" y="0"/>
                  </a:lnTo>
                  <a:lnTo>
                    <a:pt x="1461430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D0FF3924-E037-07D2-3ABB-14AC08B432B4}"/>
                </a:ext>
              </a:extLst>
            </p:cNvPr>
            <p:cNvSpPr txBox="1"/>
            <p:nvPr/>
          </p:nvSpPr>
          <p:spPr>
            <a:xfrm>
              <a:off x="6708171" y="5776139"/>
              <a:ext cx="2039585" cy="2446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Born</a:t>
              </a:r>
              <a:r>
                <a:rPr lang="pl-PL" dirty="0">
                  <a:ea typeface="Roboto" panose="02000000000000000000" pitchFamily="2" charset="0"/>
                  <a:cs typeface="Roboto" panose="02000000000000000000" pitchFamily="2" charset="0"/>
                </a:rPr>
                <a:t> in </a:t>
              </a: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years</a:t>
              </a:r>
              <a:r>
                <a:rPr lang="pl-PL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70</a:t>
              </a:r>
            </a:p>
          </p:txBody>
        </p:sp>
        <p:sp>
          <p:nvSpPr>
            <p:cNvPr id="11" name="Text Placeholder 53">
              <a:extLst>
                <a:ext uri="{FF2B5EF4-FFF2-40B4-BE49-F238E27FC236}">
                  <a16:creationId xmlns:a16="http://schemas.microsoft.com/office/drawing/2014/main" id="{4BB3C7D3-B2C8-77B7-44B7-EE7DBD963050}"/>
                </a:ext>
              </a:extLst>
            </p:cNvPr>
            <p:cNvSpPr txBox="1">
              <a:spLocks/>
            </p:cNvSpPr>
            <p:nvPr/>
          </p:nvSpPr>
          <p:spPr>
            <a:xfrm>
              <a:off x="8278942" y="4932037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22%</a:t>
              </a:r>
            </a:p>
          </p:txBody>
        </p:sp>
        <p:sp>
          <p:nvSpPr>
            <p:cNvPr id="12" name="Text Placeholder 53">
              <a:extLst>
                <a:ext uri="{FF2B5EF4-FFF2-40B4-BE49-F238E27FC236}">
                  <a16:creationId xmlns:a16="http://schemas.microsoft.com/office/drawing/2014/main" id="{EA1EFE90-F4AE-6679-E6C2-A9A294B26DF6}"/>
                </a:ext>
              </a:extLst>
            </p:cNvPr>
            <p:cNvSpPr txBox="1">
              <a:spLocks/>
            </p:cNvSpPr>
            <p:nvPr/>
          </p:nvSpPr>
          <p:spPr>
            <a:xfrm>
              <a:off x="8628172" y="3570633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38%</a:t>
              </a:r>
            </a:p>
          </p:txBody>
        </p:sp>
        <p:sp>
          <p:nvSpPr>
            <p:cNvPr id="13" name="Text Placeholder 53">
              <a:extLst>
                <a:ext uri="{FF2B5EF4-FFF2-40B4-BE49-F238E27FC236}">
                  <a16:creationId xmlns:a16="http://schemas.microsoft.com/office/drawing/2014/main" id="{A1B6F0D5-D296-364A-2DC8-5AD2C42B74B2}"/>
                </a:ext>
              </a:extLst>
            </p:cNvPr>
            <p:cNvSpPr txBox="1">
              <a:spLocks/>
            </p:cNvSpPr>
            <p:nvPr/>
          </p:nvSpPr>
          <p:spPr>
            <a:xfrm>
              <a:off x="8628171" y="2560469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19%</a:t>
              </a:r>
            </a:p>
          </p:txBody>
        </p:sp>
        <p:sp>
          <p:nvSpPr>
            <p:cNvPr id="14" name="Text Placeholder 53">
              <a:extLst>
                <a:ext uri="{FF2B5EF4-FFF2-40B4-BE49-F238E27FC236}">
                  <a16:creationId xmlns:a16="http://schemas.microsoft.com/office/drawing/2014/main" id="{CDCE92F1-F567-003B-629E-9BB179FC8E35}"/>
                </a:ext>
              </a:extLst>
            </p:cNvPr>
            <p:cNvSpPr txBox="1">
              <a:spLocks/>
            </p:cNvSpPr>
            <p:nvPr/>
          </p:nvSpPr>
          <p:spPr>
            <a:xfrm>
              <a:off x="8165160" y="1965448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21%</a:t>
              </a:r>
            </a:p>
          </p:txBody>
        </p:sp>
      </p:grpSp>
      <p:grpSp>
        <p:nvGrpSpPr>
          <p:cNvPr id="15" name="Group 37">
            <a:extLst>
              <a:ext uri="{FF2B5EF4-FFF2-40B4-BE49-F238E27FC236}">
                <a16:creationId xmlns:a16="http://schemas.microsoft.com/office/drawing/2014/main" id="{B3006139-C696-6983-0D61-05BFA4319F2A}"/>
              </a:ext>
            </a:extLst>
          </p:cNvPr>
          <p:cNvGrpSpPr/>
          <p:nvPr/>
        </p:nvGrpSpPr>
        <p:grpSpPr>
          <a:xfrm>
            <a:off x="8545841" y="1360002"/>
            <a:ext cx="2867063" cy="4825848"/>
            <a:chOff x="9578000" y="1758462"/>
            <a:chExt cx="2532275" cy="4262331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FF75F2CD-FF08-5010-6474-32CFB4D88D97}"/>
                </a:ext>
              </a:extLst>
            </p:cNvPr>
            <p:cNvSpPr/>
            <p:nvPr/>
          </p:nvSpPr>
          <p:spPr>
            <a:xfrm>
              <a:off x="9625214" y="1800760"/>
              <a:ext cx="1926309" cy="538535"/>
            </a:xfrm>
            <a:prstGeom prst="rect">
              <a:avLst/>
            </a:prstGeom>
            <a:solidFill>
              <a:srgbClr val="CC003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3523F4AB-D597-9062-30B6-CB01F03BE3EB}"/>
                </a:ext>
              </a:extLst>
            </p:cNvPr>
            <p:cNvSpPr/>
            <p:nvPr/>
          </p:nvSpPr>
          <p:spPr>
            <a:xfrm>
              <a:off x="9625214" y="3544500"/>
              <a:ext cx="1926309" cy="1299556"/>
            </a:xfrm>
            <a:prstGeom prst="rect">
              <a:avLst/>
            </a:prstGeom>
            <a:solidFill>
              <a:srgbClr val="42B04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Rectangle 93">
              <a:extLst>
                <a:ext uri="{FF2B5EF4-FFF2-40B4-BE49-F238E27FC236}">
                  <a16:creationId xmlns:a16="http://schemas.microsoft.com/office/drawing/2014/main" id="{06A022F7-4D06-69E7-4C4F-22ADFD965E05}"/>
                </a:ext>
              </a:extLst>
            </p:cNvPr>
            <p:cNvSpPr/>
            <p:nvPr/>
          </p:nvSpPr>
          <p:spPr>
            <a:xfrm>
              <a:off x="9625214" y="2341235"/>
              <a:ext cx="1926309" cy="1201325"/>
            </a:xfrm>
            <a:prstGeom prst="rect">
              <a:avLst/>
            </a:prstGeom>
            <a:solidFill>
              <a:srgbClr val="F6BF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Rectangle 94">
              <a:extLst>
                <a:ext uri="{FF2B5EF4-FFF2-40B4-BE49-F238E27FC236}">
                  <a16:creationId xmlns:a16="http://schemas.microsoft.com/office/drawing/2014/main" id="{DCE8281B-5025-4800-DE90-5226E99392AB}"/>
                </a:ext>
              </a:extLst>
            </p:cNvPr>
            <p:cNvSpPr/>
            <p:nvPr/>
          </p:nvSpPr>
          <p:spPr>
            <a:xfrm>
              <a:off x="9625214" y="4845997"/>
              <a:ext cx="1926309" cy="745057"/>
            </a:xfrm>
            <a:prstGeom prst="rect">
              <a:avLst/>
            </a:prstGeom>
            <a:solidFill>
              <a:srgbClr val="3171C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Freeform: Shape 95">
              <a:extLst>
                <a:ext uri="{FF2B5EF4-FFF2-40B4-BE49-F238E27FC236}">
                  <a16:creationId xmlns:a16="http://schemas.microsoft.com/office/drawing/2014/main" id="{0FABA8A1-EB07-9E65-2EE2-C16935FD5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262" y="1758462"/>
              <a:ext cx="2000761" cy="3874259"/>
            </a:xfrm>
            <a:custGeom>
              <a:avLst/>
              <a:gdLst>
                <a:gd name="connsiteX0" fmla="*/ 655359 w 1767679"/>
                <a:gd name="connsiteY0" fmla="*/ 693140 h 3422921"/>
                <a:gd name="connsiteX1" fmla="*/ 352011 w 1767679"/>
                <a:gd name="connsiteY1" fmla="*/ 959035 h 3422921"/>
                <a:gd name="connsiteX2" fmla="*/ 71459 w 1767679"/>
                <a:gd name="connsiteY2" fmla="*/ 1758470 h 3422921"/>
                <a:gd name="connsiteX3" fmla="*/ 152117 w 1767679"/>
                <a:gd name="connsiteY3" fmla="*/ 1926404 h 3422921"/>
                <a:gd name="connsiteX4" fmla="*/ 318696 w 1767679"/>
                <a:gd name="connsiteY4" fmla="*/ 1845935 h 3422921"/>
                <a:gd name="connsiteX5" fmla="*/ 551905 w 1767679"/>
                <a:gd name="connsiteY5" fmla="*/ 1191693 h 3422921"/>
                <a:gd name="connsiteX6" fmla="*/ 364285 w 1767679"/>
                <a:gd name="connsiteY6" fmla="*/ 2166059 h 3422921"/>
                <a:gd name="connsiteX7" fmla="*/ 436177 w 1767679"/>
                <a:gd name="connsiteY7" fmla="*/ 2251775 h 3422921"/>
                <a:gd name="connsiteX8" fmla="*/ 536124 w 1767679"/>
                <a:gd name="connsiteY8" fmla="*/ 2251775 h 3422921"/>
                <a:gd name="connsiteX9" fmla="*/ 536124 w 1767679"/>
                <a:gd name="connsiteY9" fmla="*/ 3201650 h 3422921"/>
                <a:gd name="connsiteX10" fmla="*/ 693935 w 1767679"/>
                <a:gd name="connsiteY10" fmla="*/ 3359088 h 3422921"/>
                <a:gd name="connsiteX11" fmla="*/ 851746 w 1767679"/>
                <a:gd name="connsiteY11" fmla="*/ 3201650 h 3422921"/>
                <a:gd name="connsiteX12" fmla="*/ 851746 w 1767679"/>
                <a:gd name="connsiteY12" fmla="*/ 2251775 h 3422921"/>
                <a:gd name="connsiteX13" fmla="*/ 920131 w 1767679"/>
                <a:gd name="connsiteY13" fmla="*/ 2251775 h 3422921"/>
                <a:gd name="connsiteX14" fmla="*/ 920131 w 1767679"/>
                <a:gd name="connsiteY14" fmla="*/ 3201650 h 3422921"/>
                <a:gd name="connsiteX15" fmla="*/ 1076188 w 1767679"/>
                <a:gd name="connsiteY15" fmla="*/ 3359088 h 3422921"/>
                <a:gd name="connsiteX16" fmla="*/ 1233999 w 1767679"/>
                <a:gd name="connsiteY16" fmla="*/ 3201650 h 3422921"/>
                <a:gd name="connsiteX17" fmla="*/ 1233999 w 1767679"/>
                <a:gd name="connsiteY17" fmla="*/ 2251775 h 3422921"/>
                <a:gd name="connsiteX18" fmla="*/ 1333946 w 1767679"/>
                <a:gd name="connsiteY18" fmla="*/ 2251775 h 3422921"/>
                <a:gd name="connsiteX19" fmla="*/ 1405838 w 1767679"/>
                <a:gd name="connsiteY19" fmla="*/ 2166059 h 3422921"/>
                <a:gd name="connsiteX20" fmla="*/ 1219972 w 1767679"/>
                <a:gd name="connsiteY20" fmla="*/ 1191693 h 3422921"/>
                <a:gd name="connsiteX21" fmla="*/ 1449674 w 1767679"/>
                <a:gd name="connsiteY21" fmla="*/ 1845935 h 3422921"/>
                <a:gd name="connsiteX22" fmla="*/ 1616252 w 1767679"/>
                <a:gd name="connsiteY22" fmla="*/ 1926404 h 3422921"/>
                <a:gd name="connsiteX23" fmla="*/ 1696911 w 1767679"/>
                <a:gd name="connsiteY23" fmla="*/ 1758470 h 3422921"/>
                <a:gd name="connsiteX24" fmla="*/ 1416358 w 1767679"/>
                <a:gd name="connsiteY24" fmla="*/ 959035 h 3422921"/>
                <a:gd name="connsiteX25" fmla="*/ 1113011 w 1767679"/>
                <a:gd name="connsiteY25" fmla="*/ 693140 h 3422921"/>
                <a:gd name="connsiteX26" fmla="*/ 655359 w 1767679"/>
                <a:gd name="connsiteY26" fmla="*/ 693140 h 3422921"/>
                <a:gd name="connsiteX27" fmla="*/ 885215 w 1767679"/>
                <a:gd name="connsiteY27" fmla="*/ 63839 h 3422921"/>
                <a:gd name="connsiteX28" fmla="*/ 613662 w 1767679"/>
                <a:gd name="connsiteY28" fmla="*/ 335011 h 3422921"/>
                <a:gd name="connsiteX29" fmla="*/ 885215 w 1767679"/>
                <a:gd name="connsiteY29" fmla="*/ 606183 h 3422921"/>
                <a:gd name="connsiteX30" fmla="*/ 1156767 w 1767679"/>
                <a:gd name="connsiteY30" fmla="*/ 335011 h 3422921"/>
                <a:gd name="connsiteX31" fmla="*/ 885215 w 1767679"/>
                <a:gd name="connsiteY31" fmla="*/ 63839 h 3422921"/>
                <a:gd name="connsiteX32" fmla="*/ 0 w 1767679"/>
                <a:gd name="connsiteY32" fmla="*/ 0 h 3422921"/>
                <a:gd name="connsiteX33" fmla="*/ 1767679 w 1767679"/>
                <a:gd name="connsiteY33" fmla="*/ 0 h 3422921"/>
                <a:gd name="connsiteX34" fmla="*/ 1767679 w 1767679"/>
                <a:gd name="connsiteY34" fmla="*/ 3422921 h 3422921"/>
                <a:gd name="connsiteX35" fmla="*/ 0 w 1767679"/>
                <a:gd name="connsiteY35" fmla="*/ 3422921 h 342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679" h="3422921">
                  <a:moveTo>
                    <a:pt x="655359" y="693140"/>
                  </a:moveTo>
                  <a:cubicBezTo>
                    <a:pt x="515083" y="693140"/>
                    <a:pt x="413382" y="782355"/>
                    <a:pt x="352011" y="959035"/>
                  </a:cubicBezTo>
                  <a:cubicBezTo>
                    <a:pt x="315189" y="1069242"/>
                    <a:pt x="74965" y="1751473"/>
                    <a:pt x="71459" y="1758470"/>
                  </a:cubicBezTo>
                  <a:cubicBezTo>
                    <a:pt x="46910" y="1826693"/>
                    <a:pt x="83733" y="1901913"/>
                    <a:pt x="152117" y="1926404"/>
                  </a:cubicBezTo>
                  <a:cubicBezTo>
                    <a:pt x="220502" y="1949145"/>
                    <a:pt x="295901" y="1914159"/>
                    <a:pt x="318696" y="1845935"/>
                  </a:cubicBezTo>
                  <a:cubicBezTo>
                    <a:pt x="327463" y="1823194"/>
                    <a:pt x="471246" y="1422603"/>
                    <a:pt x="551905" y="1191693"/>
                  </a:cubicBezTo>
                  <a:cubicBezTo>
                    <a:pt x="543138" y="1261666"/>
                    <a:pt x="567687" y="1118223"/>
                    <a:pt x="364285" y="2166059"/>
                  </a:cubicBezTo>
                  <a:cubicBezTo>
                    <a:pt x="355518" y="2211541"/>
                    <a:pt x="390587" y="2251775"/>
                    <a:pt x="436177" y="2251775"/>
                  </a:cubicBezTo>
                  <a:cubicBezTo>
                    <a:pt x="464233" y="2251775"/>
                    <a:pt x="499302" y="2251775"/>
                    <a:pt x="536124" y="2251775"/>
                  </a:cubicBezTo>
                  <a:cubicBezTo>
                    <a:pt x="536124" y="3201650"/>
                    <a:pt x="536124" y="3201650"/>
                    <a:pt x="536124" y="3201650"/>
                  </a:cubicBezTo>
                  <a:cubicBezTo>
                    <a:pt x="536124" y="3289116"/>
                    <a:pt x="606262" y="3359088"/>
                    <a:pt x="693935" y="3359088"/>
                  </a:cubicBezTo>
                  <a:cubicBezTo>
                    <a:pt x="781608" y="3359088"/>
                    <a:pt x="851746" y="3289116"/>
                    <a:pt x="851746" y="3201650"/>
                  </a:cubicBezTo>
                  <a:cubicBezTo>
                    <a:pt x="851746" y="2251775"/>
                    <a:pt x="851746" y="2251775"/>
                    <a:pt x="851746" y="2251775"/>
                  </a:cubicBezTo>
                  <a:cubicBezTo>
                    <a:pt x="874541" y="2251775"/>
                    <a:pt x="897336" y="2251775"/>
                    <a:pt x="920131" y="2251775"/>
                  </a:cubicBezTo>
                  <a:cubicBezTo>
                    <a:pt x="920131" y="3201650"/>
                    <a:pt x="920131" y="3201650"/>
                    <a:pt x="920131" y="3201650"/>
                  </a:cubicBezTo>
                  <a:cubicBezTo>
                    <a:pt x="920131" y="3289116"/>
                    <a:pt x="990269" y="3359088"/>
                    <a:pt x="1076188" y="3359088"/>
                  </a:cubicBezTo>
                  <a:cubicBezTo>
                    <a:pt x="1163861" y="3359088"/>
                    <a:pt x="1233999" y="3289116"/>
                    <a:pt x="1233999" y="3201650"/>
                  </a:cubicBezTo>
                  <a:cubicBezTo>
                    <a:pt x="1233999" y="2251775"/>
                    <a:pt x="1233999" y="2251775"/>
                    <a:pt x="1233999" y="2251775"/>
                  </a:cubicBezTo>
                  <a:cubicBezTo>
                    <a:pt x="1272575" y="2251775"/>
                    <a:pt x="1305891" y="2251775"/>
                    <a:pt x="1333946" y="2251775"/>
                  </a:cubicBezTo>
                  <a:cubicBezTo>
                    <a:pt x="1379536" y="2251775"/>
                    <a:pt x="1414605" y="2211541"/>
                    <a:pt x="1405838" y="2166059"/>
                  </a:cubicBezTo>
                  <a:cubicBezTo>
                    <a:pt x="1204191" y="1126969"/>
                    <a:pt x="1226985" y="1247671"/>
                    <a:pt x="1219972" y="1191693"/>
                  </a:cubicBezTo>
                  <a:cubicBezTo>
                    <a:pt x="1300630" y="1424352"/>
                    <a:pt x="1440907" y="1823194"/>
                    <a:pt x="1449674" y="1845935"/>
                  </a:cubicBezTo>
                  <a:cubicBezTo>
                    <a:pt x="1472469" y="1914159"/>
                    <a:pt x="1547867" y="1949145"/>
                    <a:pt x="1616252" y="1926404"/>
                  </a:cubicBezTo>
                  <a:cubicBezTo>
                    <a:pt x="1684637" y="1901913"/>
                    <a:pt x="1719706" y="1826693"/>
                    <a:pt x="1696911" y="1758470"/>
                  </a:cubicBezTo>
                  <a:cubicBezTo>
                    <a:pt x="1693404" y="1751473"/>
                    <a:pt x="1453181" y="1069242"/>
                    <a:pt x="1416358" y="959035"/>
                  </a:cubicBezTo>
                  <a:cubicBezTo>
                    <a:pt x="1354987" y="782355"/>
                    <a:pt x="1253287" y="693140"/>
                    <a:pt x="1113011" y="693140"/>
                  </a:cubicBezTo>
                  <a:cubicBezTo>
                    <a:pt x="916624" y="693140"/>
                    <a:pt x="851746" y="693140"/>
                    <a:pt x="655359" y="693140"/>
                  </a:cubicBezTo>
                  <a:close/>
                  <a:moveTo>
                    <a:pt x="885215" y="63839"/>
                  </a:moveTo>
                  <a:cubicBezTo>
                    <a:pt x="735240" y="63839"/>
                    <a:pt x="613662" y="185247"/>
                    <a:pt x="613662" y="335011"/>
                  </a:cubicBezTo>
                  <a:cubicBezTo>
                    <a:pt x="613662" y="484775"/>
                    <a:pt x="735240" y="606183"/>
                    <a:pt x="885215" y="606183"/>
                  </a:cubicBezTo>
                  <a:cubicBezTo>
                    <a:pt x="1035189" y="606183"/>
                    <a:pt x="1156767" y="484775"/>
                    <a:pt x="1156767" y="335011"/>
                  </a:cubicBezTo>
                  <a:cubicBezTo>
                    <a:pt x="1156767" y="185247"/>
                    <a:pt x="1035189" y="63839"/>
                    <a:pt x="885215" y="63839"/>
                  </a:cubicBezTo>
                  <a:close/>
                  <a:moveTo>
                    <a:pt x="0" y="0"/>
                  </a:moveTo>
                  <a:lnTo>
                    <a:pt x="1767679" y="0"/>
                  </a:lnTo>
                  <a:lnTo>
                    <a:pt x="1767679" y="3422921"/>
                  </a:lnTo>
                  <a:lnTo>
                    <a:pt x="0" y="3422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4CB57EDD-8B5E-C48B-596A-59E566FAEA8C}"/>
                </a:ext>
              </a:extLst>
            </p:cNvPr>
            <p:cNvSpPr txBox="1"/>
            <p:nvPr/>
          </p:nvSpPr>
          <p:spPr>
            <a:xfrm>
              <a:off x="9578000" y="5776139"/>
              <a:ext cx="2017283" cy="2446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2"/>
                </a:buClr>
              </a:pP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Born</a:t>
              </a:r>
              <a:r>
                <a:rPr lang="pl-PL" dirty="0">
                  <a:ea typeface="Roboto" panose="02000000000000000000" pitchFamily="2" charset="0"/>
                  <a:cs typeface="Roboto" panose="02000000000000000000" pitchFamily="2" charset="0"/>
                </a:rPr>
                <a:t> in </a:t>
              </a:r>
              <a:r>
                <a:rPr lang="pl-PL" dirty="0" err="1">
                  <a:ea typeface="Roboto" panose="02000000000000000000" pitchFamily="2" charset="0"/>
                  <a:cs typeface="Roboto" panose="02000000000000000000" pitchFamily="2" charset="0"/>
                </a:rPr>
                <a:t>years</a:t>
              </a:r>
              <a:r>
                <a:rPr lang="pl-PL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90</a:t>
              </a:r>
            </a:p>
          </p:txBody>
        </p:sp>
        <p:sp>
          <p:nvSpPr>
            <p:cNvPr id="22" name="Text Placeholder 53">
              <a:extLst>
                <a:ext uri="{FF2B5EF4-FFF2-40B4-BE49-F238E27FC236}">
                  <a16:creationId xmlns:a16="http://schemas.microsoft.com/office/drawing/2014/main" id="{91CE7C37-25EE-7D58-84D2-741E0BC4F047}"/>
                </a:ext>
              </a:extLst>
            </p:cNvPr>
            <p:cNvSpPr txBox="1">
              <a:spLocks/>
            </p:cNvSpPr>
            <p:nvPr/>
          </p:nvSpPr>
          <p:spPr>
            <a:xfrm>
              <a:off x="11160529" y="4938411"/>
              <a:ext cx="474873" cy="2446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19%</a:t>
              </a:r>
            </a:p>
          </p:txBody>
        </p:sp>
        <p:sp>
          <p:nvSpPr>
            <p:cNvPr id="23" name="Text Placeholder 53">
              <a:extLst>
                <a:ext uri="{FF2B5EF4-FFF2-40B4-BE49-F238E27FC236}">
                  <a16:creationId xmlns:a16="http://schemas.microsoft.com/office/drawing/2014/main" id="{AD59E909-ECEC-3CD1-FF9D-A3A68918C4F7}"/>
                </a:ext>
              </a:extLst>
            </p:cNvPr>
            <p:cNvSpPr txBox="1">
              <a:spLocks/>
            </p:cNvSpPr>
            <p:nvPr/>
          </p:nvSpPr>
          <p:spPr>
            <a:xfrm>
              <a:off x="11635402" y="3577007"/>
              <a:ext cx="474873" cy="2446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35%</a:t>
              </a:r>
            </a:p>
          </p:txBody>
        </p:sp>
        <p:sp>
          <p:nvSpPr>
            <p:cNvPr id="24" name="Text Placeholder 53">
              <a:extLst>
                <a:ext uri="{FF2B5EF4-FFF2-40B4-BE49-F238E27FC236}">
                  <a16:creationId xmlns:a16="http://schemas.microsoft.com/office/drawing/2014/main" id="{D3EBB6CF-ACDD-E28B-D201-F9B68F0145C2}"/>
                </a:ext>
              </a:extLst>
            </p:cNvPr>
            <p:cNvSpPr txBox="1">
              <a:spLocks/>
            </p:cNvSpPr>
            <p:nvPr/>
          </p:nvSpPr>
          <p:spPr>
            <a:xfrm>
              <a:off x="11303037" y="2566843"/>
              <a:ext cx="474873" cy="24465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32%</a:t>
              </a:r>
            </a:p>
          </p:txBody>
        </p:sp>
        <p:sp>
          <p:nvSpPr>
            <p:cNvPr id="25" name="Text Placeholder 53">
              <a:extLst>
                <a:ext uri="{FF2B5EF4-FFF2-40B4-BE49-F238E27FC236}">
                  <a16:creationId xmlns:a16="http://schemas.microsoft.com/office/drawing/2014/main" id="{E0E3EA99-1446-F8F3-5858-CDC184BB260B}"/>
                </a:ext>
              </a:extLst>
            </p:cNvPr>
            <p:cNvSpPr txBox="1">
              <a:spLocks/>
            </p:cNvSpPr>
            <p:nvPr/>
          </p:nvSpPr>
          <p:spPr>
            <a:xfrm>
              <a:off x="11046747" y="1971822"/>
              <a:ext cx="474873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pl-PL" sz="1800">
                  <a:latin typeface="+mn-lt"/>
                  <a:ea typeface="Roboto" panose="02000000000000000000" pitchFamily="2" charset="0"/>
                  <a:cs typeface="Roboto" panose="02000000000000000000" pitchFamily="2" charset="0"/>
                </a:rPr>
                <a:t>14%</a:t>
              </a:r>
            </a:p>
          </p:txBody>
        </p:sp>
      </p:grpSp>
      <p:grpSp>
        <p:nvGrpSpPr>
          <p:cNvPr id="26" name="Group 51">
            <a:extLst>
              <a:ext uri="{FF2B5EF4-FFF2-40B4-BE49-F238E27FC236}">
                <a16:creationId xmlns:a16="http://schemas.microsoft.com/office/drawing/2014/main" id="{72B4D41B-BC24-599F-E0A9-80076AD37251}"/>
              </a:ext>
            </a:extLst>
          </p:cNvPr>
          <p:cNvGrpSpPr/>
          <p:nvPr/>
        </p:nvGrpSpPr>
        <p:grpSpPr>
          <a:xfrm>
            <a:off x="1258121" y="5042027"/>
            <a:ext cx="2537769" cy="578337"/>
            <a:chOff x="9049254" y="472574"/>
            <a:chExt cx="2537769" cy="578337"/>
          </a:xfrm>
        </p:grpSpPr>
        <p:sp>
          <p:nvSpPr>
            <p:cNvPr id="27" name="Owal 25">
              <a:extLst>
                <a:ext uri="{FF2B5EF4-FFF2-40B4-BE49-F238E27FC236}">
                  <a16:creationId xmlns:a16="http://schemas.microsoft.com/office/drawing/2014/main" id="{9558A84C-DC33-3A0A-55B6-0908AEE32D59}"/>
                </a:ext>
              </a:extLst>
            </p:cNvPr>
            <p:cNvSpPr/>
            <p:nvPr/>
          </p:nvSpPr>
          <p:spPr>
            <a:xfrm>
              <a:off x="9049254" y="472574"/>
              <a:ext cx="578337" cy="578337"/>
            </a:xfrm>
            <a:prstGeom prst="ellipse">
              <a:avLst/>
            </a:prstGeom>
            <a:solidFill>
              <a:srgbClr val="CC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>
                  <a:latin typeface="+mj-lt"/>
                </a:rPr>
                <a:t>D</a:t>
              </a:r>
            </a:p>
          </p:txBody>
        </p:sp>
        <p:sp>
          <p:nvSpPr>
            <p:cNvPr id="28" name="Owal 25">
              <a:extLst>
                <a:ext uri="{FF2B5EF4-FFF2-40B4-BE49-F238E27FC236}">
                  <a16:creationId xmlns:a16="http://schemas.microsoft.com/office/drawing/2014/main" id="{7165E047-F428-3E3C-4EF5-E3949C02BA68}"/>
                </a:ext>
              </a:extLst>
            </p:cNvPr>
            <p:cNvSpPr/>
            <p:nvPr/>
          </p:nvSpPr>
          <p:spPr>
            <a:xfrm>
              <a:off x="9702398" y="472574"/>
              <a:ext cx="578337" cy="578337"/>
            </a:xfrm>
            <a:prstGeom prst="ellipse">
              <a:avLst/>
            </a:prstGeom>
            <a:solidFill>
              <a:srgbClr val="F6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>
                  <a:latin typeface="+mj-lt"/>
                </a:rPr>
                <a:t>I</a:t>
              </a:r>
            </a:p>
          </p:txBody>
        </p:sp>
        <p:sp>
          <p:nvSpPr>
            <p:cNvPr id="29" name="Owal 25">
              <a:extLst>
                <a:ext uri="{FF2B5EF4-FFF2-40B4-BE49-F238E27FC236}">
                  <a16:creationId xmlns:a16="http://schemas.microsoft.com/office/drawing/2014/main" id="{95C9F71F-641A-46E1-F918-600DE85B2981}"/>
                </a:ext>
              </a:extLst>
            </p:cNvPr>
            <p:cNvSpPr/>
            <p:nvPr/>
          </p:nvSpPr>
          <p:spPr>
            <a:xfrm>
              <a:off x="10355542" y="472574"/>
              <a:ext cx="578337" cy="578337"/>
            </a:xfrm>
            <a:prstGeom prst="ellipse">
              <a:avLst/>
            </a:prstGeom>
            <a:solidFill>
              <a:srgbClr val="42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>
                  <a:latin typeface="+mj-lt"/>
                </a:rPr>
                <a:t>S</a:t>
              </a:r>
            </a:p>
          </p:txBody>
        </p:sp>
        <p:sp>
          <p:nvSpPr>
            <p:cNvPr id="30" name="Owal 25">
              <a:extLst>
                <a:ext uri="{FF2B5EF4-FFF2-40B4-BE49-F238E27FC236}">
                  <a16:creationId xmlns:a16="http://schemas.microsoft.com/office/drawing/2014/main" id="{ABBF4FCA-88FC-AA5D-5C36-39D36070FE09}"/>
                </a:ext>
              </a:extLst>
            </p:cNvPr>
            <p:cNvSpPr/>
            <p:nvPr/>
          </p:nvSpPr>
          <p:spPr>
            <a:xfrm>
              <a:off x="11008686" y="472574"/>
              <a:ext cx="578337" cy="578337"/>
            </a:xfrm>
            <a:prstGeom prst="ellipse">
              <a:avLst/>
            </a:prstGeom>
            <a:solidFill>
              <a:srgbClr val="317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>
                  <a:latin typeface="+mj-lt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554307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generation born in the </a:t>
            </a:r>
            <a:r>
              <a:rPr lang="en-US" b="1" dirty="0">
                <a:solidFill>
                  <a:schemeClr val="accent5"/>
                </a:solidFill>
              </a:rPr>
              <a:t>90s there is 1/3 less D than in the 70s.</a:t>
            </a:r>
            <a:endParaRPr lang="pl-PL" b="1" dirty="0">
              <a:solidFill>
                <a:schemeClr val="accent5"/>
              </a:solidFill>
            </a:endParaRPr>
          </a:p>
        </p:txBody>
      </p:sp>
      <p:grpSp>
        <p:nvGrpSpPr>
          <p:cNvPr id="38" name="Grupa 37"/>
          <p:cNvGrpSpPr/>
          <p:nvPr/>
        </p:nvGrpSpPr>
        <p:grpSpPr>
          <a:xfrm>
            <a:off x="8032586" y="3776785"/>
            <a:ext cx="2667680" cy="2667680"/>
            <a:chOff x="9129084" y="3817852"/>
            <a:chExt cx="2667680" cy="2667680"/>
          </a:xfrm>
          <a:solidFill>
            <a:schemeClr val="bg1">
              <a:lumMod val="95000"/>
            </a:schemeClr>
          </a:solidFill>
        </p:grpSpPr>
        <p:sp>
          <p:nvSpPr>
            <p:cNvPr id="37" name="Elipsa 36"/>
            <p:cNvSpPr/>
            <p:nvPr/>
          </p:nvSpPr>
          <p:spPr>
            <a:xfrm>
              <a:off x="9129084" y="3817852"/>
              <a:ext cx="2667680" cy="26676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0033A059-C1A2-4F4E-9CE1-0372AD677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7868" y="4903960"/>
              <a:ext cx="2564373" cy="495464"/>
            </a:xfrm>
            <a:prstGeom prst="rect">
              <a:avLst/>
            </a:prstGeom>
            <a:grpFill/>
            <a:ln>
              <a:noFill/>
            </a:ln>
          </p:spPr>
          <p:txBody>
            <a:bodyPr lIns="89091" tIns="44549" rIns="89091" bIns="44549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pl-PL" altLang="pl-PL" sz="3232" b="1" dirty="0">
                  <a:solidFill>
                    <a:schemeClr val="accent5"/>
                  </a:solidFill>
                  <a:latin typeface="+mn-lt"/>
                </a:rPr>
                <a:t>21</a:t>
              </a:r>
              <a:r>
                <a:rPr lang="en-US" altLang="pl-PL" sz="3232" b="1" dirty="0">
                  <a:solidFill>
                    <a:schemeClr val="accent5"/>
                  </a:solidFill>
                  <a:latin typeface="+mn-lt"/>
                </a:rPr>
                <a:t>%</a:t>
              </a:r>
              <a:r>
                <a:rPr lang="pl-PL" altLang="pl-PL" sz="3232" b="1" dirty="0">
                  <a:solidFill>
                    <a:schemeClr val="accent5"/>
                  </a:solidFill>
                  <a:latin typeface="+mn-lt"/>
                </a:rPr>
                <a:t> &gt;&gt; 14% </a:t>
              </a:r>
              <a:endParaRPr lang="en-US" altLang="pl-PL" sz="3232" b="1" dirty="0">
                <a:solidFill>
                  <a:schemeClr val="accent5"/>
                </a:solidFill>
                <a:latin typeface="+mn-lt"/>
              </a:endParaRPr>
            </a:p>
          </p:txBody>
        </p:sp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C73BA3A-7EAD-42D0-A9E4-D0CE481E3906}"/>
              </a:ext>
            </a:extLst>
          </p:cNvPr>
          <p:cNvSpPr txBox="1"/>
          <p:nvPr/>
        </p:nvSpPr>
        <p:spPr>
          <a:xfrm>
            <a:off x="1162849" y="3905935"/>
            <a:ext cx="7423764" cy="1859687"/>
          </a:xfrm>
          <a:prstGeom prst="rect">
            <a:avLst/>
          </a:prstGeom>
          <a:noFill/>
        </p:spPr>
        <p:txBody>
          <a:bodyPr wrap="square" lIns="73862" tIns="36931" rIns="73862" bIns="36931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800" spc="-11" dirty="0">
                <a:latin typeface="+mj-lt"/>
              </a:rPr>
              <a:t>Are we </a:t>
            </a:r>
            <a:r>
              <a:rPr lang="en-US" sz="2400" b="1" kern="800" spc="-11" dirty="0">
                <a:solidFill>
                  <a:schemeClr val="accent5"/>
                </a:solidFill>
                <a:latin typeface="+mj-lt"/>
              </a:rPr>
              <a:t>less interested in the rat race</a:t>
            </a:r>
            <a:r>
              <a:rPr lang="en-US" sz="2400" kern="800" spc="-11" dirty="0">
                <a:solidFill>
                  <a:schemeClr val="accent5"/>
                </a:solidFill>
                <a:latin typeface="+mj-lt"/>
              </a:rPr>
              <a:t>?</a:t>
            </a:r>
            <a:endParaRPr lang="pl-PL" sz="2400" kern="800" spc="-11" dirty="0">
              <a:solidFill>
                <a:schemeClr val="accent5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800" spc="-11" dirty="0">
                <a:latin typeface="+mj-lt"/>
              </a:rPr>
              <a:t>Don't want to </a:t>
            </a:r>
            <a:r>
              <a:rPr lang="en-US" sz="2400" b="1" kern="800" spc="-11" dirty="0">
                <a:solidFill>
                  <a:schemeClr val="accent5"/>
                </a:solidFill>
                <a:latin typeface="+mj-lt"/>
              </a:rPr>
              <a:t>sacrifice your personal life for your career?</a:t>
            </a:r>
            <a:endParaRPr lang="pl-PL" sz="2400" b="1" kern="800" spc="-11" dirty="0">
              <a:solidFill>
                <a:schemeClr val="accent5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pl-PL" sz="2400" kern="800" spc="-11" dirty="0">
                <a:latin typeface="+mj-lt"/>
              </a:rPr>
              <a:t>……?</a:t>
            </a:r>
          </a:p>
        </p:txBody>
      </p:sp>
      <p:grpSp>
        <p:nvGrpSpPr>
          <p:cNvPr id="87" name="Grupa 86"/>
          <p:cNvGrpSpPr/>
          <p:nvPr/>
        </p:nvGrpSpPr>
        <p:grpSpPr>
          <a:xfrm>
            <a:off x="1701547" y="1041423"/>
            <a:ext cx="8504205" cy="1956153"/>
            <a:chOff x="1347464" y="1129698"/>
            <a:chExt cx="8504205" cy="1956153"/>
          </a:xfrm>
          <a:solidFill>
            <a:schemeClr val="bg1">
              <a:lumMod val="75000"/>
            </a:schemeClr>
          </a:solidFill>
        </p:grpSpPr>
        <p:grpSp>
          <p:nvGrpSpPr>
            <p:cNvPr id="35" name="Grupa 34"/>
            <p:cNvGrpSpPr/>
            <p:nvPr/>
          </p:nvGrpSpPr>
          <p:grpSpPr>
            <a:xfrm>
              <a:off x="7970177" y="1129698"/>
              <a:ext cx="1881492" cy="1932763"/>
              <a:chOff x="8020977" y="1579630"/>
              <a:chExt cx="1881492" cy="1932763"/>
            </a:xfrm>
            <a:grpFill/>
          </p:grpSpPr>
          <p:grpSp>
            <p:nvGrpSpPr>
              <p:cNvPr id="25" name="Grupa 24"/>
              <p:cNvGrpSpPr/>
              <p:nvPr/>
            </p:nvGrpSpPr>
            <p:grpSpPr>
              <a:xfrm>
                <a:off x="8020977" y="1579630"/>
                <a:ext cx="897242" cy="1932763"/>
                <a:chOff x="4505325" y="0"/>
                <a:chExt cx="3182938" cy="6856413"/>
              </a:xfrm>
              <a:grpFill/>
            </p:grpSpPr>
            <p:sp>
              <p:nvSpPr>
                <p:cNvPr id="23" name="Oval 19"/>
                <p:cNvSpPr>
                  <a:spLocks noChangeArrowheads="1"/>
                </p:cNvSpPr>
                <p:nvPr/>
              </p:nvSpPr>
              <p:spPr bwMode="auto">
                <a:xfrm>
                  <a:off x="5487988" y="0"/>
                  <a:ext cx="1335088" cy="1335088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4505325" y="1539875"/>
                  <a:ext cx="3182938" cy="5316538"/>
                </a:xfrm>
                <a:custGeom>
                  <a:avLst/>
                  <a:gdLst>
                    <a:gd name="T0" fmla="*/ 1360 w 1360"/>
                    <a:gd name="T1" fmla="*/ 996 h 2274"/>
                    <a:gd name="T2" fmla="*/ 1358 w 1360"/>
                    <a:gd name="T3" fmla="*/ 991 h 2274"/>
                    <a:gd name="T4" fmla="*/ 1350 w 1360"/>
                    <a:gd name="T5" fmla="*/ 967 h 2274"/>
                    <a:gd name="T6" fmla="*/ 1348 w 1360"/>
                    <a:gd name="T7" fmla="*/ 960 h 2274"/>
                    <a:gd name="T8" fmla="*/ 1345 w 1360"/>
                    <a:gd name="T9" fmla="*/ 953 h 2274"/>
                    <a:gd name="T10" fmla="*/ 1042 w 1360"/>
                    <a:gd name="T11" fmla="*/ 124 h 2274"/>
                    <a:gd name="T12" fmla="*/ 687 w 1360"/>
                    <a:gd name="T13" fmla="*/ 1 h 2274"/>
                    <a:gd name="T14" fmla="*/ 687 w 1360"/>
                    <a:gd name="T15" fmla="*/ 0 h 2274"/>
                    <a:gd name="T16" fmla="*/ 680 w 1360"/>
                    <a:gd name="T17" fmla="*/ 1 h 2274"/>
                    <a:gd name="T18" fmla="*/ 673 w 1360"/>
                    <a:gd name="T19" fmla="*/ 0 h 2274"/>
                    <a:gd name="T20" fmla="*/ 673 w 1360"/>
                    <a:gd name="T21" fmla="*/ 1 h 2274"/>
                    <a:gd name="T22" fmla="*/ 318 w 1360"/>
                    <a:gd name="T23" fmla="*/ 124 h 2274"/>
                    <a:gd name="T24" fmla="*/ 15 w 1360"/>
                    <a:gd name="T25" fmla="*/ 953 h 2274"/>
                    <a:gd name="T26" fmla="*/ 13 w 1360"/>
                    <a:gd name="T27" fmla="*/ 960 h 2274"/>
                    <a:gd name="T28" fmla="*/ 11 w 1360"/>
                    <a:gd name="T29" fmla="*/ 967 h 2274"/>
                    <a:gd name="T30" fmla="*/ 2 w 1360"/>
                    <a:gd name="T31" fmla="*/ 991 h 2274"/>
                    <a:gd name="T32" fmla="*/ 1 w 1360"/>
                    <a:gd name="T33" fmla="*/ 996 h 2274"/>
                    <a:gd name="T34" fmla="*/ 0 w 1360"/>
                    <a:gd name="T35" fmla="*/ 1009 h 2274"/>
                    <a:gd name="T36" fmla="*/ 0 w 1360"/>
                    <a:gd name="T37" fmla="*/ 1013 h 2274"/>
                    <a:gd name="T38" fmla="*/ 85 w 1360"/>
                    <a:gd name="T39" fmla="*/ 1107 h 2274"/>
                    <a:gd name="T40" fmla="*/ 158 w 1360"/>
                    <a:gd name="T41" fmla="*/ 1058 h 2274"/>
                    <a:gd name="T42" fmla="*/ 159 w 1360"/>
                    <a:gd name="T43" fmla="*/ 1057 h 2274"/>
                    <a:gd name="T44" fmla="*/ 416 w 1360"/>
                    <a:gd name="T45" fmla="*/ 540 h 2274"/>
                    <a:gd name="T46" fmla="*/ 384 w 1360"/>
                    <a:gd name="T47" fmla="*/ 2162 h 2274"/>
                    <a:gd name="T48" fmla="*/ 383 w 1360"/>
                    <a:gd name="T49" fmla="*/ 2176 h 2274"/>
                    <a:gd name="T50" fmla="*/ 484 w 1360"/>
                    <a:gd name="T51" fmla="*/ 2274 h 2274"/>
                    <a:gd name="T52" fmla="*/ 584 w 1360"/>
                    <a:gd name="T53" fmla="*/ 2176 h 2274"/>
                    <a:gd name="T54" fmla="*/ 584 w 1360"/>
                    <a:gd name="T55" fmla="*/ 2175 h 2274"/>
                    <a:gd name="T56" fmla="*/ 585 w 1360"/>
                    <a:gd name="T57" fmla="*/ 2175 h 2274"/>
                    <a:gd name="T58" fmla="*/ 661 w 1360"/>
                    <a:gd name="T59" fmla="*/ 1179 h 2274"/>
                    <a:gd name="T60" fmla="*/ 699 w 1360"/>
                    <a:gd name="T61" fmla="*/ 1179 h 2274"/>
                    <a:gd name="T62" fmla="*/ 776 w 1360"/>
                    <a:gd name="T63" fmla="*/ 2175 h 2274"/>
                    <a:gd name="T64" fmla="*/ 776 w 1360"/>
                    <a:gd name="T65" fmla="*/ 2175 h 2274"/>
                    <a:gd name="T66" fmla="*/ 776 w 1360"/>
                    <a:gd name="T67" fmla="*/ 2176 h 2274"/>
                    <a:gd name="T68" fmla="*/ 877 w 1360"/>
                    <a:gd name="T69" fmla="*/ 2274 h 2274"/>
                    <a:gd name="T70" fmla="*/ 978 w 1360"/>
                    <a:gd name="T71" fmla="*/ 2176 h 2274"/>
                    <a:gd name="T72" fmla="*/ 977 w 1360"/>
                    <a:gd name="T73" fmla="*/ 2162 h 2274"/>
                    <a:gd name="T74" fmla="*/ 944 w 1360"/>
                    <a:gd name="T75" fmla="*/ 540 h 2274"/>
                    <a:gd name="T76" fmla="*/ 1201 w 1360"/>
                    <a:gd name="T77" fmla="*/ 1057 h 2274"/>
                    <a:gd name="T78" fmla="*/ 1203 w 1360"/>
                    <a:gd name="T79" fmla="*/ 1058 h 2274"/>
                    <a:gd name="T80" fmla="*/ 1276 w 1360"/>
                    <a:gd name="T81" fmla="*/ 1107 h 2274"/>
                    <a:gd name="T82" fmla="*/ 1360 w 1360"/>
                    <a:gd name="T83" fmla="*/ 1013 h 2274"/>
                    <a:gd name="T84" fmla="*/ 1360 w 1360"/>
                    <a:gd name="T85" fmla="*/ 1009 h 2274"/>
                    <a:gd name="T86" fmla="*/ 1360 w 1360"/>
                    <a:gd name="T87" fmla="*/ 996 h 2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0" h="2274">
                      <a:moveTo>
                        <a:pt x="1360" y="996"/>
                      </a:moveTo>
                      <a:cubicBezTo>
                        <a:pt x="1358" y="991"/>
                        <a:pt x="1358" y="991"/>
                        <a:pt x="1358" y="991"/>
                      </a:cubicBezTo>
                      <a:cubicBezTo>
                        <a:pt x="1350" y="967"/>
                        <a:pt x="1350" y="967"/>
                        <a:pt x="1350" y="967"/>
                      </a:cubicBezTo>
                      <a:cubicBezTo>
                        <a:pt x="1348" y="960"/>
                        <a:pt x="1348" y="960"/>
                        <a:pt x="1348" y="960"/>
                      </a:cubicBezTo>
                      <a:cubicBezTo>
                        <a:pt x="1345" y="953"/>
                        <a:pt x="1345" y="953"/>
                        <a:pt x="1345" y="953"/>
                      </a:cubicBezTo>
                      <a:cubicBezTo>
                        <a:pt x="1284" y="770"/>
                        <a:pt x="1078" y="160"/>
                        <a:pt x="1042" y="124"/>
                      </a:cubicBezTo>
                      <a:cubicBezTo>
                        <a:pt x="1001" y="83"/>
                        <a:pt x="987" y="21"/>
                        <a:pt x="687" y="1"/>
                      </a:cubicBezTo>
                      <a:cubicBezTo>
                        <a:pt x="687" y="1"/>
                        <a:pt x="687" y="1"/>
                        <a:pt x="687" y="0"/>
                      </a:cubicBezTo>
                      <a:cubicBezTo>
                        <a:pt x="685" y="1"/>
                        <a:pt x="683" y="1"/>
                        <a:pt x="680" y="1"/>
                      </a:cubicBezTo>
                      <a:cubicBezTo>
                        <a:pt x="678" y="1"/>
                        <a:pt x="676" y="1"/>
                        <a:pt x="673" y="0"/>
                      </a:cubicBezTo>
                      <a:cubicBezTo>
                        <a:pt x="673" y="1"/>
                        <a:pt x="673" y="1"/>
                        <a:pt x="673" y="1"/>
                      </a:cubicBezTo>
                      <a:cubicBezTo>
                        <a:pt x="374" y="21"/>
                        <a:pt x="360" y="83"/>
                        <a:pt x="318" y="124"/>
                      </a:cubicBezTo>
                      <a:cubicBezTo>
                        <a:pt x="282" y="160"/>
                        <a:pt x="77" y="770"/>
                        <a:pt x="15" y="953"/>
                      </a:cubicBezTo>
                      <a:cubicBezTo>
                        <a:pt x="13" y="960"/>
                        <a:pt x="13" y="960"/>
                        <a:pt x="13" y="960"/>
                      </a:cubicBezTo>
                      <a:cubicBezTo>
                        <a:pt x="11" y="967"/>
                        <a:pt x="11" y="967"/>
                        <a:pt x="11" y="967"/>
                      </a:cubicBezTo>
                      <a:cubicBezTo>
                        <a:pt x="2" y="991"/>
                        <a:pt x="2" y="991"/>
                        <a:pt x="2" y="991"/>
                      </a:cubicBezTo>
                      <a:cubicBezTo>
                        <a:pt x="1" y="996"/>
                        <a:pt x="1" y="996"/>
                        <a:pt x="1" y="996"/>
                      </a:cubicBezTo>
                      <a:cubicBezTo>
                        <a:pt x="1" y="1000"/>
                        <a:pt x="0" y="1005"/>
                        <a:pt x="0" y="1009"/>
                      </a:cubicBezTo>
                      <a:cubicBezTo>
                        <a:pt x="0" y="1010"/>
                        <a:pt x="0" y="1011"/>
                        <a:pt x="0" y="1013"/>
                      </a:cubicBezTo>
                      <a:cubicBezTo>
                        <a:pt x="2" y="1065"/>
                        <a:pt x="39" y="1107"/>
                        <a:pt x="85" y="1107"/>
                      </a:cubicBezTo>
                      <a:cubicBezTo>
                        <a:pt x="116" y="1107"/>
                        <a:pt x="143" y="1087"/>
                        <a:pt x="158" y="1058"/>
                      </a:cubicBezTo>
                      <a:cubicBezTo>
                        <a:pt x="159" y="1057"/>
                        <a:pt x="159" y="1057"/>
                        <a:pt x="159" y="1057"/>
                      </a:cubicBezTo>
                      <a:cubicBezTo>
                        <a:pt x="416" y="540"/>
                        <a:pt x="416" y="540"/>
                        <a:pt x="416" y="540"/>
                      </a:cubicBezTo>
                      <a:cubicBezTo>
                        <a:pt x="416" y="540"/>
                        <a:pt x="389" y="1882"/>
                        <a:pt x="384" y="2162"/>
                      </a:cubicBezTo>
                      <a:cubicBezTo>
                        <a:pt x="383" y="2166"/>
                        <a:pt x="383" y="2171"/>
                        <a:pt x="383" y="2176"/>
                      </a:cubicBezTo>
                      <a:cubicBezTo>
                        <a:pt x="383" y="2230"/>
                        <a:pt x="428" y="2274"/>
                        <a:pt x="484" y="2274"/>
                      </a:cubicBezTo>
                      <a:cubicBezTo>
                        <a:pt x="539" y="2274"/>
                        <a:pt x="584" y="2230"/>
                        <a:pt x="584" y="2176"/>
                      </a:cubicBezTo>
                      <a:cubicBezTo>
                        <a:pt x="584" y="2176"/>
                        <a:pt x="584" y="2176"/>
                        <a:pt x="584" y="2175"/>
                      </a:cubicBezTo>
                      <a:cubicBezTo>
                        <a:pt x="584" y="2175"/>
                        <a:pt x="585" y="2175"/>
                        <a:pt x="585" y="2175"/>
                      </a:cubicBezTo>
                      <a:cubicBezTo>
                        <a:pt x="585" y="2175"/>
                        <a:pt x="631" y="1833"/>
                        <a:pt x="661" y="1179"/>
                      </a:cubicBezTo>
                      <a:cubicBezTo>
                        <a:pt x="699" y="1179"/>
                        <a:pt x="699" y="1179"/>
                        <a:pt x="699" y="1179"/>
                      </a:cubicBezTo>
                      <a:cubicBezTo>
                        <a:pt x="730" y="1833"/>
                        <a:pt x="776" y="2175"/>
                        <a:pt x="776" y="2175"/>
                      </a:cubicBezTo>
                      <a:cubicBezTo>
                        <a:pt x="776" y="2175"/>
                        <a:pt x="776" y="2175"/>
                        <a:pt x="776" y="2175"/>
                      </a:cubicBezTo>
                      <a:cubicBezTo>
                        <a:pt x="776" y="2176"/>
                        <a:pt x="776" y="2176"/>
                        <a:pt x="776" y="2176"/>
                      </a:cubicBezTo>
                      <a:cubicBezTo>
                        <a:pt x="776" y="2230"/>
                        <a:pt x="821" y="2274"/>
                        <a:pt x="877" y="2274"/>
                      </a:cubicBezTo>
                      <a:cubicBezTo>
                        <a:pt x="933" y="2274"/>
                        <a:pt x="978" y="2230"/>
                        <a:pt x="978" y="2176"/>
                      </a:cubicBezTo>
                      <a:cubicBezTo>
                        <a:pt x="978" y="2171"/>
                        <a:pt x="977" y="2166"/>
                        <a:pt x="977" y="2162"/>
                      </a:cubicBezTo>
                      <a:cubicBezTo>
                        <a:pt x="971" y="1882"/>
                        <a:pt x="944" y="540"/>
                        <a:pt x="944" y="540"/>
                      </a:cubicBezTo>
                      <a:cubicBezTo>
                        <a:pt x="1201" y="1057"/>
                        <a:pt x="1201" y="1057"/>
                        <a:pt x="1201" y="1057"/>
                      </a:cubicBezTo>
                      <a:cubicBezTo>
                        <a:pt x="1201" y="1057"/>
                        <a:pt x="1202" y="1057"/>
                        <a:pt x="1203" y="1058"/>
                      </a:cubicBezTo>
                      <a:cubicBezTo>
                        <a:pt x="1217" y="1087"/>
                        <a:pt x="1245" y="1107"/>
                        <a:pt x="1276" y="1107"/>
                      </a:cubicBezTo>
                      <a:cubicBezTo>
                        <a:pt x="1322" y="1107"/>
                        <a:pt x="1359" y="1065"/>
                        <a:pt x="1360" y="1013"/>
                      </a:cubicBezTo>
                      <a:cubicBezTo>
                        <a:pt x="1360" y="1011"/>
                        <a:pt x="1360" y="1010"/>
                        <a:pt x="1360" y="1009"/>
                      </a:cubicBezTo>
                      <a:cubicBezTo>
                        <a:pt x="1360" y="1005"/>
                        <a:pt x="1360" y="1000"/>
                        <a:pt x="1360" y="99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6" name="Grupa 25"/>
              <p:cNvGrpSpPr/>
              <p:nvPr/>
            </p:nvGrpSpPr>
            <p:grpSpPr>
              <a:xfrm>
                <a:off x="9005227" y="1579630"/>
                <a:ext cx="897242" cy="1932763"/>
                <a:chOff x="4505325" y="0"/>
                <a:chExt cx="3182938" cy="6856413"/>
              </a:xfrm>
              <a:grpFill/>
            </p:grpSpPr>
            <p:sp>
              <p:nvSpPr>
                <p:cNvPr id="27" name="Oval 19"/>
                <p:cNvSpPr>
                  <a:spLocks noChangeArrowheads="1"/>
                </p:cNvSpPr>
                <p:nvPr/>
              </p:nvSpPr>
              <p:spPr bwMode="auto">
                <a:xfrm>
                  <a:off x="5487988" y="0"/>
                  <a:ext cx="1335088" cy="1335088"/>
                </a:xfrm>
                <a:prstGeom prst="ellipse">
                  <a:avLst/>
                </a:prstGeom>
                <a:grpFill/>
                <a:ln w="1905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4505325" y="1539875"/>
                  <a:ext cx="3182938" cy="5316538"/>
                </a:xfrm>
                <a:custGeom>
                  <a:avLst/>
                  <a:gdLst>
                    <a:gd name="T0" fmla="*/ 1360 w 1360"/>
                    <a:gd name="T1" fmla="*/ 996 h 2274"/>
                    <a:gd name="T2" fmla="*/ 1358 w 1360"/>
                    <a:gd name="T3" fmla="*/ 991 h 2274"/>
                    <a:gd name="T4" fmla="*/ 1350 w 1360"/>
                    <a:gd name="T5" fmla="*/ 967 h 2274"/>
                    <a:gd name="T6" fmla="*/ 1348 w 1360"/>
                    <a:gd name="T7" fmla="*/ 960 h 2274"/>
                    <a:gd name="T8" fmla="*/ 1345 w 1360"/>
                    <a:gd name="T9" fmla="*/ 953 h 2274"/>
                    <a:gd name="T10" fmla="*/ 1042 w 1360"/>
                    <a:gd name="T11" fmla="*/ 124 h 2274"/>
                    <a:gd name="T12" fmla="*/ 687 w 1360"/>
                    <a:gd name="T13" fmla="*/ 1 h 2274"/>
                    <a:gd name="T14" fmla="*/ 687 w 1360"/>
                    <a:gd name="T15" fmla="*/ 0 h 2274"/>
                    <a:gd name="T16" fmla="*/ 680 w 1360"/>
                    <a:gd name="T17" fmla="*/ 1 h 2274"/>
                    <a:gd name="T18" fmla="*/ 673 w 1360"/>
                    <a:gd name="T19" fmla="*/ 0 h 2274"/>
                    <a:gd name="T20" fmla="*/ 673 w 1360"/>
                    <a:gd name="T21" fmla="*/ 1 h 2274"/>
                    <a:gd name="T22" fmla="*/ 318 w 1360"/>
                    <a:gd name="T23" fmla="*/ 124 h 2274"/>
                    <a:gd name="T24" fmla="*/ 15 w 1360"/>
                    <a:gd name="T25" fmla="*/ 953 h 2274"/>
                    <a:gd name="T26" fmla="*/ 13 w 1360"/>
                    <a:gd name="T27" fmla="*/ 960 h 2274"/>
                    <a:gd name="T28" fmla="*/ 11 w 1360"/>
                    <a:gd name="T29" fmla="*/ 967 h 2274"/>
                    <a:gd name="T30" fmla="*/ 2 w 1360"/>
                    <a:gd name="T31" fmla="*/ 991 h 2274"/>
                    <a:gd name="T32" fmla="*/ 1 w 1360"/>
                    <a:gd name="T33" fmla="*/ 996 h 2274"/>
                    <a:gd name="T34" fmla="*/ 0 w 1360"/>
                    <a:gd name="T35" fmla="*/ 1009 h 2274"/>
                    <a:gd name="T36" fmla="*/ 0 w 1360"/>
                    <a:gd name="T37" fmla="*/ 1013 h 2274"/>
                    <a:gd name="T38" fmla="*/ 85 w 1360"/>
                    <a:gd name="T39" fmla="*/ 1107 h 2274"/>
                    <a:gd name="T40" fmla="*/ 158 w 1360"/>
                    <a:gd name="T41" fmla="*/ 1058 h 2274"/>
                    <a:gd name="T42" fmla="*/ 159 w 1360"/>
                    <a:gd name="T43" fmla="*/ 1057 h 2274"/>
                    <a:gd name="T44" fmla="*/ 416 w 1360"/>
                    <a:gd name="T45" fmla="*/ 540 h 2274"/>
                    <a:gd name="T46" fmla="*/ 384 w 1360"/>
                    <a:gd name="T47" fmla="*/ 2162 h 2274"/>
                    <a:gd name="T48" fmla="*/ 383 w 1360"/>
                    <a:gd name="T49" fmla="*/ 2176 h 2274"/>
                    <a:gd name="T50" fmla="*/ 484 w 1360"/>
                    <a:gd name="T51" fmla="*/ 2274 h 2274"/>
                    <a:gd name="T52" fmla="*/ 584 w 1360"/>
                    <a:gd name="T53" fmla="*/ 2176 h 2274"/>
                    <a:gd name="T54" fmla="*/ 584 w 1360"/>
                    <a:gd name="T55" fmla="*/ 2175 h 2274"/>
                    <a:gd name="T56" fmla="*/ 585 w 1360"/>
                    <a:gd name="T57" fmla="*/ 2175 h 2274"/>
                    <a:gd name="T58" fmla="*/ 661 w 1360"/>
                    <a:gd name="T59" fmla="*/ 1179 h 2274"/>
                    <a:gd name="T60" fmla="*/ 699 w 1360"/>
                    <a:gd name="T61" fmla="*/ 1179 h 2274"/>
                    <a:gd name="T62" fmla="*/ 776 w 1360"/>
                    <a:gd name="T63" fmla="*/ 2175 h 2274"/>
                    <a:gd name="T64" fmla="*/ 776 w 1360"/>
                    <a:gd name="T65" fmla="*/ 2175 h 2274"/>
                    <a:gd name="T66" fmla="*/ 776 w 1360"/>
                    <a:gd name="T67" fmla="*/ 2176 h 2274"/>
                    <a:gd name="T68" fmla="*/ 877 w 1360"/>
                    <a:gd name="T69" fmla="*/ 2274 h 2274"/>
                    <a:gd name="T70" fmla="*/ 978 w 1360"/>
                    <a:gd name="T71" fmla="*/ 2176 h 2274"/>
                    <a:gd name="T72" fmla="*/ 977 w 1360"/>
                    <a:gd name="T73" fmla="*/ 2162 h 2274"/>
                    <a:gd name="T74" fmla="*/ 944 w 1360"/>
                    <a:gd name="T75" fmla="*/ 540 h 2274"/>
                    <a:gd name="T76" fmla="*/ 1201 w 1360"/>
                    <a:gd name="T77" fmla="*/ 1057 h 2274"/>
                    <a:gd name="T78" fmla="*/ 1203 w 1360"/>
                    <a:gd name="T79" fmla="*/ 1058 h 2274"/>
                    <a:gd name="T80" fmla="*/ 1276 w 1360"/>
                    <a:gd name="T81" fmla="*/ 1107 h 2274"/>
                    <a:gd name="T82" fmla="*/ 1360 w 1360"/>
                    <a:gd name="T83" fmla="*/ 1013 h 2274"/>
                    <a:gd name="T84" fmla="*/ 1360 w 1360"/>
                    <a:gd name="T85" fmla="*/ 1009 h 2274"/>
                    <a:gd name="T86" fmla="*/ 1360 w 1360"/>
                    <a:gd name="T87" fmla="*/ 996 h 2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0" h="2274">
                      <a:moveTo>
                        <a:pt x="1360" y="996"/>
                      </a:moveTo>
                      <a:cubicBezTo>
                        <a:pt x="1358" y="991"/>
                        <a:pt x="1358" y="991"/>
                        <a:pt x="1358" y="991"/>
                      </a:cubicBezTo>
                      <a:cubicBezTo>
                        <a:pt x="1350" y="967"/>
                        <a:pt x="1350" y="967"/>
                        <a:pt x="1350" y="967"/>
                      </a:cubicBezTo>
                      <a:cubicBezTo>
                        <a:pt x="1348" y="960"/>
                        <a:pt x="1348" y="960"/>
                        <a:pt x="1348" y="960"/>
                      </a:cubicBezTo>
                      <a:cubicBezTo>
                        <a:pt x="1345" y="953"/>
                        <a:pt x="1345" y="953"/>
                        <a:pt x="1345" y="953"/>
                      </a:cubicBezTo>
                      <a:cubicBezTo>
                        <a:pt x="1284" y="770"/>
                        <a:pt x="1078" y="160"/>
                        <a:pt x="1042" y="124"/>
                      </a:cubicBezTo>
                      <a:cubicBezTo>
                        <a:pt x="1001" y="83"/>
                        <a:pt x="987" y="21"/>
                        <a:pt x="687" y="1"/>
                      </a:cubicBezTo>
                      <a:cubicBezTo>
                        <a:pt x="687" y="1"/>
                        <a:pt x="687" y="1"/>
                        <a:pt x="687" y="0"/>
                      </a:cubicBezTo>
                      <a:cubicBezTo>
                        <a:pt x="685" y="1"/>
                        <a:pt x="683" y="1"/>
                        <a:pt x="680" y="1"/>
                      </a:cubicBezTo>
                      <a:cubicBezTo>
                        <a:pt x="678" y="1"/>
                        <a:pt x="676" y="1"/>
                        <a:pt x="673" y="0"/>
                      </a:cubicBezTo>
                      <a:cubicBezTo>
                        <a:pt x="673" y="1"/>
                        <a:pt x="673" y="1"/>
                        <a:pt x="673" y="1"/>
                      </a:cubicBezTo>
                      <a:cubicBezTo>
                        <a:pt x="374" y="21"/>
                        <a:pt x="360" y="83"/>
                        <a:pt x="318" y="124"/>
                      </a:cubicBezTo>
                      <a:cubicBezTo>
                        <a:pt x="282" y="160"/>
                        <a:pt x="77" y="770"/>
                        <a:pt x="15" y="953"/>
                      </a:cubicBezTo>
                      <a:cubicBezTo>
                        <a:pt x="13" y="960"/>
                        <a:pt x="13" y="960"/>
                        <a:pt x="13" y="960"/>
                      </a:cubicBezTo>
                      <a:cubicBezTo>
                        <a:pt x="11" y="967"/>
                        <a:pt x="11" y="967"/>
                        <a:pt x="11" y="967"/>
                      </a:cubicBezTo>
                      <a:cubicBezTo>
                        <a:pt x="2" y="991"/>
                        <a:pt x="2" y="991"/>
                        <a:pt x="2" y="991"/>
                      </a:cubicBezTo>
                      <a:cubicBezTo>
                        <a:pt x="1" y="996"/>
                        <a:pt x="1" y="996"/>
                        <a:pt x="1" y="996"/>
                      </a:cubicBezTo>
                      <a:cubicBezTo>
                        <a:pt x="1" y="1000"/>
                        <a:pt x="0" y="1005"/>
                        <a:pt x="0" y="1009"/>
                      </a:cubicBezTo>
                      <a:cubicBezTo>
                        <a:pt x="0" y="1010"/>
                        <a:pt x="0" y="1011"/>
                        <a:pt x="0" y="1013"/>
                      </a:cubicBezTo>
                      <a:cubicBezTo>
                        <a:pt x="2" y="1065"/>
                        <a:pt x="39" y="1107"/>
                        <a:pt x="85" y="1107"/>
                      </a:cubicBezTo>
                      <a:cubicBezTo>
                        <a:pt x="116" y="1107"/>
                        <a:pt x="143" y="1087"/>
                        <a:pt x="158" y="1058"/>
                      </a:cubicBezTo>
                      <a:cubicBezTo>
                        <a:pt x="159" y="1057"/>
                        <a:pt x="159" y="1057"/>
                        <a:pt x="159" y="1057"/>
                      </a:cubicBezTo>
                      <a:cubicBezTo>
                        <a:pt x="416" y="540"/>
                        <a:pt x="416" y="540"/>
                        <a:pt x="416" y="540"/>
                      </a:cubicBezTo>
                      <a:cubicBezTo>
                        <a:pt x="416" y="540"/>
                        <a:pt x="389" y="1882"/>
                        <a:pt x="384" y="2162"/>
                      </a:cubicBezTo>
                      <a:cubicBezTo>
                        <a:pt x="383" y="2166"/>
                        <a:pt x="383" y="2171"/>
                        <a:pt x="383" y="2176"/>
                      </a:cubicBezTo>
                      <a:cubicBezTo>
                        <a:pt x="383" y="2230"/>
                        <a:pt x="428" y="2274"/>
                        <a:pt x="484" y="2274"/>
                      </a:cubicBezTo>
                      <a:cubicBezTo>
                        <a:pt x="539" y="2274"/>
                        <a:pt x="584" y="2230"/>
                        <a:pt x="584" y="2176"/>
                      </a:cubicBezTo>
                      <a:cubicBezTo>
                        <a:pt x="584" y="2176"/>
                        <a:pt x="584" y="2176"/>
                        <a:pt x="584" y="2175"/>
                      </a:cubicBezTo>
                      <a:cubicBezTo>
                        <a:pt x="584" y="2175"/>
                        <a:pt x="585" y="2175"/>
                        <a:pt x="585" y="2175"/>
                      </a:cubicBezTo>
                      <a:cubicBezTo>
                        <a:pt x="585" y="2175"/>
                        <a:pt x="631" y="1833"/>
                        <a:pt x="661" y="1179"/>
                      </a:cubicBezTo>
                      <a:cubicBezTo>
                        <a:pt x="699" y="1179"/>
                        <a:pt x="699" y="1179"/>
                        <a:pt x="699" y="1179"/>
                      </a:cubicBezTo>
                      <a:cubicBezTo>
                        <a:pt x="730" y="1833"/>
                        <a:pt x="776" y="2175"/>
                        <a:pt x="776" y="2175"/>
                      </a:cubicBezTo>
                      <a:cubicBezTo>
                        <a:pt x="776" y="2175"/>
                        <a:pt x="776" y="2175"/>
                        <a:pt x="776" y="2175"/>
                      </a:cubicBezTo>
                      <a:cubicBezTo>
                        <a:pt x="776" y="2176"/>
                        <a:pt x="776" y="2176"/>
                        <a:pt x="776" y="2176"/>
                      </a:cubicBezTo>
                      <a:cubicBezTo>
                        <a:pt x="776" y="2230"/>
                        <a:pt x="821" y="2274"/>
                        <a:pt x="877" y="2274"/>
                      </a:cubicBezTo>
                      <a:cubicBezTo>
                        <a:pt x="933" y="2274"/>
                        <a:pt x="978" y="2230"/>
                        <a:pt x="978" y="2176"/>
                      </a:cubicBezTo>
                      <a:cubicBezTo>
                        <a:pt x="978" y="2171"/>
                        <a:pt x="977" y="2166"/>
                        <a:pt x="977" y="2162"/>
                      </a:cubicBezTo>
                      <a:cubicBezTo>
                        <a:pt x="971" y="1882"/>
                        <a:pt x="944" y="540"/>
                        <a:pt x="944" y="540"/>
                      </a:cubicBezTo>
                      <a:cubicBezTo>
                        <a:pt x="1201" y="1057"/>
                        <a:pt x="1201" y="1057"/>
                        <a:pt x="1201" y="1057"/>
                      </a:cubicBezTo>
                      <a:cubicBezTo>
                        <a:pt x="1201" y="1057"/>
                        <a:pt x="1202" y="1057"/>
                        <a:pt x="1203" y="1058"/>
                      </a:cubicBezTo>
                      <a:cubicBezTo>
                        <a:pt x="1217" y="1087"/>
                        <a:pt x="1245" y="1107"/>
                        <a:pt x="1276" y="1107"/>
                      </a:cubicBezTo>
                      <a:cubicBezTo>
                        <a:pt x="1322" y="1107"/>
                        <a:pt x="1359" y="1065"/>
                        <a:pt x="1360" y="1013"/>
                      </a:cubicBezTo>
                      <a:cubicBezTo>
                        <a:pt x="1360" y="1011"/>
                        <a:pt x="1360" y="1010"/>
                        <a:pt x="1360" y="1009"/>
                      </a:cubicBezTo>
                      <a:cubicBezTo>
                        <a:pt x="1360" y="1005"/>
                        <a:pt x="1360" y="1000"/>
                        <a:pt x="1360" y="99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62" name="Grupa 61"/>
            <p:cNvGrpSpPr/>
            <p:nvPr/>
          </p:nvGrpSpPr>
          <p:grpSpPr>
            <a:xfrm>
              <a:off x="6992909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69" name="Grupa 68"/>
            <p:cNvGrpSpPr/>
            <p:nvPr/>
          </p:nvGrpSpPr>
          <p:grpSpPr>
            <a:xfrm>
              <a:off x="6050255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2" name="Grupa 71"/>
            <p:cNvGrpSpPr/>
            <p:nvPr/>
          </p:nvGrpSpPr>
          <p:grpSpPr>
            <a:xfrm>
              <a:off x="5109914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" name="Grupa 74"/>
            <p:cNvGrpSpPr/>
            <p:nvPr/>
          </p:nvGrpSpPr>
          <p:grpSpPr>
            <a:xfrm>
              <a:off x="4162582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76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8" name="Grupa 77"/>
            <p:cNvGrpSpPr/>
            <p:nvPr/>
          </p:nvGrpSpPr>
          <p:grpSpPr>
            <a:xfrm>
              <a:off x="3228280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79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1" name="Grupa 80"/>
            <p:cNvGrpSpPr/>
            <p:nvPr/>
          </p:nvGrpSpPr>
          <p:grpSpPr>
            <a:xfrm>
              <a:off x="2283545" y="114673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4" name="Grupa 83"/>
            <p:cNvGrpSpPr/>
            <p:nvPr/>
          </p:nvGrpSpPr>
          <p:grpSpPr>
            <a:xfrm>
              <a:off x="1347464" y="114673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85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68</a:t>
            </a:fld>
            <a:endParaRPr lang="pl-PL"/>
          </a:p>
        </p:txBody>
      </p:sp>
      <p:grpSp>
        <p:nvGrpSpPr>
          <p:cNvPr id="43" name="Grupa 42"/>
          <p:cNvGrpSpPr/>
          <p:nvPr/>
        </p:nvGrpSpPr>
        <p:grpSpPr>
          <a:xfrm>
            <a:off x="1435699" y="1584707"/>
            <a:ext cx="5600033" cy="1939113"/>
            <a:chOff x="1347464" y="1146738"/>
            <a:chExt cx="5600033" cy="1939113"/>
          </a:xfrm>
          <a:solidFill>
            <a:schemeClr val="accent5"/>
          </a:solidFill>
        </p:grpSpPr>
        <p:grpSp>
          <p:nvGrpSpPr>
            <p:cNvPr id="47" name="Grupa 46"/>
            <p:cNvGrpSpPr/>
            <p:nvPr/>
          </p:nvGrpSpPr>
          <p:grpSpPr>
            <a:xfrm>
              <a:off x="6050255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66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8" name="Grupa 47"/>
            <p:cNvGrpSpPr/>
            <p:nvPr/>
          </p:nvGrpSpPr>
          <p:grpSpPr>
            <a:xfrm>
              <a:off x="5109914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9" name="Grupa 48"/>
            <p:cNvGrpSpPr/>
            <p:nvPr/>
          </p:nvGrpSpPr>
          <p:grpSpPr>
            <a:xfrm>
              <a:off x="4162582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0" name="Grupa 49"/>
            <p:cNvGrpSpPr/>
            <p:nvPr/>
          </p:nvGrpSpPr>
          <p:grpSpPr>
            <a:xfrm>
              <a:off x="3228280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1" name="Grupa 50"/>
            <p:cNvGrpSpPr/>
            <p:nvPr/>
          </p:nvGrpSpPr>
          <p:grpSpPr>
            <a:xfrm>
              <a:off x="2283545" y="114673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2" name="Grupa 51"/>
            <p:cNvGrpSpPr/>
            <p:nvPr/>
          </p:nvGrpSpPr>
          <p:grpSpPr>
            <a:xfrm>
              <a:off x="1347464" y="114673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750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build="p"/>
        </p:bld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generation born in the </a:t>
            </a:r>
            <a:r>
              <a:rPr lang="en-US" b="1" dirty="0">
                <a:solidFill>
                  <a:schemeClr val="accent4"/>
                </a:solidFill>
              </a:rPr>
              <a:t>90's there is more than 1/3 more I than in the 70's</a:t>
            </a:r>
            <a:endParaRPr lang="pl-PL" b="1" dirty="0">
              <a:solidFill>
                <a:schemeClr val="accent4"/>
              </a:solidFill>
            </a:endParaRPr>
          </a:p>
        </p:txBody>
      </p:sp>
      <p:grpSp>
        <p:nvGrpSpPr>
          <p:cNvPr id="38" name="Grupa 37"/>
          <p:cNvGrpSpPr/>
          <p:nvPr/>
        </p:nvGrpSpPr>
        <p:grpSpPr>
          <a:xfrm>
            <a:off x="8416448" y="3645684"/>
            <a:ext cx="2667680" cy="2667680"/>
            <a:chOff x="9129084" y="3817852"/>
            <a:chExt cx="2667680" cy="2667680"/>
          </a:xfrm>
          <a:solidFill>
            <a:schemeClr val="bg1">
              <a:lumMod val="95000"/>
            </a:schemeClr>
          </a:solidFill>
        </p:grpSpPr>
        <p:sp>
          <p:nvSpPr>
            <p:cNvPr id="37" name="Elipsa 36"/>
            <p:cNvSpPr/>
            <p:nvPr/>
          </p:nvSpPr>
          <p:spPr>
            <a:xfrm>
              <a:off x="9129084" y="3817852"/>
              <a:ext cx="2667680" cy="26676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0033A059-C1A2-4F4E-9CE1-0372AD677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7868" y="4903960"/>
              <a:ext cx="2564373" cy="495464"/>
            </a:xfrm>
            <a:prstGeom prst="rect">
              <a:avLst/>
            </a:prstGeom>
            <a:grpFill/>
            <a:ln>
              <a:noFill/>
            </a:ln>
          </p:spPr>
          <p:txBody>
            <a:bodyPr lIns="89091" tIns="44549" rIns="89091" bIns="44549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pl-PL" altLang="pl-PL" sz="3232" b="1" dirty="0">
                  <a:solidFill>
                    <a:schemeClr val="accent4"/>
                  </a:solidFill>
                  <a:latin typeface="+mn-lt"/>
                </a:rPr>
                <a:t>19% &gt;&gt; 32%</a:t>
              </a:r>
            </a:p>
          </p:txBody>
        </p:sp>
      </p:grp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C73BA3A-7EAD-42D0-A9E4-D0CE481E3906}"/>
              </a:ext>
            </a:extLst>
          </p:cNvPr>
          <p:cNvSpPr txBox="1"/>
          <p:nvPr/>
        </p:nvSpPr>
        <p:spPr>
          <a:xfrm>
            <a:off x="1153572" y="3639334"/>
            <a:ext cx="6948376" cy="2598351"/>
          </a:xfrm>
          <a:prstGeom prst="rect">
            <a:avLst/>
          </a:prstGeom>
          <a:noFill/>
        </p:spPr>
        <p:txBody>
          <a:bodyPr wrap="square" lIns="73862" tIns="36931" rIns="73862" bIns="36931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800" spc="-11" dirty="0">
                <a:latin typeface="+mj-lt"/>
              </a:rPr>
              <a:t>Are we more and </a:t>
            </a:r>
            <a:r>
              <a:rPr lang="en-US" sz="2400" b="1" kern="800" spc="-11" dirty="0">
                <a:solidFill>
                  <a:schemeClr val="accent4"/>
                </a:solidFill>
                <a:latin typeface="+mj-lt"/>
              </a:rPr>
              <a:t>more open</a:t>
            </a:r>
            <a:r>
              <a:rPr lang="en-US" sz="2400" kern="800" spc="-11" dirty="0">
                <a:latin typeface="+mj-lt"/>
              </a:rPr>
              <a:t> to people, </a:t>
            </a:r>
            <a:r>
              <a:rPr lang="en-US" sz="2400" b="1" kern="800" spc="-11" dirty="0">
                <a:solidFill>
                  <a:schemeClr val="accent4"/>
                </a:solidFill>
                <a:latin typeface="+mj-lt"/>
              </a:rPr>
              <a:t>communicative</a:t>
            </a:r>
            <a:r>
              <a:rPr lang="en-US" sz="2400" kern="800" spc="-11" dirty="0">
                <a:latin typeface="+mj-lt"/>
              </a:rPr>
              <a:t>?</a:t>
            </a:r>
            <a:endParaRPr lang="pl-PL" sz="2400" kern="800" spc="-11" dirty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800" spc="-11" dirty="0">
                <a:latin typeface="+mj-lt"/>
              </a:rPr>
              <a:t>Are we more and </a:t>
            </a:r>
            <a:r>
              <a:rPr lang="en-US" sz="2400" b="1" kern="800" spc="-11" dirty="0">
                <a:solidFill>
                  <a:schemeClr val="accent4"/>
                </a:solidFill>
                <a:latin typeface="+mj-lt"/>
              </a:rPr>
              <a:t>more interested in good relations and atmosphere at work</a:t>
            </a:r>
            <a:r>
              <a:rPr lang="en-US" sz="2400" kern="800" spc="-11" dirty="0">
                <a:latin typeface="+mj-lt"/>
              </a:rPr>
              <a:t>, 2 times more than in results?</a:t>
            </a:r>
            <a:r>
              <a:rPr lang="pl-PL" sz="2400" kern="800" spc="-11" dirty="0">
                <a:latin typeface="+mj-lt"/>
              </a:rPr>
              <a:t> (</a:t>
            </a:r>
            <a:r>
              <a:rPr lang="pl-PL" sz="2400" b="1" kern="800" spc="-11" dirty="0">
                <a:solidFill>
                  <a:schemeClr val="accent5"/>
                </a:solidFill>
              </a:rPr>
              <a:t>D</a:t>
            </a:r>
            <a:r>
              <a:rPr lang="pl-PL" sz="2400" kern="800" spc="-11" dirty="0">
                <a:latin typeface="+mj-lt"/>
              </a:rPr>
              <a:t> vs</a:t>
            </a:r>
            <a:r>
              <a:rPr lang="pl-PL" sz="2400" b="1" kern="800" spc="-11" dirty="0">
                <a:solidFill>
                  <a:schemeClr val="accent4"/>
                </a:solidFill>
              </a:rPr>
              <a:t> I</a:t>
            </a:r>
            <a:r>
              <a:rPr lang="pl-PL" sz="2400" kern="800" spc="-11" dirty="0">
                <a:latin typeface="+mj-lt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pl-PL" sz="2400" kern="800" spc="-11" dirty="0">
                <a:latin typeface="+mj-lt"/>
              </a:rPr>
              <a:t>……?</a:t>
            </a:r>
          </a:p>
        </p:txBody>
      </p:sp>
      <p:grpSp>
        <p:nvGrpSpPr>
          <p:cNvPr id="87" name="Grupa 86"/>
          <p:cNvGrpSpPr/>
          <p:nvPr/>
        </p:nvGrpSpPr>
        <p:grpSpPr>
          <a:xfrm>
            <a:off x="1347464" y="920835"/>
            <a:ext cx="4659692" cy="1939113"/>
            <a:chOff x="1347464" y="1146738"/>
            <a:chExt cx="4659692" cy="1939113"/>
          </a:xfrm>
          <a:solidFill>
            <a:schemeClr val="bg1">
              <a:lumMod val="75000"/>
            </a:schemeClr>
          </a:solidFill>
        </p:grpSpPr>
        <p:grpSp>
          <p:nvGrpSpPr>
            <p:cNvPr id="72" name="Grupa 71"/>
            <p:cNvGrpSpPr/>
            <p:nvPr/>
          </p:nvGrpSpPr>
          <p:grpSpPr>
            <a:xfrm>
              <a:off x="5109914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" name="Grupa 74"/>
            <p:cNvGrpSpPr/>
            <p:nvPr/>
          </p:nvGrpSpPr>
          <p:grpSpPr>
            <a:xfrm>
              <a:off x="4162582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76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8" name="Grupa 77"/>
            <p:cNvGrpSpPr/>
            <p:nvPr/>
          </p:nvGrpSpPr>
          <p:grpSpPr>
            <a:xfrm>
              <a:off x="3228280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79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1" name="Grupa 80"/>
            <p:cNvGrpSpPr/>
            <p:nvPr/>
          </p:nvGrpSpPr>
          <p:grpSpPr>
            <a:xfrm>
              <a:off x="2283545" y="114673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82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4" name="Grupa 83"/>
            <p:cNvGrpSpPr/>
            <p:nvPr/>
          </p:nvGrpSpPr>
          <p:grpSpPr>
            <a:xfrm>
              <a:off x="1347464" y="114673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85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69</a:t>
            </a:fld>
            <a:endParaRPr lang="pl-PL"/>
          </a:p>
        </p:txBody>
      </p:sp>
      <p:grpSp>
        <p:nvGrpSpPr>
          <p:cNvPr id="44" name="Grupa 43"/>
          <p:cNvGrpSpPr/>
          <p:nvPr/>
        </p:nvGrpSpPr>
        <p:grpSpPr>
          <a:xfrm>
            <a:off x="1153572" y="1436537"/>
            <a:ext cx="9426538" cy="1956153"/>
            <a:chOff x="1347464" y="1129698"/>
            <a:chExt cx="9426538" cy="1956153"/>
          </a:xfrm>
          <a:solidFill>
            <a:schemeClr val="accent4"/>
          </a:solidFill>
        </p:grpSpPr>
        <p:grpSp>
          <p:nvGrpSpPr>
            <p:cNvPr id="45" name="Grupa 44"/>
            <p:cNvGrpSpPr/>
            <p:nvPr/>
          </p:nvGrpSpPr>
          <p:grpSpPr>
            <a:xfrm>
              <a:off x="7970177" y="1129698"/>
              <a:ext cx="2803825" cy="1939113"/>
              <a:chOff x="8020977" y="1579630"/>
              <a:chExt cx="2803825" cy="1939113"/>
            </a:xfrm>
            <a:grpFill/>
          </p:grpSpPr>
          <p:grpSp>
            <p:nvGrpSpPr>
              <p:cNvPr id="89" name="Grupa 88"/>
              <p:cNvGrpSpPr/>
              <p:nvPr/>
            </p:nvGrpSpPr>
            <p:grpSpPr>
              <a:xfrm>
                <a:off x="8020977" y="1579630"/>
                <a:ext cx="897242" cy="1932763"/>
                <a:chOff x="4505325" y="0"/>
                <a:chExt cx="3182938" cy="6856413"/>
              </a:xfrm>
              <a:grpFill/>
            </p:grpSpPr>
            <p:sp>
              <p:nvSpPr>
                <p:cNvPr id="96" name="Oval 19"/>
                <p:cNvSpPr>
                  <a:spLocks noChangeArrowheads="1"/>
                </p:cNvSpPr>
                <p:nvPr/>
              </p:nvSpPr>
              <p:spPr bwMode="auto">
                <a:xfrm>
                  <a:off x="5487988" y="0"/>
                  <a:ext cx="1335088" cy="1335088"/>
                </a:xfrm>
                <a:prstGeom prst="ellipse">
                  <a:avLst/>
                </a:prstGeom>
                <a:grp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20"/>
                <p:cNvSpPr>
                  <a:spLocks/>
                </p:cNvSpPr>
                <p:nvPr/>
              </p:nvSpPr>
              <p:spPr bwMode="auto">
                <a:xfrm>
                  <a:off x="4505325" y="1539875"/>
                  <a:ext cx="3182938" cy="5316538"/>
                </a:xfrm>
                <a:custGeom>
                  <a:avLst/>
                  <a:gdLst>
                    <a:gd name="T0" fmla="*/ 1360 w 1360"/>
                    <a:gd name="T1" fmla="*/ 996 h 2274"/>
                    <a:gd name="T2" fmla="*/ 1358 w 1360"/>
                    <a:gd name="T3" fmla="*/ 991 h 2274"/>
                    <a:gd name="T4" fmla="*/ 1350 w 1360"/>
                    <a:gd name="T5" fmla="*/ 967 h 2274"/>
                    <a:gd name="T6" fmla="*/ 1348 w 1360"/>
                    <a:gd name="T7" fmla="*/ 960 h 2274"/>
                    <a:gd name="T8" fmla="*/ 1345 w 1360"/>
                    <a:gd name="T9" fmla="*/ 953 h 2274"/>
                    <a:gd name="T10" fmla="*/ 1042 w 1360"/>
                    <a:gd name="T11" fmla="*/ 124 h 2274"/>
                    <a:gd name="T12" fmla="*/ 687 w 1360"/>
                    <a:gd name="T13" fmla="*/ 1 h 2274"/>
                    <a:gd name="T14" fmla="*/ 687 w 1360"/>
                    <a:gd name="T15" fmla="*/ 0 h 2274"/>
                    <a:gd name="T16" fmla="*/ 680 w 1360"/>
                    <a:gd name="T17" fmla="*/ 1 h 2274"/>
                    <a:gd name="T18" fmla="*/ 673 w 1360"/>
                    <a:gd name="T19" fmla="*/ 0 h 2274"/>
                    <a:gd name="T20" fmla="*/ 673 w 1360"/>
                    <a:gd name="T21" fmla="*/ 1 h 2274"/>
                    <a:gd name="T22" fmla="*/ 318 w 1360"/>
                    <a:gd name="T23" fmla="*/ 124 h 2274"/>
                    <a:gd name="T24" fmla="*/ 15 w 1360"/>
                    <a:gd name="T25" fmla="*/ 953 h 2274"/>
                    <a:gd name="T26" fmla="*/ 13 w 1360"/>
                    <a:gd name="T27" fmla="*/ 960 h 2274"/>
                    <a:gd name="T28" fmla="*/ 11 w 1360"/>
                    <a:gd name="T29" fmla="*/ 967 h 2274"/>
                    <a:gd name="T30" fmla="*/ 2 w 1360"/>
                    <a:gd name="T31" fmla="*/ 991 h 2274"/>
                    <a:gd name="T32" fmla="*/ 1 w 1360"/>
                    <a:gd name="T33" fmla="*/ 996 h 2274"/>
                    <a:gd name="T34" fmla="*/ 0 w 1360"/>
                    <a:gd name="T35" fmla="*/ 1009 h 2274"/>
                    <a:gd name="T36" fmla="*/ 0 w 1360"/>
                    <a:gd name="T37" fmla="*/ 1013 h 2274"/>
                    <a:gd name="T38" fmla="*/ 85 w 1360"/>
                    <a:gd name="T39" fmla="*/ 1107 h 2274"/>
                    <a:gd name="T40" fmla="*/ 158 w 1360"/>
                    <a:gd name="T41" fmla="*/ 1058 h 2274"/>
                    <a:gd name="T42" fmla="*/ 159 w 1360"/>
                    <a:gd name="T43" fmla="*/ 1057 h 2274"/>
                    <a:gd name="T44" fmla="*/ 416 w 1360"/>
                    <a:gd name="T45" fmla="*/ 540 h 2274"/>
                    <a:gd name="T46" fmla="*/ 384 w 1360"/>
                    <a:gd name="T47" fmla="*/ 2162 h 2274"/>
                    <a:gd name="T48" fmla="*/ 383 w 1360"/>
                    <a:gd name="T49" fmla="*/ 2176 h 2274"/>
                    <a:gd name="T50" fmla="*/ 484 w 1360"/>
                    <a:gd name="T51" fmla="*/ 2274 h 2274"/>
                    <a:gd name="T52" fmla="*/ 584 w 1360"/>
                    <a:gd name="T53" fmla="*/ 2176 h 2274"/>
                    <a:gd name="T54" fmla="*/ 584 w 1360"/>
                    <a:gd name="T55" fmla="*/ 2175 h 2274"/>
                    <a:gd name="T56" fmla="*/ 585 w 1360"/>
                    <a:gd name="T57" fmla="*/ 2175 h 2274"/>
                    <a:gd name="T58" fmla="*/ 661 w 1360"/>
                    <a:gd name="T59" fmla="*/ 1179 h 2274"/>
                    <a:gd name="T60" fmla="*/ 699 w 1360"/>
                    <a:gd name="T61" fmla="*/ 1179 h 2274"/>
                    <a:gd name="T62" fmla="*/ 776 w 1360"/>
                    <a:gd name="T63" fmla="*/ 2175 h 2274"/>
                    <a:gd name="T64" fmla="*/ 776 w 1360"/>
                    <a:gd name="T65" fmla="*/ 2175 h 2274"/>
                    <a:gd name="T66" fmla="*/ 776 w 1360"/>
                    <a:gd name="T67" fmla="*/ 2176 h 2274"/>
                    <a:gd name="T68" fmla="*/ 877 w 1360"/>
                    <a:gd name="T69" fmla="*/ 2274 h 2274"/>
                    <a:gd name="T70" fmla="*/ 978 w 1360"/>
                    <a:gd name="T71" fmla="*/ 2176 h 2274"/>
                    <a:gd name="T72" fmla="*/ 977 w 1360"/>
                    <a:gd name="T73" fmla="*/ 2162 h 2274"/>
                    <a:gd name="T74" fmla="*/ 944 w 1360"/>
                    <a:gd name="T75" fmla="*/ 540 h 2274"/>
                    <a:gd name="T76" fmla="*/ 1201 w 1360"/>
                    <a:gd name="T77" fmla="*/ 1057 h 2274"/>
                    <a:gd name="T78" fmla="*/ 1203 w 1360"/>
                    <a:gd name="T79" fmla="*/ 1058 h 2274"/>
                    <a:gd name="T80" fmla="*/ 1276 w 1360"/>
                    <a:gd name="T81" fmla="*/ 1107 h 2274"/>
                    <a:gd name="T82" fmla="*/ 1360 w 1360"/>
                    <a:gd name="T83" fmla="*/ 1013 h 2274"/>
                    <a:gd name="T84" fmla="*/ 1360 w 1360"/>
                    <a:gd name="T85" fmla="*/ 1009 h 2274"/>
                    <a:gd name="T86" fmla="*/ 1360 w 1360"/>
                    <a:gd name="T87" fmla="*/ 996 h 2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0" h="2274">
                      <a:moveTo>
                        <a:pt x="1360" y="996"/>
                      </a:moveTo>
                      <a:cubicBezTo>
                        <a:pt x="1358" y="991"/>
                        <a:pt x="1358" y="991"/>
                        <a:pt x="1358" y="991"/>
                      </a:cubicBezTo>
                      <a:cubicBezTo>
                        <a:pt x="1350" y="967"/>
                        <a:pt x="1350" y="967"/>
                        <a:pt x="1350" y="967"/>
                      </a:cubicBezTo>
                      <a:cubicBezTo>
                        <a:pt x="1348" y="960"/>
                        <a:pt x="1348" y="960"/>
                        <a:pt x="1348" y="960"/>
                      </a:cubicBezTo>
                      <a:cubicBezTo>
                        <a:pt x="1345" y="953"/>
                        <a:pt x="1345" y="953"/>
                        <a:pt x="1345" y="953"/>
                      </a:cubicBezTo>
                      <a:cubicBezTo>
                        <a:pt x="1284" y="770"/>
                        <a:pt x="1078" y="160"/>
                        <a:pt x="1042" y="124"/>
                      </a:cubicBezTo>
                      <a:cubicBezTo>
                        <a:pt x="1001" y="83"/>
                        <a:pt x="987" y="21"/>
                        <a:pt x="687" y="1"/>
                      </a:cubicBezTo>
                      <a:cubicBezTo>
                        <a:pt x="687" y="1"/>
                        <a:pt x="687" y="1"/>
                        <a:pt x="687" y="0"/>
                      </a:cubicBezTo>
                      <a:cubicBezTo>
                        <a:pt x="685" y="1"/>
                        <a:pt x="683" y="1"/>
                        <a:pt x="680" y="1"/>
                      </a:cubicBezTo>
                      <a:cubicBezTo>
                        <a:pt x="678" y="1"/>
                        <a:pt x="676" y="1"/>
                        <a:pt x="673" y="0"/>
                      </a:cubicBezTo>
                      <a:cubicBezTo>
                        <a:pt x="673" y="1"/>
                        <a:pt x="673" y="1"/>
                        <a:pt x="673" y="1"/>
                      </a:cubicBezTo>
                      <a:cubicBezTo>
                        <a:pt x="374" y="21"/>
                        <a:pt x="360" y="83"/>
                        <a:pt x="318" y="124"/>
                      </a:cubicBezTo>
                      <a:cubicBezTo>
                        <a:pt x="282" y="160"/>
                        <a:pt x="77" y="770"/>
                        <a:pt x="15" y="953"/>
                      </a:cubicBezTo>
                      <a:cubicBezTo>
                        <a:pt x="13" y="960"/>
                        <a:pt x="13" y="960"/>
                        <a:pt x="13" y="960"/>
                      </a:cubicBezTo>
                      <a:cubicBezTo>
                        <a:pt x="11" y="967"/>
                        <a:pt x="11" y="967"/>
                        <a:pt x="11" y="967"/>
                      </a:cubicBezTo>
                      <a:cubicBezTo>
                        <a:pt x="2" y="991"/>
                        <a:pt x="2" y="991"/>
                        <a:pt x="2" y="991"/>
                      </a:cubicBezTo>
                      <a:cubicBezTo>
                        <a:pt x="1" y="996"/>
                        <a:pt x="1" y="996"/>
                        <a:pt x="1" y="996"/>
                      </a:cubicBezTo>
                      <a:cubicBezTo>
                        <a:pt x="1" y="1000"/>
                        <a:pt x="0" y="1005"/>
                        <a:pt x="0" y="1009"/>
                      </a:cubicBezTo>
                      <a:cubicBezTo>
                        <a:pt x="0" y="1010"/>
                        <a:pt x="0" y="1011"/>
                        <a:pt x="0" y="1013"/>
                      </a:cubicBezTo>
                      <a:cubicBezTo>
                        <a:pt x="2" y="1065"/>
                        <a:pt x="39" y="1107"/>
                        <a:pt x="85" y="1107"/>
                      </a:cubicBezTo>
                      <a:cubicBezTo>
                        <a:pt x="116" y="1107"/>
                        <a:pt x="143" y="1087"/>
                        <a:pt x="158" y="1058"/>
                      </a:cubicBezTo>
                      <a:cubicBezTo>
                        <a:pt x="159" y="1057"/>
                        <a:pt x="159" y="1057"/>
                        <a:pt x="159" y="1057"/>
                      </a:cubicBezTo>
                      <a:cubicBezTo>
                        <a:pt x="416" y="540"/>
                        <a:pt x="416" y="540"/>
                        <a:pt x="416" y="540"/>
                      </a:cubicBezTo>
                      <a:cubicBezTo>
                        <a:pt x="416" y="540"/>
                        <a:pt x="389" y="1882"/>
                        <a:pt x="384" y="2162"/>
                      </a:cubicBezTo>
                      <a:cubicBezTo>
                        <a:pt x="383" y="2166"/>
                        <a:pt x="383" y="2171"/>
                        <a:pt x="383" y="2176"/>
                      </a:cubicBezTo>
                      <a:cubicBezTo>
                        <a:pt x="383" y="2230"/>
                        <a:pt x="428" y="2274"/>
                        <a:pt x="484" y="2274"/>
                      </a:cubicBezTo>
                      <a:cubicBezTo>
                        <a:pt x="539" y="2274"/>
                        <a:pt x="584" y="2230"/>
                        <a:pt x="584" y="2176"/>
                      </a:cubicBezTo>
                      <a:cubicBezTo>
                        <a:pt x="584" y="2176"/>
                        <a:pt x="584" y="2176"/>
                        <a:pt x="584" y="2175"/>
                      </a:cubicBezTo>
                      <a:cubicBezTo>
                        <a:pt x="584" y="2175"/>
                        <a:pt x="585" y="2175"/>
                        <a:pt x="585" y="2175"/>
                      </a:cubicBezTo>
                      <a:cubicBezTo>
                        <a:pt x="585" y="2175"/>
                        <a:pt x="631" y="1833"/>
                        <a:pt x="661" y="1179"/>
                      </a:cubicBezTo>
                      <a:cubicBezTo>
                        <a:pt x="699" y="1179"/>
                        <a:pt x="699" y="1179"/>
                        <a:pt x="699" y="1179"/>
                      </a:cubicBezTo>
                      <a:cubicBezTo>
                        <a:pt x="730" y="1833"/>
                        <a:pt x="776" y="2175"/>
                        <a:pt x="776" y="2175"/>
                      </a:cubicBezTo>
                      <a:cubicBezTo>
                        <a:pt x="776" y="2175"/>
                        <a:pt x="776" y="2175"/>
                        <a:pt x="776" y="2175"/>
                      </a:cubicBezTo>
                      <a:cubicBezTo>
                        <a:pt x="776" y="2176"/>
                        <a:pt x="776" y="2176"/>
                        <a:pt x="776" y="2176"/>
                      </a:cubicBezTo>
                      <a:cubicBezTo>
                        <a:pt x="776" y="2230"/>
                        <a:pt x="821" y="2274"/>
                        <a:pt x="877" y="2274"/>
                      </a:cubicBezTo>
                      <a:cubicBezTo>
                        <a:pt x="933" y="2274"/>
                        <a:pt x="978" y="2230"/>
                        <a:pt x="978" y="2176"/>
                      </a:cubicBezTo>
                      <a:cubicBezTo>
                        <a:pt x="978" y="2171"/>
                        <a:pt x="977" y="2166"/>
                        <a:pt x="977" y="2162"/>
                      </a:cubicBezTo>
                      <a:cubicBezTo>
                        <a:pt x="971" y="1882"/>
                        <a:pt x="944" y="540"/>
                        <a:pt x="944" y="540"/>
                      </a:cubicBezTo>
                      <a:cubicBezTo>
                        <a:pt x="1201" y="1057"/>
                        <a:pt x="1201" y="1057"/>
                        <a:pt x="1201" y="1057"/>
                      </a:cubicBezTo>
                      <a:cubicBezTo>
                        <a:pt x="1201" y="1057"/>
                        <a:pt x="1202" y="1057"/>
                        <a:pt x="1203" y="1058"/>
                      </a:cubicBezTo>
                      <a:cubicBezTo>
                        <a:pt x="1217" y="1087"/>
                        <a:pt x="1245" y="1107"/>
                        <a:pt x="1276" y="1107"/>
                      </a:cubicBezTo>
                      <a:cubicBezTo>
                        <a:pt x="1322" y="1107"/>
                        <a:pt x="1359" y="1065"/>
                        <a:pt x="1360" y="1013"/>
                      </a:cubicBezTo>
                      <a:cubicBezTo>
                        <a:pt x="1360" y="1011"/>
                        <a:pt x="1360" y="1010"/>
                        <a:pt x="1360" y="1009"/>
                      </a:cubicBezTo>
                      <a:cubicBezTo>
                        <a:pt x="1360" y="1005"/>
                        <a:pt x="1360" y="1000"/>
                        <a:pt x="1360" y="99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90" name="Grupa 89"/>
              <p:cNvGrpSpPr/>
              <p:nvPr/>
            </p:nvGrpSpPr>
            <p:grpSpPr>
              <a:xfrm>
                <a:off x="8975049" y="1579630"/>
                <a:ext cx="897242" cy="1939113"/>
                <a:chOff x="4398270" y="0"/>
                <a:chExt cx="3182938" cy="6878939"/>
              </a:xfrm>
              <a:grpFill/>
            </p:grpSpPr>
            <p:sp>
              <p:nvSpPr>
                <p:cNvPr id="94" name="Oval 19"/>
                <p:cNvSpPr>
                  <a:spLocks noChangeArrowheads="1"/>
                </p:cNvSpPr>
                <p:nvPr/>
              </p:nvSpPr>
              <p:spPr bwMode="auto">
                <a:xfrm>
                  <a:off x="5366203" y="0"/>
                  <a:ext cx="1335086" cy="1335089"/>
                </a:xfrm>
                <a:prstGeom prst="ellipse">
                  <a:avLst/>
                </a:prstGeom>
                <a:grp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5" name="Freeform 20"/>
                <p:cNvSpPr>
                  <a:spLocks/>
                </p:cNvSpPr>
                <p:nvPr/>
              </p:nvSpPr>
              <p:spPr bwMode="auto">
                <a:xfrm>
                  <a:off x="4398270" y="1562400"/>
                  <a:ext cx="3182938" cy="5316539"/>
                </a:xfrm>
                <a:custGeom>
                  <a:avLst/>
                  <a:gdLst>
                    <a:gd name="T0" fmla="*/ 1360 w 1360"/>
                    <a:gd name="T1" fmla="*/ 996 h 2274"/>
                    <a:gd name="T2" fmla="*/ 1358 w 1360"/>
                    <a:gd name="T3" fmla="*/ 991 h 2274"/>
                    <a:gd name="T4" fmla="*/ 1350 w 1360"/>
                    <a:gd name="T5" fmla="*/ 967 h 2274"/>
                    <a:gd name="T6" fmla="*/ 1348 w 1360"/>
                    <a:gd name="T7" fmla="*/ 960 h 2274"/>
                    <a:gd name="T8" fmla="*/ 1345 w 1360"/>
                    <a:gd name="T9" fmla="*/ 953 h 2274"/>
                    <a:gd name="T10" fmla="*/ 1042 w 1360"/>
                    <a:gd name="T11" fmla="*/ 124 h 2274"/>
                    <a:gd name="T12" fmla="*/ 687 w 1360"/>
                    <a:gd name="T13" fmla="*/ 1 h 2274"/>
                    <a:gd name="T14" fmla="*/ 687 w 1360"/>
                    <a:gd name="T15" fmla="*/ 0 h 2274"/>
                    <a:gd name="T16" fmla="*/ 680 w 1360"/>
                    <a:gd name="T17" fmla="*/ 1 h 2274"/>
                    <a:gd name="T18" fmla="*/ 673 w 1360"/>
                    <a:gd name="T19" fmla="*/ 0 h 2274"/>
                    <a:gd name="T20" fmla="*/ 673 w 1360"/>
                    <a:gd name="T21" fmla="*/ 1 h 2274"/>
                    <a:gd name="T22" fmla="*/ 318 w 1360"/>
                    <a:gd name="T23" fmla="*/ 124 h 2274"/>
                    <a:gd name="T24" fmla="*/ 15 w 1360"/>
                    <a:gd name="T25" fmla="*/ 953 h 2274"/>
                    <a:gd name="T26" fmla="*/ 13 w 1360"/>
                    <a:gd name="T27" fmla="*/ 960 h 2274"/>
                    <a:gd name="T28" fmla="*/ 11 w 1360"/>
                    <a:gd name="T29" fmla="*/ 967 h 2274"/>
                    <a:gd name="T30" fmla="*/ 2 w 1360"/>
                    <a:gd name="T31" fmla="*/ 991 h 2274"/>
                    <a:gd name="T32" fmla="*/ 1 w 1360"/>
                    <a:gd name="T33" fmla="*/ 996 h 2274"/>
                    <a:gd name="T34" fmla="*/ 0 w 1360"/>
                    <a:gd name="T35" fmla="*/ 1009 h 2274"/>
                    <a:gd name="T36" fmla="*/ 0 w 1360"/>
                    <a:gd name="T37" fmla="*/ 1013 h 2274"/>
                    <a:gd name="T38" fmla="*/ 85 w 1360"/>
                    <a:gd name="T39" fmla="*/ 1107 h 2274"/>
                    <a:gd name="T40" fmla="*/ 158 w 1360"/>
                    <a:gd name="T41" fmla="*/ 1058 h 2274"/>
                    <a:gd name="T42" fmla="*/ 159 w 1360"/>
                    <a:gd name="T43" fmla="*/ 1057 h 2274"/>
                    <a:gd name="T44" fmla="*/ 416 w 1360"/>
                    <a:gd name="T45" fmla="*/ 540 h 2274"/>
                    <a:gd name="T46" fmla="*/ 384 w 1360"/>
                    <a:gd name="T47" fmla="*/ 2162 h 2274"/>
                    <a:gd name="T48" fmla="*/ 383 w 1360"/>
                    <a:gd name="T49" fmla="*/ 2176 h 2274"/>
                    <a:gd name="T50" fmla="*/ 484 w 1360"/>
                    <a:gd name="T51" fmla="*/ 2274 h 2274"/>
                    <a:gd name="T52" fmla="*/ 584 w 1360"/>
                    <a:gd name="T53" fmla="*/ 2176 h 2274"/>
                    <a:gd name="T54" fmla="*/ 584 w 1360"/>
                    <a:gd name="T55" fmla="*/ 2175 h 2274"/>
                    <a:gd name="T56" fmla="*/ 585 w 1360"/>
                    <a:gd name="T57" fmla="*/ 2175 h 2274"/>
                    <a:gd name="T58" fmla="*/ 661 w 1360"/>
                    <a:gd name="T59" fmla="*/ 1179 h 2274"/>
                    <a:gd name="T60" fmla="*/ 699 w 1360"/>
                    <a:gd name="T61" fmla="*/ 1179 h 2274"/>
                    <a:gd name="T62" fmla="*/ 776 w 1360"/>
                    <a:gd name="T63" fmla="*/ 2175 h 2274"/>
                    <a:gd name="T64" fmla="*/ 776 w 1360"/>
                    <a:gd name="T65" fmla="*/ 2175 h 2274"/>
                    <a:gd name="T66" fmla="*/ 776 w 1360"/>
                    <a:gd name="T67" fmla="*/ 2176 h 2274"/>
                    <a:gd name="T68" fmla="*/ 877 w 1360"/>
                    <a:gd name="T69" fmla="*/ 2274 h 2274"/>
                    <a:gd name="T70" fmla="*/ 978 w 1360"/>
                    <a:gd name="T71" fmla="*/ 2176 h 2274"/>
                    <a:gd name="T72" fmla="*/ 977 w 1360"/>
                    <a:gd name="T73" fmla="*/ 2162 h 2274"/>
                    <a:gd name="T74" fmla="*/ 944 w 1360"/>
                    <a:gd name="T75" fmla="*/ 540 h 2274"/>
                    <a:gd name="T76" fmla="*/ 1201 w 1360"/>
                    <a:gd name="T77" fmla="*/ 1057 h 2274"/>
                    <a:gd name="T78" fmla="*/ 1203 w 1360"/>
                    <a:gd name="T79" fmla="*/ 1058 h 2274"/>
                    <a:gd name="T80" fmla="*/ 1276 w 1360"/>
                    <a:gd name="T81" fmla="*/ 1107 h 2274"/>
                    <a:gd name="T82" fmla="*/ 1360 w 1360"/>
                    <a:gd name="T83" fmla="*/ 1013 h 2274"/>
                    <a:gd name="T84" fmla="*/ 1360 w 1360"/>
                    <a:gd name="T85" fmla="*/ 1009 h 2274"/>
                    <a:gd name="T86" fmla="*/ 1360 w 1360"/>
                    <a:gd name="T87" fmla="*/ 996 h 2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0" h="2274">
                      <a:moveTo>
                        <a:pt x="1360" y="996"/>
                      </a:moveTo>
                      <a:cubicBezTo>
                        <a:pt x="1358" y="991"/>
                        <a:pt x="1358" y="991"/>
                        <a:pt x="1358" y="991"/>
                      </a:cubicBezTo>
                      <a:cubicBezTo>
                        <a:pt x="1350" y="967"/>
                        <a:pt x="1350" y="967"/>
                        <a:pt x="1350" y="967"/>
                      </a:cubicBezTo>
                      <a:cubicBezTo>
                        <a:pt x="1348" y="960"/>
                        <a:pt x="1348" y="960"/>
                        <a:pt x="1348" y="960"/>
                      </a:cubicBezTo>
                      <a:cubicBezTo>
                        <a:pt x="1345" y="953"/>
                        <a:pt x="1345" y="953"/>
                        <a:pt x="1345" y="953"/>
                      </a:cubicBezTo>
                      <a:cubicBezTo>
                        <a:pt x="1284" y="770"/>
                        <a:pt x="1078" y="160"/>
                        <a:pt x="1042" y="124"/>
                      </a:cubicBezTo>
                      <a:cubicBezTo>
                        <a:pt x="1001" y="83"/>
                        <a:pt x="987" y="21"/>
                        <a:pt x="687" y="1"/>
                      </a:cubicBezTo>
                      <a:cubicBezTo>
                        <a:pt x="687" y="1"/>
                        <a:pt x="687" y="1"/>
                        <a:pt x="687" y="0"/>
                      </a:cubicBezTo>
                      <a:cubicBezTo>
                        <a:pt x="685" y="1"/>
                        <a:pt x="683" y="1"/>
                        <a:pt x="680" y="1"/>
                      </a:cubicBezTo>
                      <a:cubicBezTo>
                        <a:pt x="678" y="1"/>
                        <a:pt x="676" y="1"/>
                        <a:pt x="673" y="0"/>
                      </a:cubicBezTo>
                      <a:cubicBezTo>
                        <a:pt x="673" y="1"/>
                        <a:pt x="673" y="1"/>
                        <a:pt x="673" y="1"/>
                      </a:cubicBezTo>
                      <a:cubicBezTo>
                        <a:pt x="374" y="21"/>
                        <a:pt x="360" y="83"/>
                        <a:pt x="318" y="124"/>
                      </a:cubicBezTo>
                      <a:cubicBezTo>
                        <a:pt x="282" y="160"/>
                        <a:pt x="77" y="770"/>
                        <a:pt x="15" y="953"/>
                      </a:cubicBezTo>
                      <a:cubicBezTo>
                        <a:pt x="13" y="960"/>
                        <a:pt x="13" y="960"/>
                        <a:pt x="13" y="960"/>
                      </a:cubicBezTo>
                      <a:cubicBezTo>
                        <a:pt x="11" y="967"/>
                        <a:pt x="11" y="967"/>
                        <a:pt x="11" y="967"/>
                      </a:cubicBezTo>
                      <a:cubicBezTo>
                        <a:pt x="2" y="991"/>
                        <a:pt x="2" y="991"/>
                        <a:pt x="2" y="991"/>
                      </a:cubicBezTo>
                      <a:cubicBezTo>
                        <a:pt x="1" y="996"/>
                        <a:pt x="1" y="996"/>
                        <a:pt x="1" y="996"/>
                      </a:cubicBezTo>
                      <a:cubicBezTo>
                        <a:pt x="1" y="1000"/>
                        <a:pt x="0" y="1005"/>
                        <a:pt x="0" y="1009"/>
                      </a:cubicBezTo>
                      <a:cubicBezTo>
                        <a:pt x="0" y="1010"/>
                        <a:pt x="0" y="1011"/>
                        <a:pt x="0" y="1013"/>
                      </a:cubicBezTo>
                      <a:cubicBezTo>
                        <a:pt x="2" y="1065"/>
                        <a:pt x="39" y="1107"/>
                        <a:pt x="85" y="1107"/>
                      </a:cubicBezTo>
                      <a:cubicBezTo>
                        <a:pt x="116" y="1107"/>
                        <a:pt x="143" y="1087"/>
                        <a:pt x="158" y="1058"/>
                      </a:cubicBezTo>
                      <a:cubicBezTo>
                        <a:pt x="159" y="1057"/>
                        <a:pt x="159" y="1057"/>
                        <a:pt x="159" y="1057"/>
                      </a:cubicBezTo>
                      <a:cubicBezTo>
                        <a:pt x="416" y="540"/>
                        <a:pt x="416" y="540"/>
                        <a:pt x="416" y="540"/>
                      </a:cubicBezTo>
                      <a:cubicBezTo>
                        <a:pt x="416" y="540"/>
                        <a:pt x="389" y="1882"/>
                        <a:pt x="384" y="2162"/>
                      </a:cubicBezTo>
                      <a:cubicBezTo>
                        <a:pt x="383" y="2166"/>
                        <a:pt x="383" y="2171"/>
                        <a:pt x="383" y="2176"/>
                      </a:cubicBezTo>
                      <a:cubicBezTo>
                        <a:pt x="383" y="2230"/>
                        <a:pt x="428" y="2274"/>
                        <a:pt x="484" y="2274"/>
                      </a:cubicBezTo>
                      <a:cubicBezTo>
                        <a:pt x="539" y="2274"/>
                        <a:pt x="584" y="2230"/>
                        <a:pt x="584" y="2176"/>
                      </a:cubicBezTo>
                      <a:cubicBezTo>
                        <a:pt x="584" y="2176"/>
                        <a:pt x="584" y="2176"/>
                        <a:pt x="584" y="2175"/>
                      </a:cubicBezTo>
                      <a:cubicBezTo>
                        <a:pt x="584" y="2175"/>
                        <a:pt x="585" y="2175"/>
                        <a:pt x="585" y="2175"/>
                      </a:cubicBezTo>
                      <a:cubicBezTo>
                        <a:pt x="585" y="2175"/>
                        <a:pt x="631" y="1833"/>
                        <a:pt x="661" y="1179"/>
                      </a:cubicBezTo>
                      <a:cubicBezTo>
                        <a:pt x="699" y="1179"/>
                        <a:pt x="699" y="1179"/>
                        <a:pt x="699" y="1179"/>
                      </a:cubicBezTo>
                      <a:cubicBezTo>
                        <a:pt x="730" y="1833"/>
                        <a:pt x="776" y="2175"/>
                        <a:pt x="776" y="2175"/>
                      </a:cubicBezTo>
                      <a:cubicBezTo>
                        <a:pt x="776" y="2175"/>
                        <a:pt x="776" y="2175"/>
                        <a:pt x="776" y="2175"/>
                      </a:cubicBezTo>
                      <a:cubicBezTo>
                        <a:pt x="776" y="2176"/>
                        <a:pt x="776" y="2176"/>
                        <a:pt x="776" y="2176"/>
                      </a:cubicBezTo>
                      <a:cubicBezTo>
                        <a:pt x="776" y="2230"/>
                        <a:pt x="821" y="2274"/>
                        <a:pt x="877" y="2274"/>
                      </a:cubicBezTo>
                      <a:cubicBezTo>
                        <a:pt x="933" y="2274"/>
                        <a:pt x="978" y="2230"/>
                        <a:pt x="978" y="2176"/>
                      </a:cubicBezTo>
                      <a:cubicBezTo>
                        <a:pt x="978" y="2171"/>
                        <a:pt x="977" y="2166"/>
                        <a:pt x="977" y="2162"/>
                      </a:cubicBezTo>
                      <a:cubicBezTo>
                        <a:pt x="971" y="1882"/>
                        <a:pt x="944" y="540"/>
                        <a:pt x="944" y="540"/>
                      </a:cubicBezTo>
                      <a:cubicBezTo>
                        <a:pt x="1201" y="1057"/>
                        <a:pt x="1201" y="1057"/>
                        <a:pt x="1201" y="1057"/>
                      </a:cubicBezTo>
                      <a:cubicBezTo>
                        <a:pt x="1201" y="1057"/>
                        <a:pt x="1202" y="1057"/>
                        <a:pt x="1203" y="1058"/>
                      </a:cubicBezTo>
                      <a:cubicBezTo>
                        <a:pt x="1217" y="1087"/>
                        <a:pt x="1245" y="1107"/>
                        <a:pt x="1276" y="1107"/>
                      </a:cubicBezTo>
                      <a:cubicBezTo>
                        <a:pt x="1322" y="1107"/>
                        <a:pt x="1359" y="1065"/>
                        <a:pt x="1360" y="1013"/>
                      </a:cubicBezTo>
                      <a:cubicBezTo>
                        <a:pt x="1360" y="1011"/>
                        <a:pt x="1360" y="1010"/>
                        <a:pt x="1360" y="1009"/>
                      </a:cubicBezTo>
                      <a:cubicBezTo>
                        <a:pt x="1360" y="1005"/>
                        <a:pt x="1360" y="1000"/>
                        <a:pt x="1360" y="99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91" name="Grupa 90"/>
              <p:cNvGrpSpPr/>
              <p:nvPr/>
            </p:nvGrpSpPr>
            <p:grpSpPr>
              <a:xfrm>
                <a:off x="9927560" y="1579630"/>
                <a:ext cx="897242" cy="1939113"/>
                <a:chOff x="4285676" y="0"/>
                <a:chExt cx="3182938" cy="6878939"/>
              </a:xfrm>
              <a:grpFill/>
            </p:grpSpPr>
            <p:sp>
              <p:nvSpPr>
                <p:cNvPr id="92" name="Oval 19"/>
                <p:cNvSpPr>
                  <a:spLocks noChangeArrowheads="1"/>
                </p:cNvSpPr>
                <p:nvPr/>
              </p:nvSpPr>
              <p:spPr bwMode="auto">
                <a:xfrm>
                  <a:off x="5237547" y="0"/>
                  <a:ext cx="1335086" cy="1335089"/>
                </a:xfrm>
                <a:prstGeom prst="ellipse">
                  <a:avLst/>
                </a:prstGeom>
                <a:grp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3" name="Freeform 20"/>
                <p:cNvSpPr>
                  <a:spLocks/>
                </p:cNvSpPr>
                <p:nvPr/>
              </p:nvSpPr>
              <p:spPr bwMode="auto">
                <a:xfrm>
                  <a:off x="4285676" y="1562400"/>
                  <a:ext cx="3182938" cy="5316539"/>
                </a:xfrm>
                <a:custGeom>
                  <a:avLst/>
                  <a:gdLst>
                    <a:gd name="T0" fmla="*/ 1360 w 1360"/>
                    <a:gd name="T1" fmla="*/ 996 h 2274"/>
                    <a:gd name="T2" fmla="*/ 1358 w 1360"/>
                    <a:gd name="T3" fmla="*/ 991 h 2274"/>
                    <a:gd name="T4" fmla="*/ 1350 w 1360"/>
                    <a:gd name="T5" fmla="*/ 967 h 2274"/>
                    <a:gd name="T6" fmla="*/ 1348 w 1360"/>
                    <a:gd name="T7" fmla="*/ 960 h 2274"/>
                    <a:gd name="T8" fmla="*/ 1345 w 1360"/>
                    <a:gd name="T9" fmla="*/ 953 h 2274"/>
                    <a:gd name="T10" fmla="*/ 1042 w 1360"/>
                    <a:gd name="T11" fmla="*/ 124 h 2274"/>
                    <a:gd name="T12" fmla="*/ 687 w 1360"/>
                    <a:gd name="T13" fmla="*/ 1 h 2274"/>
                    <a:gd name="T14" fmla="*/ 687 w 1360"/>
                    <a:gd name="T15" fmla="*/ 0 h 2274"/>
                    <a:gd name="T16" fmla="*/ 680 w 1360"/>
                    <a:gd name="T17" fmla="*/ 1 h 2274"/>
                    <a:gd name="T18" fmla="*/ 673 w 1360"/>
                    <a:gd name="T19" fmla="*/ 0 h 2274"/>
                    <a:gd name="T20" fmla="*/ 673 w 1360"/>
                    <a:gd name="T21" fmla="*/ 1 h 2274"/>
                    <a:gd name="T22" fmla="*/ 318 w 1360"/>
                    <a:gd name="T23" fmla="*/ 124 h 2274"/>
                    <a:gd name="T24" fmla="*/ 15 w 1360"/>
                    <a:gd name="T25" fmla="*/ 953 h 2274"/>
                    <a:gd name="T26" fmla="*/ 13 w 1360"/>
                    <a:gd name="T27" fmla="*/ 960 h 2274"/>
                    <a:gd name="T28" fmla="*/ 11 w 1360"/>
                    <a:gd name="T29" fmla="*/ 967 h 2274"/>
                    <a:gd name="T30" fmla="*/ 2 w 1360"/>
                    <a:gd name="T31" fmla="*/ 991 h 2274"/>
                    <a:gd name="T32" fmla="*/ 1 w 1360"/>
                    <a:gd name="T33" fmla="*/ 996 h 2274"/>
                    <a:gd name="T34" fmla="*/ 0 w 1360"/>
                    <a:gd name="T35" fmla="*/ 1009 h 2274"/>
                    <a:gd name="T36" fmla="*/ 0 w 1360"/>
                    <a:gd name="T37" fmla="*/ 1013 h 2274"/>
                    <a:gd name="T38" fmla="*/ 85 w 1360"/>
                    <a:gd name="T39" fmla="*/ 1107 h 2274"/>
                    <a:gd name="T40" fmla="*/ 158 w 1360"/>
                    <a:gd name="T41" fmla="*/ 1058 h 2274"/>
                    <a:gd name="T42" fmla="*/ 159 w 1360"/>
                    <a:gd name="T43" fmla="*/ 1057 h 2274"/>
                    <a:gd name="T44" fmla="*/ 416 w 1360"/>
                    <a:gd name="T45" fmla="*/ 540 h 2274"/>
                    <a:gd name="T46" fmla="*/ 384 w 1360"/>
                    <a:gd name="T47" fmla="*/ 2162 h 2274"/>
                    <a:gd name="T48" fmla="*/ 383 w 1360"/>
                    <a:gd name="T49" fmla="*/ 2176 h 2274"/>
                    <a:gd name="T50" fmla="*/ 484 w 1360"/>
                    <a:gd name="T51" fmla="*/ 2274 h 2274"/>
                    <a:gd name="T52" fmla="*/ 584 w 1360"/>
                    <a:gd name="T53" fmla="*/ 2176 h 2274"/>
                    <a:gd name="T54" fmla="*/ 584 w 1360"/>
                    <a:gd name="T55" fmla="*/ 2175 h 2274"/>
                    <a:gd name="T56" fmla="*/ 585 w 1360"/>
                    <a:gd name="T57" fmla="*/ 2175 h 2274"/>
                    <a:gd name="T58" fmla="*/ 661 w 1360"/>
                    <a:gd name="T59" fmla="*/ 1179 h 2274"/>
                    <a:gd name="T60" fmla="*/ 699 w 1360"/>
                    <a:gd name="T61" fmla="*/ 1179 h 2274"/>
                    <a:gd name="T62" fmla="*/ 776 w 1360"/>
                    <a:gd name="T63" fmla="*/ 2175 h 2274"/>
                    <a:gd name="T64" fmla="*/ 776 w 1360"/>
                    <a:gd name="T65" fmla="*/ 2175 h 2274"/>
                    <a:gd name="T66" fmla="*/ 776 w 1360"/>
                    <a:gd name="T67" fmla="*/ 2176 h 2274"/>
                    <a:gd name="T68" fmla="*/ 877 w 1360"/>
                    <a:gd name="T69" fmla="*/ 2274 h 2274"/>
                    <a:gd name="T70" fmla="*/ 978 w 1360"/>
                    <a:gd name="T71" fmla="*/ 2176 h 2274"/>
                    <a:gd name="T72" fmla="*/ 977 w 1360"/>
                    <a:gd name="T73" fmla="*/ 2162 h 2274"/>
                    <a:gd name="T74" fmla="*/ 944 w 1360"/>
                    <a:gd name="T75" fmla="*/ 540 h 2274"/>
                    <a:gd name="T76" fmla="*/ 1201 w 1360"/>
                    <a:gd name="T77" fmla="*/ 1057 h 2274"/>
                    <a:gd name="T78" fmla="*/ 1203 w 1360"/>
                    <a:gd name="T79" fmla="*/ 1058 h 2274"/>
                    <a:gd name="T80" fmla="*/ 1276 w 1360"/>
                    <a:gd name="T81" fmla="*/ 1107 h 2274"/>
                    <a:gd name="T82" fmla="*/ 1360 w 1360"/>
                    <a:gd name="T83" fmla="*/ 1013 h 2274"/>
                    <a:gd name="T84" fmla="*/ 1360 w 1360"/>
                    <a:gd name="T85" fmla="*/ 1009 h 2274"/>
                    <a:gd name="T86" fmla="*/ 1360 w 1360"/>
                    <a:gd name="T87" fmla="*/ 996 h 2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60" h="2274">
                      <a:moveTo>
                        <a:pt x="1360" y="996"/>
                      </a:moveTo>
                      <a:cubicBezTo>
                        <a:pt x="1358" y="991"/>
                        <a:pt x="1358" y="991"/>
                        <a:pt x="1358" y="991"/>
                      </a:cubicBezTo>
                      <a:cubicBezTo>
                        <a:pt x="1350" y="967"/>
                        <a:pt x="1350" y="967"/>
                        <a:pt x="1350" y="967"/>
                      </a:cubicBezTo>
                      <a:cubicBezTo>
                        <a:pt x="1348" y="960"/>
                        <a:pt x="1348" y="960"/>
                        <a:pt x="1348" y="960"/>
                      </a:cubicBezTo>
                      <a:cubicBezTo>
                        <a:pt x="1345" y="953"/>
                        <a:pt x="1345" y="953"/>
                        <a:pt x="1345" y="953"/>
                      </a:cubicBezTo>
                      <a:cubicBezTo>
                        <a:pt x="1284" y="770"/>
                        <a:pt x="1078" y="160"/>
                        <a:pt x="1042" y="124"/>
                      </a:cubicBezTo>
                      <a:cubicBezTo>
                        <a:pt x="1001" y="83"/>
                        <a:pt x="987" y="21"/>
                        <a:pt x="687" y="1"/>
                      </a:cubicBezTo>
                      <a:cubicBezTo>
                        <a:pt x="687" y="1"/>
                        <a:pt x="687" y="1"/>
                        <a:pt x="687" y="0"/>
                      </a:cubicBezTo>
                      <a:cubicBezTo>
                        <a:pt x="685" y="1"/>
                        <a:pt x="683" y="1"/>
                        <a:pt x="680" y="1"/>
                      </a:cubicBezTo>
                      <a:cubicBezTo>
                        <a:pt x="678" y="1"/>
                        <a:pt x="676" y="1"/>
                        <a:pt x="673" y="0"/>
                      </a:cubicBezTo>
                      <a:cubicBezTo>
                        <a:pt x="673" y="1"/>
                        <a:pt x="673" y="1"/>
                        <a:pt x="673" y="1"/>
                      </a:cubicBezTo>
                      <a:cubicBezTo>
                        <a:pt x="374" y="21"/>
                        <a:pt x="360" y="83"/>
                        <a:pt x="318" y="124"/>
                      </a:cubicBezTo>
                      <a:cubicBezTo>
                        <a:pt x="282" y="160"/>
                        <a:pt x="77" y="770"/>
                        <a:pt x="15" y="953"/>
                      </a:cubicBezTo>
                      <a:cubicBezTo>
                        <a:pt x="13" y="960"/>
                        <a:pt x="13" y="960"/>
                        <a:pt x="13" y="960"/>
                      </a:cubicBezTo>
                      <a:cubicBezTo>
                        <a:pt x="11" y="967"/>
                        <a:pt x="11" y="967"/>
                        <a:pt x="11" y="967"/>
                      </a:cubicBezTo>
                      <a:cubicBezTo>
                        <a:pt x="2" y="991"/>
                        <a:pt x="2" y="991"/>
                        <a:pt x="2" y="991"/>
                      </a:cubicBezTo>
                      <a:cubicBezTo>
                        <a:pt x="1" y="996"/>
                        <a:pt x="1" y="996"/>
                        <a:pt x="1" y="996"/>
                      </a:cubicBezTo>
                      <a:cubicBezTo>
                        <a:pt x="1" y="1000"/>
                        <a:pt x="0" y="1005"/>
                        <a:pt x="0" y="1009"/>
                      </a:cubicBezTo>
                      <a:cubicBezTo>
                        <a:pt x="0" y="1010"/>
                        <a:pt x="0" y="1011"/>
                        <a:pt x="0" y="1013"/>
                      </a:cubicBezTo>
                      <a:cubicBezTo>
                        <a:pt x="2" y="1065"/>
                        <a:pt x="39" y="1107"/>
                        <a:pt x="85" y="1107"/>
                      </a:cubicBezTo>
                      <a:cubicBezTo>
                        <a:pt x="116" y="1107"/>
                        <a:pt x="143" y="1087"/>
                        <a:pt x="158" y="1058"/>
                      </a:cubicBezTo>
                      <a:cubicBezTo>
                        <a:pt x="159" y="1057"/>
                        <a:pt x="159" y="1057"/>
                        <a:pt x="159" y="1057"/>
                      </a:cubicBezTo>
                      <a:cubicBezTo>
                        <a:pt x="416" y="540"/>
                        <a:pt x="416" y="540"/>
                        <a:pt x="416" y="540"/>
                      </a:cubicBezTo>
                      <a:cubicBezTo>
                        <a:pt x="416" y="540"/>
                        <a:pt x="389" y="1882"/>
                        <a:pt x="384" y="2162"/>
                      </a:cubicBezTo>
                      <a:cubicBezTo>
                        <a:pt x="383" y="2166"/>
                        <a:pt x="383" y="2171"/>
                        <a:pt x="383" y="2176"/>
                      </a:cubicBezTo>
                      <a:cubicBezTo>
                        <a:pt x="383" y="2230"/>
                        <a:pt x="428" y="2274"/>
                        <a:pt x="484" y="2274"/>
                      </a:cubicBezTo>
                      <a:cubicBezTo>
                        <a:pt x="539" y="2274"/>
                        <a:pt x="584" y="2230"/>
                        <a:pt x="584" y="2176"/>
                      </a:cubicBezTo>
                      <a:cubicBezTo>
                        <a:pt x="584" y="2176"/>
                        <a:pt x="584" y="2176"/>
                        <a:pt x="584" y="2175"/>
                      </a:cubicBezTo>
                      <a:cubicBezTo>
                        <a:pt x="584" y="2175"/>
                        <a:pt x="585" y="2175"/>
                        <a:pt x="585" y="2175"/>
                      </a:cubicBezTo>
                      <a:cubicBezTo>
                        <a:pt x="585" y="2175"/>
                        <a:pt x="631" y="1833"/>
                        <a:pt x="661" y="1179"/>
                      </a:cubicBezTo>
                      <a:cubicBezTo>
                        <a:pt x="699" y="1179"/>
                        <a:pt x="699" y="1179"/>
                        <a:pt x="699" y="1179"/>
                      </a:cubicBezTo>
                      <a:cubicBezTo>
                        <a:pt x="730" y="1833"/>
                        <a:pt x="776" y="2175"/>
                        <a:pt x="776" y="2175"/>
                      </a:cubicBezTo>
                      <a:cubicBezTo>
                        <a:pt x="776" y="2175"/>
                        <a:pt x="776" y="2175"/>
                        <a:pt x="776" y="2175"/>
                      </a:cubicBezTo>
                      <a:cubicBezTo>
                        <a:pt x="776" y="2176"/>
                        <a:pt x="776" y="2176"/>
                        <a:pt x="776" y="2176"/>
                      </a:cubicBezTo>
                      <a:cubicBezTo>
                        <a:pt x="776" y="2230"/>
                        <a:pt x="821" y="2274"/>
                        <a:pt x="877" y="2274"/>
                      </a:cubicBezTo>
                      <a:cubicBezTo>
                        <a:pt x="933" y="2274"/>
                        <a:pt x="978" y="2230"/>
                        <a:pt x="978" y="2176"/>
                      </a:cubicBezTo>
                      <a:cubicBezTo>
                        <a:pt x="978" y="2171"/>
                        <a:pt x="977" y="2166"/>
                        <a:pt x="977" y="2162"/>
                      </a:cubicBezTo>
                      <a:cubicBezTo>
                        <a:pt x="971" y="1882"/>
                        <a:pt x="944" y="540"/>
                        <a:pt x="944" y="540"/>
                      </a:cubicBezTo>
                      <a:cubicBezTo>
                        <a:pt x="1201" y="1057"/>
                        <a:pt x="1201" y="1057"/>
                        <a:pt x="1201" y="1057"/>
                      </a:cubicBezTo>
                      <a:cubicBezTo>
                        <a:pt x="1201" y="1057"/>
                        <a:pt x="1202" y="1057"/>
                        <a:pt x="1203" y="1058"/>
                      </a:cubicBezTo>
                      <a:cubicBezTo>
                        <a:pt x="1217" y="1087"/>
                        <a:pt x="1245" y="1107"/>
                        <a:pt x="1276" y="1107"/>
                      </a:cubicBezTo>
                      <a:cubicBezTo>
                        <a:pt x="1322" y="1107"/>
                        <a:pt x="1359" y="1065"/>
                        <a:pt x="1360" y="1013"/>
                      </a:cubicBezTo>
                      <a:cubicBezTo>
                        <a:pt x="1360" y="1011"/>
                        <a:pt x="1360" y="1010"/>
                        <a:pt x="1360" y="1009"/>
                      </a:cubicBezTo>
                      <a:cubicBezTo>
                        <a:pt x="1360" y="1005"/>
                        <a:pt x="1360" y="1000"/>
                        <a:pt x="1360" y="99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accent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grpSp>
          <p:nvGrpSpPr>
            <p:cNvPr id="46" name="Grupa 45"/>
            <p:cNvGrpSpPr/>
            <p:nvPr/>
          </p:nvGrpSpPr>
          <p:grpSpPr>
            <a:xfrm>
              <a:off x="6992909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68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7" name="Grupa 46"/>
            <p:cNvGrpSpPr/>
            <p:nvPr/>
          </p:nvGrpSpPr>
          <p:grpSpPr>
            <a:xfrm>
              <a:off x="6050255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66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8" name="Grupa 47"/>
            <p:cNvGrpSpPr/>
            <p:nvPr/>
          </p:nvGrpSpPr>
          <p:grpSpPr>
            <a:xfrm>
              <a:off x="5109914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9" name="Grupa 48"/>
            <p:cNvGrpSpPr/>
            <p:nvPr/>
          </p:nvGrpSpPr>
          <p:grpSpPr>
            <a:xfrm>
              <a:off x="4162582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0" name="Grupa 49"/>
            <p:cNvGrpSpPr/>
            <p:nvPr/>
          </p:nvGrpSpPr>
          <p:grpSpPr>
            <a:xfrm>
              <a:off x="3228280" y="115308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1" name="Grupa 50"/>
            <p:cNvGrpSpPr/>
            <p:nvPr/>
          </p:nvGrpSpPr>
          <p:grpSpPr>
            <a:xfrm>
              <a:off x="2283545" y="114673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2" name="Grupa 51"/>
            <p:cNvGrpSpPr/>
            <p:nvPr/>
          </p:nvGrpSpPr>
          <p:grpSpPr>
            <a:xfrm>
              <a:off x="1347464" y="1146738"/>
              <a:ext cx="897242" cy="1932763"/>
              <a:chOff x="4505325" y="0"/>
              <a:chExt cx="3182938" cy="6856413"/>
            </a:xfrm>
            <a:grpFill/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auto">
              <a:xfrm>
                <a:off x="5487988" y="0"/>
                <a:ext cx="1335088" cy="1335088"/>
              </a:xfrm>
              <a:prstGeom prst="ellipse">
                <a:avLst/>
              </a:pr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>
                <a:off x="4505325" y="1539875"/>
                <a:ext cx="3182938" cy="5316538"/>
              </a:xfrm>
              <a:custGeom>
                <a:avLst/>
                <a:gdLst>
                  <a:gd name="T0" fmla="*/ 1360 w 1360"/>
                  <a:gd name="T1" fmla="*/ 996 h 2274"/>
                  <a:gd name="T2" fmla="*/ 1358 w 1360"/>
                  <a:gd name="T3" fmla="*/ 991 h 2274"/>
                  <a:gd name="T4" fmla="*/ 1350 w 1360"/>
                  <a:gd name="T5" fmla="*/ 967 h 2274"/>
                  <a:gd name="T6" fmla="*/ 1348 w 1360"/>
                  <a:gd name="T7" fmla="*/ 960 h 2274"/>
                  <a:gd name="T8" fmla="*/ 1345 w 1360"/>
                  <a:gd name="T9" fmla="*/ 953 h 2274"/>
                  <a:gd name="T10" fmla="*/ 1042 w 1360"/>
                  <a:gd name="T11" fmla="*/ 124 h 2274"/>
                  <a:gd name="T12" fmla="*/ 687 w 1360"/>
                  <a:gd name="T13" fmla="*/ 1 h 2274"/>
                  <a:gd name="T14" fmla="*/ 687 w 1360"/>
                  <a:gd name="T15" fmla="*/ 0 h 2274"/>
                  <a:gd name="T16" fmla="*/ 680 w 1360"/>
                  <a:gd name="T17" fmla="*/ 1 h 2274"/>
                  <a:gd name="T18" fmla="*/ 673 w 1360"/>
                  <a:gd name="T19" fmla="*/ 0 h 2274"/>
                  <a:gd name="T20" fmla="*/ 673 w 1360"/>
                  <a:gd name="T21" fmla="*/ 1 h 2274"/>
                  <a:gd name="T22" fmla="*/ 318 w 1360"/>
                  <a:gd name="T23" fmla="*/ 124 h 2274"/>
                  <a:gd name="T24" fmla="*/ 15 w 1360"/>
                  <a:gd name="T25" fmla="*/ 953 h 2274"/>
                  <a:gd name="T26" fmla="*/ 13 w 1360"/>
                  <a:gd name="T27" fmla="*/ 960 h 2274"/>
                  <a:gd name="T28" fmla="*/ 11 w 1360"/>
                  <a:gd name="T29" fmla="*/ 967 h 2274"/>
                  <a:gd name="T30" fmla="*/ 2 w 1360"/>
                  <a:gd name="T31" fmla="*/ 991 h 2274"/>
                  <a:gd name="T32" fmla="*/ 1 w 1360"/>
                  <a:gd name="T33" fmla="*/ 996 h 2274"/>
                  <a:gd name="T34" fmla="*/ 0 w 1360"/>
                  <a:gd name="T35" fmla="*/ 1009 h 2274"/>
                  <a:gd name="T36" fmla="*/ 0 w 1360"/>
                  <a:gd name="T37" fmla="*/ 1013 h 2274"/>
                  <a:gd name="T38" fmla="*/ 85 w 1360"/>
                  <a:gd name="T39" fmla="*/ 1107 h 2274"/>
                  <a:gd name="T40" fmla="*/ 158 w 1360"/>
                  <a:gd name="T41" fmla="*/ 1058 h 2274"/>
                  <a:gd name="T42" fmla="*/ 159 w 1360"/>
                  <a:gd name="T43" fmla="*/ 1057 h 2274"/>
                  <a:gd name="T44" fmla="*/ 416 w 1360"/>
                  <a:gd name="T45" fmla="*/ 540 h 2274"/>
                  <a:gd name="T46" fmla="*/ 384 w 1360"/>
                  <a:gd name="T47" fmla="*/ 2162 h 2274"/>
                  <a:gd name="T48" fmla="*/ 383 w 1360"/>
                  <a:gd name="T49" fmla="*/ 2176 h 2274"/>
                  <a:gd name="T50" fmla="*/ 484 w 1360"/>
                  <a:gd name="T51" fmla="*/ 2274 h 2274"/>
                  <a:gd name="T52" fmla="*/ 584 w 1360"/>
                  <a:gd name="T53" fmla="*/ 2176 h 2274"/>
                  <a:gd name="T54" fmla="*/ 584 w 1360"/>
                  <a:gd name="T55" fmla="*/ 2175 h 2274"/>
                  <a:gd name="T56" fmla="*/ 585 w 1360"/>
                  <a:gd name="T57" fmla="*/ 2175 h 2274"/>
                  <a:gd name="T58" fmla="*/ 661 w 1360"/>
                  <a:gd name="T59" fmla="*/ 1179 h 2274"/>
                  <a:gd name="T60" fmla="*/ 699 w 1360"/>
                  <a:gd name="T61" fmla="*/ 1179 h 2274"/>
                  <a:gd name="T62" fmla="*/ 776 w 1360"/>
                  <a:gd name="T63" fmla="*/ 2175 h 2274"/>
                  <a:gd name="T64" fmla="*/ 776 w 1360"/>
                  <a:gd name="T65" fmla="*/ 2175 h 2274"/>
                  <a:gd name="T66" fmla="*/ 776 w 1360"/>
                  <a:gd name="T67" fmla="*/ 2176 h 2274"/>
                  <a:gd name="T68" fmla="*/ 877 w 1360"/>
                  <a:gd name="T69" fmla="*/ 2274 h 2274"/>
                  <a:gd name="T70" fmla="*/ 978 w 1360"/>
                  <a:gd name="T71" fmla="*/ 2176 h 2274"/>
                  <a:gd name="T72" fmla="*/ 977 w 1360"/>
                  <a:gd name="T73" fmla="*/ 2162 h 2274"/>
                  <a:gd name="T74" fmla="*/ 944 w 1360"/>
                  <a:gd name="T75" fmla="*/ 540 h 2274"/>
                  <a:gd name="T76" fmla="*/ 1201 w 1360"/>
                  <a:gd name="T77" fmla="*/ 1057 h 2274"/>
                  <a:gd name="T78" fmla="*/ 1203 w 1360"/>
                  <a:gd name="T79" fmla="*/ 1058 h 2274"/>
                  <a:gd name="T80" fmla="*/ 1276 w 1360"/>
                  <a:gd name="T81" fmla="*/ 1107 h 2274"/>
                  <a:gd name="T82" fmla="*/ 1360 w 1360"/>
                  <a:gd name="T83" fmla="*/ 1013 h 2274"/>
                  <a:gd name="T84" fmla="*/ 1360 w 1360"/>
                  <a:gd name="T85" fmla="*/ 1009 h 2274"/>
                  <a:gd name="T86" fmla="*/ 1360 w 1360"/>
                  <a:gd name="T87" fmla="*/ 996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0" h="2274">
                    <a:moveTo>
                      <a:pt x="1360" y="996"/>
                    </a:moveTo>
                    <a:cubicBezTo>
                      <a:pt x="1358" y="991"/>
                      <a:pt x="1358" y="991"/>
                      <a:pt x="1358" y="991"/>
                    </a:cubicBezTo>
                    <a:cubicBezTo>
                      <a:pt x="1350" y="967"/>
                      <a:pt x="1350" y="967"/>
                      <a:pt x="1350" y="967"/>
                    </a:cubicBezTo>
                    <a:cubicBezTo>
                      <a:pt x="1348" y="960"/>
                      <a:pt x="1348" y="960"/>
                      <a:pt x="1348" y="960"/>
                    </a:cubicBezTo>
                    <a:cubicBezTo>
                      <a:pt x="1345" y="953"/>
                      <a:pt x="1345" y="953"/>
                      <a:pt x="1345" y="953"/>
                    </a:cubicBezTo>
                    <a:cubicBezTo>
                      <a:pt x="1284" y="770"/>
                      <a:pt x="1078" y="160"/>
                      <a:pt x="1042" y="124"/>
                    </a:cubicBezTo>
                    <a:cubicBezTo>
                      <a:pt x="1001" y="83"/>
                      <a:pt x="987" y="21"/>
                      <a:pt x="687" y="1"/>
                    </a:cubicBezTo>
                    <a:cubicBezTo>
                      <a:pt x="687" y="1"/>
                      <a:pt x="687" y="1"/>
                      <a:pt x="687" y="0"/>
                    </a:cubicBezTo>
                    <a:cubicBezTo>
                      <a:pt x="685" y="1"/>
                      <a:pt x="683" y="1"/>
                      <a:pt x="680" y="1"/>
                    </a:cubicBezTo>
                    <a:cubicBezTo>
                      <a:pt x="678" y="1"/>
                      <a:pt x="676" y="1"/>
                      <a:pt x="673" y="0"/>
                    </a:cubicBezTo>
                    <a:cubicBezTo>
                      <a:pt x="673" y="1"/>
                      <a:pt x="673" y="1"/>
                      <a:pt x="673" y="1"/>
                    </a:cubicBezTo>
                    <a:cubicBezTo>
                      <a:pt x="374" y="21"/>
                      <a:pt x="360" y="83"/>
                      <a:pt x="318" y="124"/>
                    </a:cubicBezTo>
                    <a:cubicBezTo>
                      <a:pt x="282" y="160"/>
                      <a:pt x="77" y="770"/>
                      <a:pt x="15" y="953"/>
                    </a:cubicBezTo>
                    <a:cubicBezTo>
                      <a:pt x="13" y="960"/>
                      <a:pt x="13" y="960"/>
                      <a:pt x="13" y="960"/>
                    </a:cubicBezTo>
                    <a:cubicBezTo>
                      <a:pt x="11" y="967"/>
                      <a:pt x="11" y="967"/>
                      <a:pt x="11" y="967"/>
                    </a:cubicBezTo>
                    <a:cubicBezTo>
                      <a:pt x="2" y="991"/>
                      <a:pt x="2" y="991"/>
                      <a:pt x="2" y="991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1" y="1000"/>
                      <a:pt x="0" y="1005"/>
                      <a:pt x="0" y="1009"/>
                    </a:cubicBezTo>
                    <a:cubicBezTo>
                      <a:pt x="0" y="1010"/>
                      <a:pt x="0" y="1011"/>
                      <a:pt x="0" y="1013"/>
                    </a:cubicBezTo>
                    <a:cubicBezTo>
                      <a:pt x="2" y="1065"/>
                      <a:pt x="39" y="1107"/>
                      <a:pt x="85" y="1107"/>
                    </a:cubicBezTo>
                    <a:cubicBezTo>
                      <a:pt x="116" y="1107"/>
                      <a:pt x="143" y="1087"/>
                      <a:pt x="158" y="1058"/>
                    </a:cubicBezTo>
                    <a:cubicBezTo>
                      <a:pt x="159" y="1057"/>
                      <a:pt x="159" y="1057"/>
                      <a:pt x="159" y="1057"/>
                    </a:cubicBezTo>
                    <a:cubicBezTo>
                      <a:pt x="416" y="540"/>
                      <a:pt x="416" y="540"/>
                      <a:pt x="416" y="540"/>
                    </a:cubicBezTo>
                    <a:cubicBezTo>
                      <a:pt x="416" y="540"/>
                      <a:pt x="389" y="1882"/>
                      <a:pt x="384" y="2162"/>
                    </a:cubicBezTo>
                    <a:cubicBezTo>
                      <a:pt x="383" y="2166"/>
                      <a:pt x="383" y="2171"/>
                      <a:pt x="383" y="2176"/>
                    </a:cubicBezTo>
                    <a:cubicBezTo>
                      <a:pt x="383" y="2230"/>
                      <a:pt x="428" y="2274"/>
                      <a:pt x="484" y="2274"/>
                    </a:cubicBezTo>
                    <a:cubicBezTo>
                      <a:pt x="539" y="2274"/>
                      <a:pt x="584" y="2230"/>
                      <a:pt x="584" y="2176"/>
                    </a:cubicBezTo>
                    <a:cubicBezTo>
                      <a:pt x="584" y="2176"/>
                      <a:pt x="584" y="2176"/>
                      <a:pt x="584" y="2175"/>
                    </a:cubicBezTo>
                    <a:cubicBezTo>
                      <a:pt x="584" y="2175"/>
                      <a:pt x="585" y="2175"/>
                      <a:pt x="585" y="2175"/>
                    </a:cubicBezTo>
                    <a:cubicBezTo>
                      <a:pt x="585" y="2175"/>
                      <a:pt x="631" y="1833"/>
                      <a:pt x="661" y="1179"/>
                    </a:cubicBezTo>
                    <a:cubicBezTo>
                      <a:pt x="699" y="1179"/>
                      <a:pt x="699" y="1179"/>
                      <a:pt x="699" y="1179"/>
                    </a:cubicBezTo>
                    <a:cubicBezTo>
                      <a:pt x="730" y="1833"/>
                      <a:pt x="776" y="2175"/>
                      <a:pt x="776" y="2175"/>
                    </a:cubicBezTo>
                    <a:cubicBezTo>
                      <a:pt x="776" y="2175"/>
                      <a:pt x="776" y="2175"/>
                      <a:pt x="776" y="2175"/>
                    </a:cubicBezTo>
                    <a:cubicBezTo>
                      <a:pt x="776" y="2176"/>
                      <a:pt x="776" y="2176"/>
                      <a:pt x="776" y="2176"/>
                    </a:cubicBezTo>
                    <a:cubicBezTo>
                      <a:pt x="776" y="2230"/>
                      <a:pt x="821" y="2274"/>
                      <a:pt x="877" y="2274"/>
                    </a:cubicBezTo>
                    <a:cubicBezTo>
                      <a:pt x="933" y="2274"/>
                      <a:pt x="978" y="2230"/>
                      <a:pt x="978" y="2176"/>
                    </a:cubicBezTo>
                    <a:cubicBezTo>
                      <a:pt x="978" y="2171"/>
                      <a:pt x="977" y="2166"/>
                      <a:pt x="977" y="2162"/>
                    </a:cubicBezTo>
                    <a:cubicBezTo>
                      <a:pt x="971" y="1882"/>
                      <a:pt x="944" y="540"/>
                      <a:pt x="944" y="540"/>
                    </a:cubicBezTo>
                    <a:cubicBezTo>
                      <a:pt x="1201" y="1057"/>
                      <a:pt x="1201" y="1057"/>
                      <a:pt x="1201" y="1057"/>
                    </a:cubicBezTo>
                    <a:cubicBezTo>
                      <a:pt x="1201" y="1057"/>
                      <a:pt x="1202" y="1057"/>
                      <a:pt x="1203" y="1058"/>
                    </a:cubicBezTo>
                    <a:cubicBezTo>
                      <a:pt x="1217" y="1087"/>
                      <a:pt x="1245" y="1107"/>
                      <a:pt x="1276" y="1107"/>
                    </a:cubicBezTo>
                    <a:cubicBezTo>
                      <a:pt x="1322" y="1107"/>
                      <a:pt x="1359" y="1065"/>
                      <a:pt x="1360" y="1013"/>
                    </a:cubicBezTo>
                    <a:cubicBezTo>
                      <a:pt x="1360" y="1011"/>
                      <a:pt x="1360" y="1010"/>
                      <a:pt x="1360" y="1009"/>
                    </a:cubicBezTo>
                    <a:cubicBezTo>
                      <a:pt x="1360" y="1005"/>
                      <a:pt x="1360" y="1000"/>
                      <a:pt x="1360" y="996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7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uiExpand="1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Łącznik prosty 16"/>
          <p:cNvCxnSpPr/>
          <p:nvPr/>
        </p:nvCxnSpPr>
        <p:spPr>
          <a:xfrm flipH="1">
            <a:off x="-20854" y="4408764"/>
            <a:ext cx="1803803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FinxS</a:t>
            </a:r>
            <a:r>
              <a:rPr lang="pl-PL" dirty="0"/>
              <a:t> Platform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-1734229" y="1031952"/>
            <a:ext cx="6669768" cy="4616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en-US" sz="2400" b="1" dirty="0">
                <a:solidFill>
                  <a:prstClr val="white"/>
                </a:solidFill>
              </a:rPr>
              <a:t>M</a:t>
            </a:r>
            <a:r>
              <a:rPr lang="pl-PL" sz="2400" b="1" dirty="0" err="1">
                <a:solidFill>
                  <a:prstClr val="white"/>
                </a:solidFill>
              </a:rPr>
              <a:t>any</a:t>
            </a:r>
            <a:r>
              <a:rPr lang="en-US" sz="2400" b="1" dirty="0">
                <a:solidFill>
                  <a:prstClr val="white"/>
                </a:solidFill>
              </a:rPr>
              <a:t> tools in one place</a:t>
            </a:r>
          </a:p>
        </p:txBody>
      </p:sp>
      <p:cxnSp>
        <p:nvCxnSpPr>
          <p:cNvPr id="20" name="Łącznik prosty 19"/>
          <p:cNvCxnSpPr/>
          <p:nvPr/>
        </p:nvCxnSpPr>
        <p:spPr>
          <a:xfrm flipH="1">
            <a:off x="2271938" y="4408764"/>
            <a:ext cx="1803803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flipH="1">
            <a:off x="5290909" y="4408764"/>
            <a:ext cx="1803803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H="1">
            <a:off x="8032793" y="4408764"/>
            <a:ext cx="2548121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6" y="1835962"/>
            <a:ext cx="2837815" cy="2991941"/>
          </a:xfrm>
          <a:prstGeom prst="rect">
            <a:avLst/>
          </a:prstGeom>
        </p:spPr>
      </p:pic>
      <p:sp>
        <p:nvSpPr>
          <p:cNvPr id="24" name="Rectangle 2"/>
          <p:cNvSpPr/>
          <p:nvPr/>
        </p:nvSpPr>
        <p:spPr>
          <a:xfrm>
            <a:off x="-458598" y="5034894"/>
            <a:ext cx="4134743" cy="8468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2000" b="1" dirty="0" err="1">
                <a:solidFill>
                  <a:srgbClr val="ED0C6D"/>
                </a:solidFill>
              </a:rPr>
              <a:t>Behavioral</a:t>
            </a:r>
            <a:br>
              <a:rPr lang="pl-PL" sz="2400" dirty="0">
                <a:solidFill>
                  <a:prstClr val="black"/>
                </a:solidFill>
                <a:latin typeface="Open Sans Light"/>
              </a:rPr>
            </a:br>
            <a:r>
              <a:rPr lang="pl-PL" dirty="0" err="1">
                <a:solidFill>
                  <a:prstClr val="black"/>
                </a:solidFill>
                <a:latin typeface="Open Sans Light"/>
              </a:rPr>
              <a:t>analysis</a:t>
            </a:r>
            <a:endParaRPr lang="en-US" dirty="0">
              <a:solidFill>
                <a:prstClr val="black"/>
              </a:solidFill>
              <a:latin typeface="Open Sans Light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65" y="2319958"/>
            <a:ext cx="2625587" cy="2385217"/>
          </a:xfrm>
          <a:prstGeom prst="rect">
            <a:avLst/>
          </a:prstGeom>
        </p:spPr>
      </p:pic>
      <p:sp>
        <p:nvSpPr>
          <p:cNvPr id="25" name="Rectangle 2"/>
          <p:cNvSpPr/>
          <p:nvPr/>
        </p:nvSpPr>
        <p:spPr>
          <a:xfrm>
            <a:off x="2610887" y="5108071"/>
            <a:ext cx="4134743" cy="8468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2000" b="1" dirty="0" err="1">
                <a:solidFill>
                  <a:srgbClr val="ED0C6D"/>
                </a:solidFill>
              </a:rPr>
              <a:t>Surveys</a:t>
            </a:r>
            <a:r>
              <a:rPr lang="pl-PL" sz="2000" b="1" dirty="0">
                <a:solidFill>
                  <a:srgbClr val="ED0C6D"/>
                </a:solidFill>
              </a:rPr>
              <a:t> </a:t>
            </a:r>
            <a:br>
              <a:rPr lang="pl-PL" sz="2400" dirty="0">
                <a:solidFill>
                  <a:prstClr val="black"/>
                </a:solidFill>
                <a:latin typeface="Open Sans Light"/>
              </a:rPr>
            </a:br>
            <a:r>
              <a:rPr lang="pl-PL" dirty="0">
                <a:solidFill>
                  <a:prstClr val="black"/>
                </a:solidFill>
                <a:latin typeface="Open Sans Light"/>
              </a:rPr>
              <a:t>Open</a:t>
            </a:r>
            <a:endParaRPr lang="en-US" dirty="0">
              <a:solidFill>
                <a:prstClr val="black"/>
              </a:solidFill>
              <a:latin typeface="Open Sans Light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72" y="1874472"/>
            <a:ext cx="2955101" cy="2955101"/>
          </a:xfrm>
          <a:prstGeom prst="rect">
            <a:avLst/>
          </a:prstGeom>
        </p:spPr>
      </p:pic>
      <p:sp>
        <p:nvSpPr>
          <p:cNvPr id="26" name="Rectangle 2"/>
          <p:cNvSpPr/>
          <p:nvPr/>
        </p:nvSpPr>
        <p:spPr>
          <a:xfrm>
            <a:off x="5635851" y="5034894"/>
            <a:ext cx="4134743" cy="8468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2000" b="1" dirty="0">
                <a:solidFill>
                  <a:srgbClr val="ED0C6D"/>
                </a:solidFill>
              </a:rPr>
              <a:t>360° Feedback</a:t>
            </a:r>
          </a:p>
        </p:txBody>
      </p:sp>
      <p:sp>
        <p:nvSpPr>
          <p:cNvPr id="27" name="Rectangle 2"/>
          <p:cNvSpPr/>
          <p:nvPr/>
        </p:nvSpPr>
        <p:spPr>
          <a:xfrm>
            <a:off x="8619226" y="5034894"/>
            <a:ext cx="4134743" cy="84689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pl-PL" sz="2000" b="1" dirty="0" err="1">
                <a:solidFill>
                  <a:srgbClr val="ED0C6D"/>
                </a:solidFill>
              </a:rPr>
              <a:t>FinxS</a:t>
            </a:r>
            <a:r>
              <a:rPr lang="pl-PL" sz="2000" b="1" dirty="0">
                <a:solidFill>
                  <a:srgbClr val="ED0C6D"/>
                </a:solidFill>
              </a:rPr>
              <a:t> Sales </a:t>
            </a:r>
            <a:br>
              <a:rPr lang="pl-PL" sz="2400" dirty="0">
                <a:solidFill>
                  <a:prstClr val="black"/>
                </a:solidFill>
                <a:latin typeface="Open Sans Light"/>
              </a:rPr>
            </a:br>
            <a:r>
              <a:rPr lang="pl-PL" dirty="0" err="1">
                <a:solidFill>
                  <a:prstClr val="black"/>
                </a:solidFill>
                <a:latin typeface="Open Sans Light"/>
              </a:rPr>
              <a:t>Assessment</a:t>
            </a:r>
            <a:endParaRPr lang="pl-PL" dirty="0">
              <a:solidFill>
                <a:prstClr val="black"/>
              </a:solidFill>
              <a:latin typeface="Open Sans Light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71" y="2085075"/>
            <a:ext cx="3153853" cy="267329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2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3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4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Conclusions for Leaders </a:t>
            </a:r>
            <a:endParaRPr lang="pl-PL" dirty="0"/>
          </a:p>
        </p:txBody>
      </p:sp>
      <p:grpSp>
        <p:nvGrpSpPr>
          <p:cNvPr id="52" name="Grupa 51"/>
          <p:cNvGrpSpPr/>
          <p:nvPr/>
        </p:nvGrpSpPr>
        <p:grpSpPr>
          <a:xfrm>
            <a:off x="367528" y="3687963"/>
            <a:ext cx="5334773" cy="1630093"/>
            <a:chOff x="367528" y="3687963"/>
            <a:chExt cx="5334773" cy="1630093"/>
          </a:xfrm>
        </p:grpSpPr>
        <p:grpSp>
          <p:nvGrpSpPr>
            <p:cNvPr id="25" name="Grupa 24"/>
            <p:cNvGrpSpPr/>
            <p:nvPr/>
          </p:nvGrpSpPr>
          <p:grpSpPr>
            <a:xfrm>
              <a:off x="367528" y="3687963"/>
              <a:ext cx="5334773" cy="1630093"/>
              <a:chOff x="367528" y="3421263"/>
              <a:chExt cx="5334773" cy="1630093"/>
            </a:xfrm>
          </p:grpSpPr>
          <p:sp>
            <p:nvSpPr>
              <p:cNvPr id="9" name="Rectangle 32">
                <a:extLst>
                  <a:ext uri="{FF2B5EF4-FFF2-40B4-BE49-F238E27FC236}">
                    <a16:creationId xmlns:a16="http://schemas.microsoft.com/office/drawing/2014/main" id="{71DB382E-5D9B-49A5-8597-D9FAB2A9B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044" y="3527580"/>
                <a:ext cx="4200257" cy="1170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070" tIns="44539" rIns="89070" bIns="44539">
                <a:spAutoFit/>
              </a:bodyPr>
              <a:lstStyle>
                <a:lvl1pPr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pl-PL" sz="2000" dirty="0">
                    <a:solidFill>
                      <a:srgbClr val="39393B"/>
                    </a:solidFill>
                    <a:latin typeface="Open Sans Light" pitchFamily="34" charset="0"/>
                  </a:rPr>
                  <a:t>If you want to </a:t>
                </a:r>
                <a:r>
                  <a:rPr lang="en-US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attract and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en-US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retain </a:t>
                </a:r>
                <a:r>
                  <a:rPr lang="en-US" altLang="pl-PL" sz="2000" dirty="0">
                    <a:solidFill>
                      <a:srgbClr val="39393B"/>
                    </a:solidFill>
                    <a:latin typeface="Open Sans Light" pitchFamily="34" charset="0"/>
                  </a:rPr>
                  <a:t>representatives of</a:t>
                </a:r>
                <a:r>
                  <a:rPr lang="en-US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generation Y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en-US" altLang="pl-PL" sz="1800" b="1" dirty="0">
                    <a:solidFill>
                      <a:schemeClr val="accent1"/>
                    </a:solidFill>
                    <a:latin typeface="Open Sans Light" pitchFamily="34" charset="0"/>
                  </a:rPr>
                  <a:t>Build an adequate leadership culture </a:t>
                </a:r>
                <a:r>
                  <a:rPr lang="en-US" altLang="pl-PL" sz="1800" dirty="0">
                    <a:latin typeface="Open Sans Light" pitchFamily="34" charset="0"/>
                  </a:rPr>
                  <a:t>in your </a:t>
                </a:r>
                <a:r>
                  <a:rPr lang="en-US" altLang="pl-PL" sz="1800" dirty="0" err="1">
                    <a:latin typeface="Open Sans Light" pitchFamily="34" charset="0"/>
                  </a:rPr>
                  <a:t>organisation</a:t>
                </a:r>
                <a:endParaRPr lang="en-US" altLang="pl-PL" sz="1800" dirty="0">
                  <a:latin typeface="Open Sans Light" pitchFamily="34" charset="0"/>
                </a:endParaRPr>
              </a:p>
            </p:txBody>
          </p:sp>
          <p:sp>
            <p:nvSpPr>
              <p:cNvPr id="10" name="Prostokąt zaokrąglony 9"/>
              <p:cNvSpPr/>
              <p:nvPr/>
            </p:nvSpPr>
            <p:spPr>
              <a:xfrm>
                <a:off x="371475" y="3423347"/>
                <a:ext cx="5330826" cy="1628009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z rogami zaokrąglonymi z jednej strony 11"/>
              <p:cNvSpPr/>
              <p:nvPr/>
            </p:nvSpPr>
            <p:spPr>
              <a:xfrm rot="16200000">
                <a:off x="17073" y="3771718"/>
                <a:ext cx="1628009" cy="927100"/>
              </a:xfrm>
              <a:prstGeom prst="round2SameRect">
                <a:avLst>
                  <a:gd name="adj1" fmla="val 30365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80794" y="4077325"/>
              <a:ext cx="700565" cy="711858"/>
            </a:xfrm>
            <a:custGeom>
              <a:avLst/>
              <a:gdLst>
                <a:gd name="T0" fmla="*/ 278 w 380"/>
                <a:gd name="T1" fmla="*/ 287 h 386"/>
                <a:gd name="T2" fmla="*/ 244 w 380"/>
                <a:gd name="T3" fmla="*/ 213 h 386"/>
                <a:gd name="T4" fmla="*/ 280 w 380"/>
                <a:gd name="T5" fmla="*/ 119 h 386"/>
                <a:gd name="T6" fmla="*/ 190 w 380"/>
                <a:gd name="T7" fmla="*/ 0 h 386"/>
                <a:gd name="T8" fmla="*/ 100 w 380"/>
                <a:gd name="T9" fmla="*/ 119 h 386"/>
                <a:gd name="T10" fmla="*/ 138 w 380"/>
                <a:gd name="T11" fmla="*/ 215 h 386"/>
                <a:gd name="T12" fmla="*/ 106 w 380"/>
                <a:gd name="T13" fmla="*/ 287 h 386"/>
                <a:gd name="T14" fmla="*/ 0 w 380"/>
                <a:gd name="T15" fmla="*/ 381 h 386"/>
                <a:gd name="T16" fmla="*/ 5 w 380"/>
                <a:gd name="T17" fmla="*/ 386 h 386"/>
                <a:gd name="T18" fmla="*/ 376 w 380"/>
                <a:gd name="T19" fmla="*/ 386 h 386"/>
                <a:gd name="T20" fmla="*/ 380 w 380"/>
                <a:gd name="T21" fmla="*/ 381 h 386"/>
                <a:gd name="T22" fmla="*/ 278 w 380"/>
                <a:gd name="T23" fmla="*/ 287 h 386"/>
                <a:gd name="T24" fmla="*/ 110 w 380"/>
                <a:gd name="T25" fmla="*/ 119 h 386"/>
                <a:gd name="T26" fmla="*/ 190 w 380"/>
                <a:gd name="T27" fmla="*/ 10 h 386"/>
                <a:gd name="T28" fmla="*/ 271 w 380"/>
                <a:gd name="T29" fmla="*/ 119 h 386"/>
                <a:gd name="T30" fmla="*/ 236 w 380"/>
                <a:gd name="T31" fmla="*/ 207 h 386"/>
                <a:gd name="T32" fmla="*/ 235 w 380"/>
                <a:gd name="T33" fmla="*/ 209 h 386"/>
                <a:gd name="T34" fmla="*/ 190 w 380"/>
                <a:gd name="T35" fmla="*/ 228 h 386"/>
                <a:gd name="T36" fmla="*/ 147 w 380"/>
                <a:gd name="T37" fmla="*/ 210 h 386"/>
                <a:gd name="T38" fmla="*/ 145 w 380"/>
                <a:gd name="T39" fmla="*/ 208 h 386"/>
                <a:gd name="T40" fmla="*/ 110 w 380"/>
                <a:gd name="T41" fmla="*/ 119 h 386"/>
                <a:gd name="T42" fmla="*/ 10 w 380"/>
                <a:gd name="T43" fmla="*/ 376 h 386"/>
                <a:gd name="T44" fmla="*/ 108 w 380"/>
                <a:gd name="T45" fmla="*/ 296 h 386"/>
                <a:gd name="T46" fmla="*/ 108 w 380"/>
                <a:gd name="T47" fmla="*/ 296 h 386"/>
                <a:gd name="T48" fmla="*/ 147 w 380"/>
                <a:gd name="T49" fmla="*/ 222 h 386"/>
                <a:gd name="T50" fmla="*/ 190 w 380"/>
                <a:gd name="T51" fmla="*/ 238 h 386"/>
                <a:gd name="T52" fmla="*/ 234 w 380"/>
                <a:gd name="T53" fmla="*/ 221 h 386"/>
                <a:gd name="T54" fmla="*/ 275 w 380"/>
                <a:gd name="T55" fmla="*/ 296 h 386"/>
                <a:gd name="T56" fmla="*/ 276 w 380"/>
                <a:gd name="T57" fmla="*/ 297 h 386"/>
                <a:gd name="T58" fmla="*/ 371 w 380"/>
                <a:gd name="T59" fmla="*/ 376 h 386"/>
                <a:gd name="T60" fmla="*/ 10 w 380"/>
                <a:gd name="T61" fmla="*/ 37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0" h="386">
                  <a:moveTo>
                    <a:pt x="278" y="287"/>
                  </a:moveTo>
                  <a:cubicBezTo>
                    <a:pt x="262" y="283"/>
                    <a:pt x="244" y="261"/>
                    <a:pt x="244" y="213"/>
                  </a:cubicBezTo>
                  <a:cubicBezTo>
                    <a:pt x="265" y="191"/>
                    <a:pt x="280" y="157"/>
                    <a:pt x="280" y="119"/>
                  </a:cubicBezTo>
                  <a:cubicBezTo>
                    <a:pt x="280" y="46"/>
                    <a:pt x="246" y="0"/>
                    <a:pt x="190" y="0"/>
                  </a:cubicBezTo>
                  <a:cubicBezTo>
                    <a:pt x="135" y="0"/>
                    <a:pt x="100" y="46"/>
                    <a:pt x="100" y="119"/>
                  </a:cubicBezTo>
                  <a:cubicBezTo>
                    <a:pt x="100" y="157"/>
                    <a:pt x="116" y="193"/>
                    <a:pt x="138" y="215"/>
                  </a:cubicBezTo>
                  <a:cubicBezTo>
                    <a:pt x="138" y="244"/>
                    <a:pt x="129" y="279"/>
                    <a:pt x="106" y="287"/>
                  </a:cubicBezTo>
                  <a:cubicBezTo>
                    <a:pt x="37" y="301"/>
                    <a:pt x="0" y="333"/>
                    <a:pt x="0" y="381"/>
                  </a:cubicBezTo>
                  <a:cubicBezTo>
                    <a:pt x="0" y="384"/>
                    <a:pt x="2" y="386"/>
                    <a:pt x="5" y="386"/>
                  </a:cubicBezTo>
                  <a:cubicBezTo>
                    <a:pt x="376" y="386"/>
                    <a:pt x="376" y="386"/>
                    <a:pt x="376" y="386"/>
                  </a:cubicBezTo>
                  <a:cubicBezTo>
                    <a:pt x="378" y="386"/>
                    <a:pt x="380" y="384"/>
                    <a:pt x="380" y="381"/>
                  </a:cubicBezTo>
                  <a:cubicBezTo>
                    <a:pt x="380" y="334"/>
                    <a:pt x="345" y="302"/>
                    <a:pt x="278" y="287"/>
                  </a:cubicBezTo>
                  <a:close/>
                  <a:moveTo>
                    <a:pt x="110" y="119"/>
                  </a:moveTo>
                  <a:cubicBezTo>
                    <a:pt x="110" y="66"/>
                    <a:pt x="131" y="10"/>
                    <a:pt x="190" y="10"/>
                  </a:cubicBezTo>
                  <a:cubicBezTo>
                    <a:pt x="250" y="10"/>
                    <a:pt x="271" y="66"/>
                    <a:pt x="271" y="119"/>
                  </a:cubicBezTo>
                  <a:cubicBezTo>
                    <a:pt x="271" y="151"/>
                    <a:pt x="257" y="186"/>
                    <a:pt x="236" y="207"/>
                  </a:cubicBezTo>
                  <a:cubicBezTo>
                    <a:pt x="236" y="207"/>
                    <a:pt x="235" y="208"/>
                    <a:pt x="235" y="209"/>
                  </a:cubicBezTo>
                  <a:cubicBezTo>
                    <a:pt x="222" y="221"/>
                    <a:pt x="207" y="228"/>
                    <a:pt x="190" y="228"/>
                  </a:cubicBezTo>
                  <a:cubicBezTo>
                    <a:pt x="174" y="228"/>
                    <a:pt x="159" y="221"/>
                    <a:pt x="147" y="210"/>
                  </a:cubicBezTo>
                  <a:cubicBezTo>
                    <a:pt x="147" y="209"/>
                    <a:pt x="146" y="209"/>
                    <a:pt x="145" y="208"/>
                  </a:cubicBezTo>
                  <a:cubicBezTo>
                    <a:pt x="124" y="187"/>
                    <a:pt x="110" y="152"/>
                    <a:pt x="110" y="119"/>
                  </a:cubicBezTo>
                  <a:close/>
                  <a:moveTo>
                    <a:pt x="10" y="376"/>
                  </a:moveTo>
                  <a:cubicBezTo>
                    <a:pt x="12" y="335"/>
                    <a:pt x="45" y="308"/>
                    <a:pt x="108" y="296"/>
                  </a:cubicBezTo>
                  <a:cubicBezTo>
                    <a:pt x="108" y="296"/>
                    <a:pt x="108" y="296"/>
                    <a:pt x="108" y="296"/>
                  </a:cubicBezTo>
                  <a:cubicBezTo>
                    <a:pt x="135" y="287"/>
                    <a:pt x="146" y="254"/>
                    <a:pt x="147" y="222"/>
                  </a:cubicBezTo>
                  <a:cubicBezTo>
                    <a:pt x="160" y="232"/>
                    <a:pt x="175" y="238"/>
                    <a:pt x="190" y="238"/>
                  </a:cubicBezTo>
                  <a:cubicBezTo>
                    <a:pt x="206" y="238"/>
                    <a:pt x="221" y="232"/>
                    <a:pt x="234" y="221"/>
                  </a:cubicBezTo>
                  <a:cubicBezTo>
                    <a:pt x="236" y="253"/>
                    <a:pt x="248" y="289"/>
                    <a:pt x="275" y="296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7" y="309"/>
                    <a:pt x="369" y="336"/>
                    <a:pt x="371" y="376"/>
                  </a:cubicBezTo>
                  <a:lnTo>
                    <a:pt x="10" y="37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367528" y="1521172"/>
            <a:ext cx="5334773" cy="1628010"/>
            <a:chOff x="367528" y="1521172"/>
            <a:chExt cx="5334773" cy="1628010"/>
          </a:xfrm>
        </p:grpSpPr>
        <p:grpSp>
          <p:nvGrpSpPr>
            <p:cNvPr id="24" name="Grupa 23"/>
            <p:cNvGrpSpPr/>
            <p:nvPr/>
          </p:nvGrpSpPr>
          <p:grpSpPr>
            <a:xfrm>
              <a:off x="367528" y="1521172"/>
              <a:ext cx="5334773" cy="1628010"/>
              <a:chOff x="367528" y="1254472"/>
              <a:chExt cx="5334773" cy="1628010"/>
            </a:xfrm>
          </p:grpSpPr>
          <p:sp>
            <p:nvSpPr>
              <p:cNvPr id="3" name="Rectangle 28">
                <a:extLst>
                  <a:ext uri="{FF2B5EF4-FFF2-40B4-BE49-F238E27FC236}">
                    <a16:creationId xmlns:a16="http://schemas.microsoft.com/office/drawing/2014/main" id="{571C4D16-68FA-455E-9698-84ECE9ED5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200" y="1358706"/>
                <a:ext cx="4229101" cy="1364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070" tIns="44539" rIns="89070" bIns="44539">
                <a:spAutoFit/>
              </a:bodyPr>
              <a:lstStyle>
                <a:lvl1pPr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Consciously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manage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diversity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en-US" altLang="pl-PL" sz="1800" dirty="0" err="1">
                    <a:solidFill>
                      <a:srgbClr val="39393B"/>
                    </a:solidFill>
                    <a:latin typeface="Open Sans Light" pitchFamily="34" charset="0"/>
                  </a:rPr>
                  <a:t>behavioural</a:t>
                </a:r>
                <a:r>
                  <a:rPr lang="en-US" altLang="pl-PL" sz="1800" dirty="0">
                    <a:solidFill>
                      <a:srgbClr val="39393B"/>
                    </a:solidFill>
                    <a:latin typeface="Open Sans Light" pitchFamily="34" charset="0"/>
                  </a:rPr>
                  <a:t>, generational, sexual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pl-PL" sz="1800" dirty="0">
                    <a:solidFill>
                      <a:srgbClr val="39393B"/>
                    </a:solidFill>
                    <a:latin typeface="Open Sans Light" pitchFamily="34" charset="0"/>
                  </a:rPr>
                  <a:t>and cultural, </a:t>
                </a:r>
                <a:r>
                  <a:rPr lang="en-US" altLang="pl-PL" sz="1800" b="1" dirty="0">
                    <a:solidFill>
                      <a:schemeClr val="accent1"/>
                    </a:solidFill>
                    <a:latin typeface="Open Sans Light" pitchFamily="34" charset="0"/>
                  </a:rPr>
                  <a:t>and you will avoid unnecessary conflicts and bring out the potential.</a:t>
                </a:r>
              </a:p>
            </p:txBody>
          </p:sp>
          <p:sp>
            <p:nvSpPr>
              <p:cNvPr id="8" name="Prostokąt zaokrąglony 7"/>
              <p:cNvSpPr/>
              <p:nvPr/>
            </p:nvSpPr>
            <p:spPr>
              <a:xfrm>
                <a:off x="371475" y="1254473"/>
                <a:ext cx="5330826" cy="1628009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Prostokąt z rogami zaokrąglonymi z jednej strony 10"/>
              <p:cNvSpPr/>
              <p:nvPr/>
            </p:nvSpPr>
            <p:spPr>
              <a:xfrm rot="16200000">
                <a:off x="17073" y="1604927"/>
                <a:ext cx="1628009" cy="927100"/>
              </a:xfrm>
              <a:prstGeom prst="round2SameRect">
                <a:avLst>
                  <a:gd name="adj1" fmla="val 2351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524001" y="1904774"/>
              <a:ext cx="594225" cy="696264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6485752" y="1165573"/>
            <a:ext cx="5334773" cy="1316286"/>
            <a:chOff x="6485752" y="1165573"/>
            <a:chExt cx="5334773" cy="1316286"/>
          </a:xfrm>
        </p:grpSpPr>
        <p:grpSp>
          <p:nvGrpSpPr>
            <p:cNvPr id="26" name="Grupa 25"/>
            <p:cNvGrpSpPr/>
            <p:nvPr/>
          </p:nvGrpSpPr>
          <p:grpSpPr>
            <a:xfrm>
              <a:off x="6485752" y="1165573"/>
              <a:ext cx="5334773" cy="1316286"/>
              <a:chOff x="6485752" y="1254473"/>
              <a:chExt cx="5334773" cy="1316286"/>
            </a:xfrm>
          </p:grpSpPr>
          <p:sp>
            <p:nvSpPr>
              <p:cNvPr id="4" name="Rectangle 29">
                <a:extLst>
                  <a:ext uri="{FF2B5EF4-FFF2-40B4-BE49-F238E27FC236}">
                    <a16:creationId xmlns:a16="http://schemas.microsoft.com/office/drawing/2014/main" id="{6B6F2416-FFE7-4A1D-AE90-034CA4FE2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8199" y="1358706"/>
                <a:ext cx="4103101" cy="114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070" tIns="44539" rIns="89070" bIns="44539">
                <a:spAutoFit/>
              </a:bodyPr>
              <a:lstStyle>
                <a:lvl1pPr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When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en-US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creating Employer Branding campaign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pl-PL" sz="1800" dirty="0">
                    <a:solidFill>
                      <a:srgbClr val="39393B"/>
                    </a:solidFill>
                    <a:latin typeface="Open Sans Light" pitchFamily="34" charset="0"/>
                  </a:rPr>
                  <a:t>Consider </a:t>
                </a:r>
                <a:r>
                  <a:rPr lang="en-US" altLang="pl-PL" sz="1800" b="1" dirty="0">
                    <a:solidFill>
                      <a:schemeClr val="accent1"/>
                    </a:solidFill>
                    <a:latin typeface="Open Sans Light" pitchFamily="34" charset="0"/>
                  </a:rPr>
                  <a:t>which generation group</a:t>
                </a:r>
                <a:r>
                  <a:rPr lang="en-US" altLang="pl-PL" sz="1800" dirty="0">
                    <a:solidFill>
                      <a:srgbClr val="39393B"/>
                    </a:solidFill>
                    <a:latin typeface="Open Sans Light" pitchFamily="34" charset="0"/>
                  </a:rPr>
                  <a:t> you are targeting.</a:t>
                </a:r>
              </a:p>
            </p:txBody>
          </p:sp>
          <p:sp>
            <p:nvSpPr>
              <p:cNvPr id="16" name="Prostokąt zaokrąglony 15"/>
              <p:cNvSpPr/>
              <p:nvPr/>
            </p:nvSpPr>
            <p:spPr>
              <a:xfrm>
                <a:off x="6489699" y="1254474"/>
                <a:ext cx="5330826" cy="1316285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z rogami zaokrąglonymi z jednej strony 16"/>
              <p:cNvSpPr/>
              <p:nvPr/>
            </p:nvSpPr>
            <p:spPr>
              <a:xfrm rot="16200000">
                <a:off x="6291160" y="1449065"/>
                <a:ext cx="1316283" cy="927100"/>
              </a:xfrm>
              <a:prstGeom prst="round2SameRect">
                <a:avLst>
                  <a:gd name="adj1" fmla="val 2351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8" name="Freeform 116"/>
            <p:cNvSpPr>
              <a:spLocks noEditPoints="1"/>
            </p:cNvSpPr>
            <p:nvPr/>
          </p:nvSpPr>
          <p:spPr bwMode="auto">
            <a:xfrm>
              <a:off x="6661928" y="1504950"/>
              <a:ext cx="601532" cy="613704"/>
            </a:xfrm>
            <a:custGeom>
              <a:avLst/>
              <a:gdLst>
                <a:gd name="T0" fmla="*/ 566 w 641"/>
                <a:gd name="T1" fmla="*/ 533 h 653"/>
                <a:gd name="T2" fmla="*/ 525 w 641"/>
                <a:gd name="T3" fmla="*/ 323 h 653"/>
                <a:gd name="T4" fmla="*/ 439 w 641"/>
                <a:gd name="T5" fmla="*/ 267 h 653"/>
                <a:gd name="T6" fmla="*/ 381 w 641"/>
                <a:gd name="T7" fmla="*/ 61 h 653"/>
                <a:gd name="T8" fmla="*/ 259 w 641"/>
                <a:gd name="T9" fmla="*/ 61 h 653"/>
                <a:gd name="T10" fmla="*/ 202 w 641"/>
                <a:gd name="T11" fmla="*/ 267 h 653"/>
                <a:gd name="T12" fmla="*/ 115 w 641"/>
                <a:gd name="T13" fmla="*/ 323 h 653"/>
                <a:gd name="T14" fmla="*/ 74 w 641"/>
                <a:gd name="T15" fmla="*/ 533 h 653"/>
                <a:gd name="T16" fmla="*/ 0 w 641"/>
                <a:gd name="T17" fmla="*/ 592 h 653"/>
                <a:gd name="T18" fmla="*/ 122 w 641"/>
                <a:gd name="T19" fmla="*/ 592 h 653"/>
                <a:gd name="T20" fmla="*/ 162 w 641"/>
                <a:gd name="T21" fmla="*/ 382 h 653"/>
                <a:gd name="T22" fmla="*/ 188 w 641"/>
                <a:gd name="T23" fmla="*/ 382 h 653"/>
                <a:gd name="T24" fmla="*/ 173 w 641"/>
                <a:gd name="T25" fmla="*/ 592 h 653"/>
                <a:gd name="T26" fmla="*/ 295 w 641"/>
                <a:gd name="T27" fmla="*/ 592 h 653"/>
                <a:gd name="T28" fmla="*/ 233 w 641"/>
                <a:gd name="T29" fmla="*/ 531 h 653"/>
                <a:gd name="T30" fmla="*/ 237 w 641"/>
                <a:gd name="T31" fmla="*/ 323 h 653"/>
                <a:gd name="T32" fmla="*/ 294 w 641"/>
                <a:gd name="T33" fmla="*/ 116 h 653"/>
                <a:gd name="T34" fmla="*/ 346 w 641"/>
                <a:gd name="T35" fmla="*/ 116 h 653"/>
                <a:gd name="T36" fmla="*/ 404 w 641"/>
                <a:gd name="T37" fmla="*/ 323 h 653"/>
                <a:gd name="T38" fmla="*/ 408 w 641"/>
                <a:gd name="T39" fmla="*/ 531 h 653"/>
                <a:gd name="T40" fmla="*/ 346 w 641"/>
                <a:gd name="T41" fmla="*/ 592 h 653"/>
                <a:gd name="T42" fmla="*/ 468 w 641"/>
                <a:gd name="T43" fmla="*/ 592 h 653"/>
                <a:gd name="T44" fmla="*/ 452 w 641"/>
                <a:gd name="T45" fmla="*/ 382 h 653"/>
                <a:gd name="T46" fmla="*/ 478 w 641"/>
                <a:gd name="T47" fmla="*/ 382 h 653"/>
                <a:gd name="T48" fmla="*/ 519 w 641"/>
                <a:gd name="T49" fmla="*/ 592 h 653"/>
                <a:gd name="T50" fmla="*/ 641 w 641"/>
                <a:gd name="T51" fmla="*/ 592 h 653"/>
                <a:gd name="T52" fmla="*/ 108 w 641"/>
                <a:gd name="T53" fmla="*/ 592 h 653"/>
                <a:gd name="T54" fmla="*/ 14 w 641"/>
                <a:gd name="T55" fmla="*/ 592 h 653"/>
                <a:gd name="T56" fmla="*/ 108 w 641"/>
                <a:gd name="T57" fmla="*/ 592 h 653"/>
                <a:gd name="T58" fmla="*/ 234 w 641"/>
                <a:gd name="T59" fmla="*/ 639 h 653"/>
                <a:gd name="T60" fmla="*/ 234 w 641"/>
                <a:gd name="T61" fmla="*/ 545 h 653"/>
                <a:gd name="T62" fmla="*/ 223 w 641"/>
                <a:gd name="T63" fmla="*/ 323 h 653"/>
                <a:gd name="T64" fmla="*/ 129 w 641"/>
                <a:gd name="T65" fmla="*/ 323 h 653"/>
                <a:gd name="T66" fmla="*/ 223 w 641"/>
                <a:gd name="T67" fmla="*/ 323 h 653"/>
                <a:gd name="T68" fmla="*/ 320 w 641"/>
                <a:gd name="T69" fmla="*/ 14 h 653"/>
                <a:gd name="T70" fmla="*/ 320 w 641"/>
                <a:gd name="T71" fmla="*/ 108 h 653"/>
                <a:gd name="T72" fmla="*/ 454 w 641"/>
                <a:gd name="T73" fmla="*/ 592 h 653"/>
                <a:gd name="T74" fmla="*/ 360 w 641"/>
                <a:gd name="T75" fmla="*/ 592 h 653"/>
                <a:gd name="T76" fmla="*/ 454 w 641"/>
                <a:gd name="T77" fmla="*/ 592 h 653"/>
                <a:gd name="T78" fmla="*/ 464 w 641"/>
                <a:gd name="T79" fmla="*/ 276 h 653"/>
                <a:gd name="T80" fmla="*/ 464 w 641"/>
                <a:gd name="T81" fmla="*/ 369 h 653"/>
                <a:gd name="T82" fmla="*/ 580 w 641"/>
                <a:gd name="T83" fmla="*/ 639 h 653"/>
                <a:gd name="T84" fmla="*/ 580 w 641"/>
                <a:gd name="T85" fmla="*/ 545 h 653"/>
                <a:gd name="T86" fmla="*/ 580 w 641"/>
                <a:gd name="T87" fmla="*/ 63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1" h="653">
                  <a:moveTo>
                    <a:pt x="580" y="531"/>
                  </a:moveTo>
                  <a:cubicBezTo>
                    <a:pt x="575" y="531"/>
                    <a:pt x="571" y="532"/>
                    <a:pt x="566" y="533"/>
                  </a:cubicBezTo>
                  <a:cubicBezTo>
                    <a:pt x="491" y="377"/>
                    <a:pt x="491" y="377"/>
                    <a:pt x="491" y="377"/>
                  </a:cubicBezTo>
                  <a:cubicBezTo>
                    <a:pt x="511" y="367"/>
                    <a:pt x="525" y="346"/>
                    <a:pt x="525" y="323"/>
                  </a:cubicBezTo>
                  <a:cubicBezTo>
                    <a:pt x="525" y="289"/>
                    <a:pt x="498" y="262"/>
                    <a:pt x="464" y="262"/>
                  </a:cubicBezTo>
                  <a:cubicBezTo>
                    <a:pt x="455" y="262"/>
                    <a:pt x="447" y="264"/>
                    <a:pt x="439" y="267"/>
                  </a:cubicBezTo>
                  <a:cubicBezTo>
                    <a:pt x="358" y="109"/>
                    <a:pt x="358" y="109"/>
                    <a:pt x="358" y="109"/>
                  </a:cubicBezTo>
                  <a:cubicBezTo>
                    <a:pt x="372" y="97"/>
                    <a:pt x="381" y="80"/>
                    <a:pt x="381" y="61"/>
                  </a:cubicBezTo>
                  <a:cubicBezTo>
                    <a:pt x="381" y="28"/>
                    <a:pt x="354" y="0"/>
                    <a:pt x="320" y="0"/>
                  </a:cubicBezTo>
                  <a:cubicBezTo>
                    <a:pt x="287" y="0"/>
                    <a:pt x="259" y="28"/>
                    <a:pt x="259" y="61"/>
                  </a:cubicBezTo>
                  <a:cubicBezTo>
                    <a:pt x="259" y="80"/>
                    <a:pt x="268" y="97"/>
                    <a:pt x="282" y="109"/>
                  </a:cubicBezTo>
                  <a:cubicBezTo>
                    <a:pt x="202" y="267"/>
                    <a:pt x="202" y="267"/>
                    <a:pt x="202" y="267"/>
                  </a:cubicBezTo>
                  <a:cubicBezTo>
                    <a:pt x="194" y="264"/>
                    <a:pt x="185" y="262"/>
                    <a:pt x="176" y="262"/>
                  </a:cubicBezTo>
                  <a:cubicBezTo>
                    <a:pt x="143" y="262"/>
                    <a:pt x="115" y="289"/>
                    <a:pt x="115" y="323"/>
                  </a:cubicBezTo>
                  <a:cubicBezTo>
                    <a:pt x="115" y="346"/>
                    <a:pt x="129" y="367"/>
                    <a:pt x="149" y="377"/>
                  </a:cubicBezTo>
                  <a:cubicBezTo>
                    <a:pt x="74" y="533"/>
                    <a:pt x="74" y="533"/>
                    <a:pt x="74" y="533"/>
                  </a:cubicBezTo>
                  <a:cubicBezTo>
                    <a:pt x="70" y="532"/>
                    <a:pt x="65" y="531"/>
                    <a:pt x="61" y="531"/>
                  </a:cubicBezTo>
                  <a:cubicBezTo>
                    <a:pt x="27" y="531"/>
                    <a:pt x="0" y="558"/>
                    <a:pt x="0" y="592"/>
                  </a:cubicBezTo>
                  <a:cubicBezTo>
                    <a:pt x="0" y="625"/>
                    <a:pt x="27" y="653"/>
                    <a:pt x="61" y="653"/>
                  </a:cubicBezTo>
                  <a:cubicBezTo>
                    <a:pt x="94" y="653"/>
                    <a:pt x="122" y="625"/>
                    <a:pt x="122" y="592"/>
                  </a:cubicBezTo>
                  <a:cubicBezTo>
                    <a:pt x="122" y="568"/>
                    <a:pt x="108" y="547"/>
                    <a:pt x="87" y="537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167" y="383"/>
                    <a:pt x="171" y="383"/>
                    <a:pt x="176" y="383"/>
                  </a:cubicBezTo>
                  <a:cubicBezTo>
                    <a:pt x="180" y="383"/>
                    <a:pt x="184" y="383"/>
                    <a:pt x="188" y="382"/>
                  </a:cubicBezTo>
                  <a:cubicBezTo>
                    <a:pt x="219" y="533"/>
                    <a:pt x="219" y="533"/>
                    <a:pt x="219" y="533"/>
                  </a:cubicBezTo>
                  <a:cubicBezTo>
                    <a:pt x="192" y="540"/>
                    <a:pt x="173" y="564"/>
                    <a:pt x="173" y="592"/>
                  </a:cubicBezTo>
                  <a:cubicBezTo>
                    <a:pt x="173" y="625"/>
                    <a:pt x="200" y="653"/>
                    <a:pt x="234" y="653"/>
                  </a:cubicBezTo>
                  <a:cubicBezTo>
                    <a:pt x="267" y="653"/>
                    <a:pt x="295" y="625"/>
                    <a:pt x="295" y="592"/>
                  </a:cubicBezTo>
                  <a:cubicBezTo>
                    <a:pt x="295" y="558"/>
                    <a:pt x="267" y="531"/>
                    <a:pt x="234" y="531"/>
                  </a:cubicBezTo>
                  <a:cubicBezTo>
                    <a:pt x="233" y="531"/>
                    <a:pt x="233" y="531"/>
                    <a:pt x="233" y="531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22" y="368"/>
                    <a:pt x="237" y="347"/>
                    <a:pt x="237" y="323"/>
                  </a:cubicBezTo>
                  <a:cubicBezTo>
                    <a:pt x="237" y="303"/>
                    <a:pt x="228" y="286"/>
                    <a:pt x="213" y="275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2" y="120"/>
                    <a:pt x="311" y="122"/>
                    <a:pt x="320" y="122"/>
                  </a:cubicBezTo>
                  <a:cubicBezTo>
                    <a:pt x="330" y="122"/>
                    <a:pt x="338" y="120"/>
                    <a:pt x="346" y="116"/>
                  </a:cubicBezTo>
                  <a:cubicBezTo>
                    <a:pt x="427" y="275"/>
                    <a:pt x="427" y="275"/>
                    <a:pt x="427" y="275"/>
                  </a:cubicBezTo>
                  <a:cubicBezTo>
                    <a:pt x="413" y="286"/>
                    <a:pt x="404" y="303"/>
                    <a:pt x="404" y="323"/>
                  </a:cubicBezTo>
                  <a:cubicBezTo>
                    <a:pt x="404" y="347"/>
                    <a:pt x="418" y="368"/>
                    <a:pt x="439" y="378"/>
                  </a:cubicBezTo>
                  <a:cubicBezTo>
                    <a:pt x="408" y="531"/>
                    <a:pt x="408" y="531"/>
                    <a:pt x="408" y="531"/>
                  </a:cubicBezTo>
                  <a:cubicBezTo>
                    <a:pt x="408" y="531"/>
                    <a:pt x="407" y="531"/>
                    <a:pt x="407" y="531"/>
                  </a:cubicBezTo>
                  <a:cubicBezTo>
                    <a:pt x="373" y="531"/>
                    <a:pt x="346" y="558"/>
                    <a:pt x="346" y="592"/>
                  </a:cubicBezTo>
                  <a:cubicBezTo>
                    <a:pt x="346" y="625"/>
                    <a:pt x="373" y="653"/>
                    <a:pt x="407" y="653"/>
                  </a:cubicBezTo>
                  <a:cubicBezTo>
                    <a:pt x="440" y="653"/>
                    <a:pt x="468" y="625"/>
                    <a:pt x="468" y="592"/>
                  </a:cubicBezTo>
                  <a:cubicBezTo>
                    <a:pt x="468" y="564"/>
                    <a:pt x="448" y="540"/>
                    <a:pt x="422" y="533"/>
                  </a:cubicBezTo>
                  <a:cubicBezTo>
                    <a:pt x="452" y="382"/>
                    <a:pt x="452" y="382"/>
                    <a:pt x="452" y="382"/>
                  </a:cubicBezTo>
                  <a:cubicBezTo>
                    <a:pt x="456" y="383"/>
                    <a:pt x="460" y="383"/>
                    <a:pt x="464" y="383"/>
                  </a:cubicBezTo>
                  <a:cubicBezTo>
                    <a:pt x="469" y="383"/>
                    <a:pt x="474" y="383"/>
                    <a:pt x="478" y="382"/>
                  </a:cubicBezTo>
                  <a:cubicBezTo>
                    <a:pt x="553" y="537"/>
                    <a:pt x="553" y="537"/>
                    <a:pt x="553" y="537"/>
                  </a:cubicBezTo>
                  <a:cubicBezTo>
                    <a:pt x="533" y="547"/>
                    <a:pt x="519" y="568"/>
                    <a:pt x="519" y="592"/>
                  </a:cubicBezTo>
                  <a:cubicBezTo>
                    <a:pt x="519" y="625"/>
                    <a:pt x="546" y="653"/>
                    <a:pt x="580" y="653"/>
                  </a:cubicBezTo>
                  <a:cubicBezTo>
                    <a:pt x="613" y="653"/>
                    <a:pt x="641" y="625"/>
                    <a:pt x="641" y="592"/>
                  </a:cubicBezTo>
                  <a:cubicBezTo>
                    <a:pt x="641" y="558"/>
                    <a:pt x="613" y="531"/>
                    <a:pt x="580" y="531"/>
                  </a:cubicBezTo>
                  <a:close/>
                  <a:moveTo>
                    <a:pt x="108" y="592"/>
                  </a:moveTo>
                  <a:cubicBezTo>
                    <a:pt x="108" y="618"/>
                    <a:pt x="87" y="639"/>
                    <a:pt x="61" y="639"/>
                  </a:cubicBezTo>
                  <a:cubicBezTo>
                    <a:pt x="35" y="639"/>
                    <a:pt x="14" y="618"/>
                    <a:pt x="14" y="592"/>
                  </a:cubicBezTo>
                  <a:cubicBezTo>
                    <a:pt x="14" y="566"/>
                    <a:pt x="35" y="545"/>
                    <a:pt x="61" y="545"/>
                  </a:cubicBezTo>
                  <a:cubicBezTo>
                    <a:pt x="87" y="545"/>
                    <a:pt x="108" y="566"/>
                    <a:pt x="108" y="592"/>
                  </a:cubicBezTo>
                  <a:close/>
                  <a:moveTo>
                    <a:pt x="281" y="592"/>
                  </a:moveTo>
                  <a:cubicBezTo>
                    <a:pt x="281" y="618"/>
                    <a:pt x="260" y="639"/>
                    <a:pt x="234" y="639"/>
                  </a:cubicBezTo>
                  <a:cubicBezTo>
                    <a:pt x="208" y="639"/>
                    <a:pt x="187" y="618"/>
                    <a:pt x="187" y="592"/>
                  </a:cubicBezTo>
                  <a:cubicBezTo>
                    <a:pt x="187" y="566"/>
                    <a:pt x="208" y="545"/>
                    <a:pt x="234" y="545"/>
                  </a:cubicBezTo>
                  <a:cubicBezTo>
                    <a:pt x="260" y="545"/>
                    <a:pt x="281" y="566"/>
                    <a:pt x="281" y="592"/>
                  </a:cubicBezTo>
                  <a:close/>
                  <a:moveTo>
                    <a:pt x="223" y="323"/>
                  </a:moveTo>
                  <a:cubicBezTo>
                    <a:pt x="223" y="348"/>
                    <a:pt x="202" y="369"/>
                    <a:pt x="176" y="369"/>
                  </a:cubicBezTo>
                  <a:cubicBezTo>
                    <a:pt x="150" y="369"/>
                    <a:pt x="129" y="348"/>
                    <a:pt x="129" y="323"/>
                  </a:cubicBezTo>
                  <a:cubicBezTo>
                    <a:pt x="129" y="297"/>
                    <a:pt x="150" y="276"/>
                    <a:pt x="176" y="276"/>
                  </a:cubicBezTo>
                  <a:cubicBezTo>
                    <a:pt x="202" y="276"/>
                    <a:pt x="223" y="297"/>
                    <a:pt x="223" y="323"/>
                  </a:cubicBezTo>
                  <a:close/>
                  <a:moveTo>
                    <a:pt x="273" y="61"/>
                  </a:moveTo>
                  <a:cubicBezTo>
                    <a:pt x="273" y="35"/>
                    <a:pt x="294" y="14"/>
                    <a:pt x="320" y="14"/>
                  </a:cubicBezTo>
                  <a:cubicBezTo>
                    <a:pt x="346" y="14"/>
                    <a:pt x="367" y="35"/>
                    <a:pt x="367" y="61"/>
                  </a:cubicBezTo>
                  <a:cubicBezTo>
                    <a:pt x="367" y="87"/>
                    <a:pt x="346" y="108"/>
                    <a:pt x="320" y="108"/>
                  </a:cubicBezTo>
                  <a:cubicBezTo>
                    <a:pt x="294" y="108"/>
                    <a:pt x="273" y="87"/>
                    <a:pt x="273" y="61"/>
                  </a:cubicBezTo>
                  <a:close/>
                  <a:moveTo>
                    <a:pt x="454" y="592"/>
                  </a:moveTo>
                  <a:cubicBezTo>
                    <a:pt x="454" y="618"/>
                    <a:pt x="433" y="639"/>
                    <a:pt x="407" y="639"/>
                  </a:cubicBezTo>
                  <a:cubicBezTo>
                    <a:pt x="381" y="639"/>
                    <a:pt x="360" y="618"/>
                    <a:pt x="360" y="592"/>
                  </a:cubicBezTo>
                  <a:cubicBezTo>
                    <a:pt x="360" y="566"/>
                    <a:pt x="381" y="545"/>
                    <a:pt x="407" y="545"/>
                  </a:cubicBezTo>
                  <a:cubicBezTo>
                    <a:pt x="433" y="545"/>
                    <a:pt x="454" y="566"/>
                    <a:pt x="454" y="592"/>
                  </a:cubicBezTo>
                  <a:close/>
                  <a:moveTo>
                    <a:pt x="418" y="323"/>
                  </a:moveTo>
                  <a:cubicBezTo>
                    <a:pt x="418" y="297"/>
                    <a:pt x="439" y="276"/>
                    <a:pt x="464" y="276"/>
                  </a:cubicBezTo>
                  <a:cubicBezTo>
                    <a:pt x="490" y="276"/>
                    <a:pt x="511" y="297"/>
                    <a:pt x="511" y="323"/>
                  </a:cubicBezTo>
                  <a:cubicBezTo>
                    <a:pt x="511" y="348"/>
                    <a:pt x="490" y="369"/>
                    <a:pt x="464" y="369"/>
                  </a:cubicBezTo>
                  <a:cubicBezTo>
                    <a:pt x="439" y="369"/>
                    <a:pt x="418" y="348"/>
                    <a:pt x="418" y="323"/>
                  </a:cubicBezTo>
                  <a:close/>
                  <a:moveTo>
                    <a:pt x="580" y="639"/>
                  </a:moveTo>
                  <a:cubicBezTo>
                    <a:pt x="554" y="639"/>
                    <a:pt x="533" y="618"/>
                    <a:pt x="533" y="592"/>
                  </a:cubicBezTo>
                  <a:cubicBezTo>
                    <a:pt x="533" y="566"/>
                    <a:pt x="554" y="545"/>
                    <a:pt x="580" y="545"/>
                  </a:cubicBezTo>
                  <a:cubicBezTo>
                    <a:pt x="606" y="545"/>
                    <a:pt x="627" y="566"/>
                    <a:pt x="627" y="592"/>
                  </a:cubicBezTo>
                  <a:cubicBezTo>
                    <a:pt x="627" y="618"/>
                    <a:pt x="606" y="639"/>
                    <a:pt x="580" y="6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6485752" y="4563814"/>
            <a:ext cx="5334773" cy="1316286"/>
            <a:chOff x="6485752" y="4563814"/>
            <a:chExt cx="5334773" cy="1316286"/>
          </a:xfrm>
        </p:grpSpPr>
        <p:grpSp>
          <p:nvGrpSpPr>
            <p:cNvPr id="28" name="Grupa 27"/>
            <p:cNvGrpSpPr/>
            <p:nvPr/>
          </p:nvGrpSpPr>
          <p:grpSpPr>
            <a:xfrm>
              <a:off x="6485752" y="4563814"/>
              <a:ext cx="5334773" cy="1316286"/>
              <a:chOff x="6485752" y="4652714"/>
              <a:chExt cx="5334773" cy="1316286"/>
            </a:xfrm>
          </p:grpSpPr>
          <p:sp>
            <p:nvSpPr>
              <p:cNvPr id="6" name="Rectangle 31">
                <a:extLst>
                  <a:ext uri="{FF2B5EF4-FFF2-40B4-BE49-F238E27FC236}">
                    <a16:creationId xmlns:a16="http://schemas.microsoft.com/office/drawing/2014/main" id="{001C5CD3-3193-4AD0-8304-8D60DFD20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8199" y="4878083"/>
                <a:ext cx="4103101" cy="865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070" tIns="44539" rIns="89070" bIns="44539">
                <a:spAutoFit/>
              </a:bodyPr>
              <a:lstStyle>
                <a:lvl1pPr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Remember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the </a:t>
                </a: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platinum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rule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pl-PL" sz="1800" b="1" dirty="0">
                    <a:solidFill>
                      <a:schemeClr val="accent1"/>
                    </a:solidFill>
                    <a:latin typeface="Open Sans Light" pitchFamily="34" charset="0"/>
                  </a:rPr>
                  <a:t>treat others as </a:t>
                </a:r>
                <a:r>
                  <a:rPr lang="en-US" altLang="pl-PL" sz="1800" dirty="0">
                    <a:latin typeface="Open Sans Light" pitchFamily="34" charset="0"/>
                  </a:rPr>
                  <a:t>they would </a:t>
                </a:r>
                <a:r>
                  <a:rPr lang="en-US" altLang="pl-PL" sz="1800" b="1" dirty="0">
                    <a:solidFill>
                      <a:schemeClr val="accent1"/>
                    </a:solidFill>
                    <a:latin typeface="Open Sans Light" pitchFamily="34" charset="0"/>
                  </a:rPr>
                  <a:t>like to be treated</a:t>
                </a:r>
              </a:p>
            </p:txBody>
          </p:sp>
          <p:sp>
            <p:nvSpPr>
              <p:cNvPr id="22" name="Prostokąt zaokrąglony 21"/>
              <p:cNvSpPr/>
              <p:nvPr/>
            </p:nvSpPr>
            <p:spPr>
              <a:xfrm>
                <a:off x="6489699" y="4652715"/>
                <a:ext cx="5330826" cy="1316285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z rogami zaokrąglonymi z jednej strony 22"/>
              <p:cNvSpPr/>
              <p:nvPr/>
            </p:nvSpPr>
            <p:spPr>
              <a:xfrm rot="16200000">
                <a:off x="6291160" y="4847306"/>
                <a:ext cx="1316283" cy="927100"/>
              </a:xfrm>
              <a:prstGeom prst="round2SameRect">
                <a:avLst>
                  <a:gd name="adj1" fmla="val 2351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9" name="Freeform 80"/>
            <p:cNvSpPr>
              <a:spLocks noEditPoints="1"/>
            </p:cNvSpPr>
            <p:nvPr/>
          </p:nvSpPr>
          <p:spPr bwMode="auto">
            <a:xfrm>
              <a:off x="6650849" y="4924425"/>
              <a:ext cx="623690" cy="578796"/>
            </a:xfrm>
            <a:custGeom>
              <a:avLst/>
              <a:gdLst>
                <a:gd name="T0" fmla="*/ 314 w 628"/>
                <a:gd name="T1" fmla="*/ 583 h 583"/>
                <a:gd name="T2" fmla="*/ 0 w 628"/>
                <a:gd name="T3" fmla="*/ 194 h 583"/>
                <a:gd name="T4" fmla="*/ 160 w 628"/>
                <a:gd name="T5" fmla="*/ 0 h 583"/>
                <a:gd name="T6" fmla="*/ 314 w 628"/>
                <a:gd name="T7" fmla="*/ 84 h 583"/>
                <a:gd name="T8" fmla="*/ 467 w 628"/>
                <a:gd name="T9" fmla="*/ 0 h 583"/>
                <a:gd name="T10" fmla="*/ 628 w 628"/>
                <a:gd name="T11" fmla="*/ 194 h 583"/>
                <a:gd name="T12" fmla="*/ 314 w 628"/>
                <a:gd name="T13" fmla="*/ 583 h 583"/>
                <a:gd name="T14" fmla="*/ 160 w 628"/>
                <a:gd name="T15" fmla="*/ 14 h 583"/>
                <a:gd name="T16" fmla="*/ 14 w 628"/>
                <a:gd name="T17" fmla="*/ 194 h 583"/>
                <a:gd name="T18" fmla="*/ 140 w 628"/>
                <a:gd name="T19" fmla="*/ 458 h 583"/>
                <a:gd name="T20" fmla="*/ 314 w 628"/>
                <a:gd name="T21" fmla="*/ 569 h 583"/>
                <a:gd name="T22" fmla="*/ 488 w 628"/>
                <a:gd name="T23" fmla="*/ 458 h 583"/>
                <a:gd name="T24" fmla="*/ 614 w 628"/>
                <a:gd name="T25" fmla="*/ 194 h 583"/>
                <a:gd name="T26" fmla="*/ 467 w 628"/>
                <a:gd name="T27" fmla="*/ 14 h 583"/>
                <a:gd name="T28" fmla="*/ 321 w 628"/>
                <a:gd name="T29" fmla="*/ 116 h 583"/>
                <a:gd name="T30" fmla="*/ 314 w 628"/>
                <a:gd name="T31" fmla="*/ 123 h 583"/>
                <a:gd name="T32" fmla="*/ 307 w 628"/>
                <a:gd name="T33" fmla="*/ 116 h 583"/>
                <a:gd name="T34" fmla="*/ 160 w 628"/>
                <a:gd name="T35" fmla="*/ 14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8" h="583">
                  <a:moveTo>
                    <a:pt x="314" y="583"/>
                  </a:moveTo>
                  <a:cubicBezTo>
                    <a:pt x="239" y="583"/>
                    <a:pt x="0" y="403"/>
                    <a:pt x="0" y="194"/>
                  </a:cubicBezTo>
                  <a:cubicBezTo>
                    <a:pt x="0" y="102"/>
                    <a:pt x="68" y="0"/>
                    <a:pt x="160" y="0"/>
                  </a:cubicBezTo>
                  <a:cubicBezTo>
                    <a:pt x="230" y="0"/>
                    <a:pt x="294" y="37"/>
                    <a:pt x="314" y="84"/>
                  </a:cubicBezTo>
                  <a:cubicBezTo>
                    <a:pt x="335" y="37"/>
                    <a:pt x="398" y="0"/>
                    <a:pt x="467" y="0"/>
                  </a:cubicBezTo>
                  <a:cubicBezTo>
                    <a:pt x="559" y="0"/>
                    <a:pt x="628" y="102"/>
                    <a:pt x="628" y="194"/>
                  </a:cubicBezTo>
                  <a:cubicBezTo>
                    <a:pt x="628" y="403"/>
                    <a:pt x="388" y="583"/>
                    <a:pt x="314" y="583"/>
                  </a:cubicBezTo>
                  <a:close/>
                  <a:moveTo>
                    <a:pt x="160" y="14"/>
                  </a:moveTo>
                  <a:cubicBezTo>
                    <a:pt x="91" y="14"/>
                    <a:pt x="14" y="91"/>
                    <a:pt x="14" y="194"/>
                  </a:cubicBezTo>
                  <a:cubicBezTo>
                    <a:pt x="14" y="312"/>
                    <a:pt x="93" y="410"/>
                    <a:pt x="140" y="458"/>
                  </a:cubicBezTo>
                  <a:cubicBezTo>
                    <a:pt x="207" y="526"/>
                    <a:pt x="282" y="569"/>
                    <a:pt x="314" y="569"/>
                  </a:cubicBezTo>
                  <a:cubicBezTo>
                    <a:pt x="345" y="569"/>
                    <a:pt x="421" y="526"/>
                    <a:pt x="488" y="458"/>
                  </a:cubicBezTo>
                  <a:cubicBezTo>
                    <a:pt x="535" y="410"/>
                    <a:pt x="614" y="312"/>
                    <a:pt x="614" y="194"/>
                  </a:cubicBezTo>
                  <a:cubicBezTo>
                    <a:pt x="614" y="91"/>
                    <a:pt x="536" y="14"/>
                    <a:pt x="467" y="14"/>
                  </a:cubicBezTo>
                  <a:cubicBezTo>
                    <a:pt x="383" y="14"/>
                    <a:pt x="321" y="68"/>
                    <a:pt x="321" y="116"/>
                  </a:cubicBezTo>
                  <a:cubicBezTo>
                    <a:pt x="321" y="120"/>
                    <a:pt x="318" y="123"/>
                    <a:pt x="314" y="123"/>
                  </a:cubicBezTo>
                  <a:cubicBezTo>
                    <a:pt x="310" y="123"/>
                    <a:pt x="307" y="120"/>
                    <a:pt x="307" y="116"/>
                  </a:cubicBezTo>
                  <a:cubicBezTo>
                    <a:pt x="307" y="58"/>
                    <a:pt x="229" y="14"/>
                    <a:pt x="160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upa 53"/>
          <p:cNvGrpSpPr/>
          <p:nvPr/>
        </p:nvGrpSpPr>
        <p:grpSpPr>
          <a:xfrm>
            <a:off x="6485752" y="2925514"/>
            <a:ext cx="5334773" cy="1316286"/>
            <a:chOff x="6485752" y="2925514"/>
            <a:chExt cx="5334773" cy="1316286"/>
          </a:xfrm>
        </p:grpSpPr>
        <p:grpSp>
          <p:nvGrpSpPr>
            <p:cNvPr id="27" name="Grupa 26"/>
            <p:cNvGrpSpPr/>
            <p:nvPr/>
          </p:nvGrpSpPr>
          <p:grpSpPr>
            <a:xfrm>
              <a:off x="6485752" y="2925514"/>
              <a:ext cx="5334773" cy="1316286"/>
              <a:chOff x="6485752" y="3014414"/>
              <a:chExt cx="5334773" cy="1316286"/>
            </a:xfrm>
          </p:grpSpPr>
          <p:sp>
            <p:nvSpPr>
              <p:cNvPr id="5" name="Rectangle 30">
                <a:extLst>
                  <a:ext uri="{FF2B5EF4-FFF2-40B4-BE49-F238E27FC236}">
                    <a16:creationId xmlns:a16="http://schemas.microsoft.com/office/drawing/2014/main" id="{E4D10464-294F-4E1E-AC9B-40F07D806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8199" y="3350583"/>
                <a:ext cx="4103101" cy="64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070" tIns="44539" rIns="89070" bIns="44539">
                <a:spAutoFit/>
              </a:bodyPr>
              <a:lstStyle>
                <a:lvl1pPr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14700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14700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Don't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believe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in </a:t>
                </a:r>
                <a:r>
                  <a:rPr lang="pl-PL" altLang="pl-PL" sz="2000" b="1" dirty="0" err="1">
                    <a:solidFill>
                      <a:srgbClr val="39393B"/>
                    </a:solidFill>
                    <a:latin typeface="Open Sans Light" pitchFamily="34" charset="0"/>
                  </a:rPr>
                  <a:t>stereotypes</a:t>
                </a:r>
                <a:r>
                  <a:rPr lang="pl-PL" altLang="pl-PL" sz="2000" b="1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pl-PL" altLang="pl-PL" sz="2000" dirty="0" err="1">
                    <a:solidFill>
                      <a:srgbClr val="39393B"/>
                    </a:solidFill>
                    <a:latin typeface="Open Sans Light" pitchFamily="34" charset="0"/>
                  </a:rPr>
                  <a:t>use</a:t>
                </a:r>
                <a:r>
                  <a:rPr lang="pl-PL" altLang="pl-PL" sz="2000" dirty="0">
                    <a:solidFill>
                      <a:srgbClr val="39393B"/>
                    </a:solidFill>
                    <a:latin typeface="Open Sans Light" pitchFamily="34" charset="0"/>
                  </a:rPr>
                  <a:t> </a:t>
                </a:r>
                <a:r>
                  <a:rPr lang="pl-PL" altLang="pl-PL" sz="2000" b="1" dirty="0" err="1">
                    <a:solidFill>
                      <a:schemeClr val="accent1"/>
                    </a:solidFill>
                    <a:latin typeface="Open Sans Light" pitchFamily="34" charset="0"/>
                  </a:rPr>
                  <a:t>diagnostic</a:t>
                </a:r>
                <a:r>
                  <a:rPr lang="pl-PL" altLang="pl-PL" sz="2000" b="1" dirty="0">
                    <a:solidFill>
                      <a:schemeClr val="accent1"/>
                    </a:solidFill>
                    <a:latin typeface="Open Sans Light" pitchFamily="34" charset="0"/>
                  </a:rPr>
                  <a:t> </a:t>
                </a:r>
                <a:r>
                  <a:rPr lang="pl-PL" altLang="pl-PL" sz="2000" b="1" dirty="0" err="1">
                    <a:solidFill>
                      <a:schemeClr val="accent1"/>
                    </a:solidFill>
                    <a:latin typeface="Open Sans Light" pitchFamily="34" charset="0"/>
                  </a:rPr>
                  <a:t>tools</a:t>
                </a:r>
                <a:endParaRPr lang="en-US" altLang="pl-PL" sz="1800" b="1" dirty="0">
                  <a:solidFill>
                    <a:schemeClr val="accent1"/>
                  </a:solidFill>
                  <a:latin typeface="Open Sans Light" pitchFamily="34" charset="0"/>
                </a:endParaRPr>
              </a:p>
            </p:txBody>
          </p:sp>
          <p:sp>
            <p:nvSpPr>
              <p:cNvPr id="19" name="Prostokąt zaokrąglony 18"/>
              <p:cNvSpPr/>
              <p:nvPr/>
            </p:nvSpPr>
            <p:spPr>
              <a:xfrm>
                <a:off x="6489699" y="3014415"/>
                <a:ext cx="5330826" cy="1316285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z rogami zaokrąglonymi z jednej strony 19"/>
              <p:cNvSpPr/>
              <p:nvPr/>
            </p:nvSpPr>
            <p:spPr>
              <a:xfrm rot="16200000">
                <a:off x="6291160" y="3209006"/>
                <a:ext cx="1316283" cy="927100"/>
              </a:xfrm>
              <a:prstGeom prst="round2SameRect">
                <a:avLst>
                  <a:gd name="adj1" fmla="val 2351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50" name="Freeform 132"/>
            <p:cNvSpPr>
              <a:spLocks noEditPoints="1"/>
            </p:cNvSpPr>
            <p:nvPr/>
          </p:nvSpPr>
          <p:spPr bwMode="auto">
            <a:xfrm>
              <a:off x="6608655" y="3409950"/>
              <a:ext cx="699064" cy="300894"/>
            </a:xfrm>
            <a:custGeom>
              <a:avLst/>
              <a:gdLst>
                <a:gd name="T0" fmla="*/ 596 w 765"/>
                <a:gd name="T1" fmla="*/ 0 h 339"/>
                <a:gd name="T2" fmla="*/ 443 w 765"/>
                <a:gd name="T3" fmla="*/ 97 h 339"/>
                <a:gd name="T4" fmla="*/ 415 w 765"/>
                <a:gd name="T5" fmla="*/ 88 h 339"/>
                <a:gd name="T6" fmla="*/ 382 w 765"/>
                <a:gd name="T7" fmla="*/ 58 h 339"/>
                <a:gd name="T8" fmla="*/ 349 w 765"/>
                <a:gd name="T9" fmla="*/ 88 h 339"/>
                <a:gd name="T10" fmla="*/ 321 w 765"/>
                <a:gd name="T11" fmla="*/ 97 h 339"/>
                <a:gd name="T12" fmla="*/ 169 w 765"/>
                <a:gd name="T13" fmla="*/ 0 h 339"/>
                <a:gd name="T14" fmla="*/ 0 w 765"/>
                <a:gd name="T15" fmla="*/ 170 h 339"/>
                <a:gd name="T16" fmla="*/ 169 w 765"/>
                <a:gd name="T17" fmla="*/ 339 h 339"/>
                <a:gd name="T18" fmla="*/ 338 w 765"/>
                <a:gd name="T19" fmla="*/ 170 h 339"/>
                <a:gd name="T20" fmla="*/ 327 w 765"/>
                <a:gd name="T21" fmla="*/ 109 h 339"/>
                <a:gd name="T22" fmla="*/ 351 w 765"/>
                <a:gd name="T23" fmla="*/ 102 h 339"/>
                <a:gd name="T24" fmla="*/ 382 w 765"/>
                <a:gd name="T25" fmla="*/ 124 h 339"/>
                <a:gd name="T26" fmla="*/ 414 w 765"/>
                <a:gd name="T27" fmla="*/ 102 h 339"/>
                <a:gd name="T28" fmla="*/ 438 w 765"/>
                <a:gd name="T29" fmla="*/ 109 h 339"/>
                <a:gd name="T30" fmla="*/ 427 w 765"/>
                <a:gd name="T31" fmla="*/ 170 h 339"/>
                <a:gd name="T32" fmla="*/ 596 w 765"/>
                <a:gd name="T33" fmla="*/ 339 h 339"/>
                <a:gd name="T34" fmla="*/ 765 w 765"/>
                <a:gd name="T35" fmla="*/ 170 h 339"/>
                <a:gd name="T36" fmla="*/ 596 w 765"/>
                <a:gd name="T37" fmla="*/ 0 h 339"/>
                <a:gd name="T38" fmla="*/ 169 w 765"/>
                <a:gd name="T39" fmla="*/ 325 h 339"/>
                <a:gd name="T40" fmla="*/ 14 w 765"/>
                <a:gd name="T41" fmla="*/ 170 h 339"/>
                <a:gd name="T42" fmla="*/ 169 w 765"/>
                <a:gd name="T43" fmla="*/ 14 h 339"/>
                <a:gd name="T44" fmla="*/ 324 w 765"/>
                <a:gd name="T45" fmla="*/ 170 h 339"/>
                <a:gd name="T46" fmla="*/ 169 w 765"/>
                <a:gd name="T47" fmla="*/ 325 h 339"/>
                <a:gd name="T48" fmla="*/ 382 w 765"/>
                <a:gd name="T49" fmla="*/ 110 h 339"/>
                <a:gd name="T50" fmla="*/ 363 w 765"/>
                <a:gd name="T51" fmla="*/ 91 h 339"/>
                <a:gd name="T52" fmla="*/ 382 w 765"/>
                <a:gd name="T53" fmla="*/ 72 h 339"/>
                <a:gd name="T54" fmla="*/ 401 w 765"/>
                <a:gd name="T55" fmla="*/ 91 h 339"/>
                <a:gd name="T56" fmla="*/ 382 w 765"/>
                <a:gd name="T57" fmla="*/ 110 h 339"/>
                <a:gd name="T58" fmla="*/ 596 w 765"/>
                <a:gd name="T59" fmla="*/ 325 h 339"/>
                <a:gd name="T60" fmla="*/ 441 w 765"/>
                <a:gd name="T61" fmla="*/ 170 h 339"/>
                <a:gd name="T62" fmla="*/ 596 w 765"/>
                <a:gd name="T63" fmla="*/ 14 h 339"/>
                <a:gd name="T64" fmla="*/ 751 w 765"/>
                <a:gd name="T65" fmla="*/ 170 h 339"/>
                <a:gd name="T66" fmla="*/ 596 w 765"/>
                <a:gd name="T67" fmla="*/ 325 h 339"/>
                <a:gd name="T68" fmla="*/ 233 w 765"/>
                <a:gd name="T69" fmla="*/ 55 h 339"/>
                <a:gd name="T70" fmla="*/ 223 w 765"/>
                <a:gd name="T71" fmla="*/ 58 h 339"/>
                <a:gd name="T72" fmla="*/ 57 w 765"/>
                <a:gd name="T73" fmla="*/ 115 h 339"/>
                <a:gd name="T74" fmla="*/ 51 w 765"/>
                <a:gd name="T75" fmla="*/ 119 h 339"/>
                <a:gd name="T76" fmla="*/ 48 w 765"/>
                <a:gd name="T77" fmla="*/ 118 h 339"/>
                <a:gd name="T78" fmla="*/ 45 w 765"/>
                <a:gd name="T79" fmla="*/ 109 h 339"/>
                <a:gd name="T80" fmla="*/ 229 w 765"/>
                <a:gd name="T81" fmla="*/ 45 h 339"/>
                <a:gd name="T82" fmla="*/ 233 w 765"/>
                <a:gd name="T83" fmla="*/ 55 h 339"/>
                <a:gd name="T84" fmla="*/ 660 w 765"/>
                <a:gd name="T85" fmla="*/ 55 h 339"/>
                <a:gd name="T86" fmla="*/ 650 w 765"/>
                <a:gd name="T87" fmla="*/ 58 h 339"/>
                <a:gd name="T88" fmla="*/ 484 w 765"/>
                <a:gd name="T89" fmla="*/ 115 h 339"/>
                <a:gd name="T90" fmla="*/ 478 w 765"/>
                <a:gd name="T91" fmla="*/ 119 h 339"/>
                <a:gd name="T92" fmla="*/ 475 w 765"/>
                <a:gd name="T93" fmla="*/ 118 h 339"/>
                <a:gd name="T94" fmla="*/ 471 w 765"/>
                <a:gd name="T95" fmla="*/ 109 h 339"/>
                <a:gd name="T96" fmla="*/ 656 w 765"/>
                <a:gd name="T97" fmla="*/ 45 h 339"/>
                <a:gd name="T98" fmla="*/ 660 w 765"/>
                <a:gd name="T99" fmla="*/ 5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5" h="339">
                  <a:moveTo>
                    <a:pt x="596" y="0"/>
                  </a:moveTo>
                  <a:cubicBezTo>
                    <a:pt x="529" y="0"/>
                    <a:pt x="471" y="40"/>
                    <a:pt x="443" y="97"/>
                  </a:cubicBezTo>
                  <a:cubicBezTo>
                    <a:pt x="434" y="93"/>
                    <a:pt x="425" y="90"/>
                    <a:pt x="415" y="88"/>
                  </a:cubicBezTo>
                  <a:cubicBezTo>
                    <a:pt x="414" y="71"/>
                    <a:pt x="399" y="58"/>
                    <a:pt x="382" y="58"/>
                  </a:cubicBezTo>
                  <a:cubicBezTo>
                    <a:pt x="365" y="58"/>
                    <a:pt x="351" y="71"/>
                    <a:pt x="349" y="88"/>
                  </a:cubicBezTo>
                  <a:cubicBezTo>
                    <a:pt x="340" y="90"/>
                    <a:pt x="330" y="93"/>
                    <a:pt x="321" y="97"/>
                  </a:cubicBezTo>
                  <a:cubicBezTo>
                    <a:pt x="294" y="40"/>
                    <a:pt x="236" y="0"/>
                    <a:pt x="169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3"/>
                    <a:pt x="76" y="339"/>
                    <a:pt x="169" y="339"/>
                  </a:cubicBezTo>
                  <a:cubicBezTo>
                    <a:pt x="262" y="339"/>
                    <a:pt x="338" y="263"/>
                    <a:pt x="338" y="170"/>
                  </a:cubicBezTo>
                  <a:cubicBezTo>
                    <a:pt x="338" y="148"/>
                    <a:pt x="334" y="128"/>
                    <a:pt x="327" y="109"/>
                  </a:cubicBezTo>
                  <a:cubicBezTo>
                    <a:pt x="335" y="106"/>
                    <a:pt x="343" y="103"/>
                    <a:pt x="351" y="102"/>
                  </a:cubicBezTo>
                  <a:cubicBezTo>
                    <a:pt x="355" y="115"/>
                    <a:pt x="368" y="124"/>
                    <a:pt x="382" y="124"/>
                  </a:cubicBezTo>
                  <a:cubicBezTo>
                    <a:pt x="397" y="124"/>
                    <a:pt x="409" y="115"/>
                    <a:pt x="414" y="102"/>
                  </a:cubicBezTo>
                  <a:cubicBezTo>
                    <a:pt x="422" y="103"/>
                    <a:pt x="430" y="106"/>
                    <a:pt x="438" y="109"/>
                  </a:cubicBezTo>
                  <a:cubicBezTo>
                    <a:pt x="431" y="128"/>
                    <a:pt x="427" y="148"/>
                    <a:pt x="427" y="170"/>
                  </a:cubicBezTo>
                  <a:cubicBezTo>
                    <a:pt x="427" y="263"/>
                    <a:pt x="502" y="339"/>
                    <a:pt x="596" y="339"/>
                  </a:cubicBezTo>
                  <a:cubicBezTo>
                    <a:pt x="689" y="339"/>
                    <a:pt x="765" y="263"/>
                    <a:pt x="765" y="170"/>
                  </a:cubicBezTo>
                  <a:cubicBezTo>
                    <a:pt x="765" y="76"/>
                    <a:pt x="689" y="0"/>
                    <a:pt x="596" y="0"/>
                  </a:cubicBezTo>
                  <a:close/>
                  <a:moveTo>
                    <a:pt x="169" y="325"/>
                  </a:moveTo>
                  <a:cubicBezTo>
                    <a:pt x="83" y="325"/>
                    <a:pt x="14" y="255"/>
                    <a:pt x="14" y="170"/>
                  </a:cubicBezTo>
                  <a:cubicBezTo>
                    <a:pt x="14" y="84"/>
                    <a:pt x="83" y="14"/>
                    <a:pt x="169" y="14"/>
                  </a:cubicBezTo>
                  <a:cubicBezTo>
                    <a:pt x="254" y="14"/>
                    <a:pt x="324" y="84"/>
                    <a:pt x="324" y="170"/>
                  </a:cubicBezTo>
                  <a:cubicBezTo>
                    <a:pt x="324" y="255"/>
                    <a:pt x="254" y="325"/>
                    <a:pt x="169" y="325"/>
                  </a:cubicBezTo>
                  <a:close/>
                  <a:moveTo>
                    <a:pt x="382" y="110"/>
                  </a:moveTo>
                  <a:cubicBezTo>
                    <a:pt x="372" y="110"/>
                    <a:pt x="363" y="102"/>
                    <a:pt x="363" y="91"/>
                  </a:cubicBezTo>
                  <a:cubicBezTo>
                    <a:pt x="363" y="80"/>
                    <a:pt x="372" y="72"/>
                    <a:pt x="382" y="72"/>
                  </a:cubicBezTo>
                  <a:cubicBezTo>
                    <a:pt x="393" y="72"/>
                    <a:pt x="401" y="80"/>
                    <a:pt x="401" y="91"/>
                  </a:cubicBezTo>
                  <a:cubicBezTo>
                    <a:pt x="401" y="102"/>
                    <a:pt x="393" y="110"/>
                    <a:pt x="382" y="110"/>
                  </a:cubicBezTo>
                  <a:close/>
                  <a:moveTo>
                    <a:pt x="596" y="325"/>
                  </a:moveTo>
                  <a:cubicBezTo>
                    <a:pt x="510" y="325"/>
                    <a:pt x="441" y="255"/>
                    <a:pt x="441" y="170"/>
                  </a:cubicBezTo>
                  <a:cubicBezTo>
                    <a:pt x="441" y="84"/>
                    <a:pt x="510" y="14"/>
                    <a:pt x="596" y="14"/>
                  </a:cubicBezTo>
                  <a:cubicBezTo>
                    <a:pt x="681" y="14"/>
                    <a:pt x="751" y="84"/>
                    <a:pt x="751" y="170"/>
                  </a:cubicBezTo>
                  <a:cubicBezTo>
                    <a:pt x="751" y="255"/>
                    <a:pt x="681" y="325"/>
                    <a:pt x="596" y="325"/>
                  </a:cubicBezTo>
                  <a:close/>
                  <a:moveTo>
                    <a:pt x="233" y="55"/>
                  </a:moveTo>
                  <a:cubicBezTo>
                    <a:pt x="231" y="58"/>
                    <a:pt x="227" y="60"/>
                    <a:pt x="223" y="58"/>
                  </a:cubicBezTo>
                  <a:cubicBezTo>
                    <a:pt x="162" y="28"/>
                    <a:pt x="87" y="53"/>
                    <a:pt x="57" y="115"/>
                  </a:cubicBezTo>
                  <a:cubicBezTo>
                    <a:pt x="56" y="118"/>
                    <a:pt x="53" y="119"/>
                    <a:pt x="51" y="119"/>
                  </a:cubicBezTo>
                  <a:cubicBezTo>
                    <a:pt x="50" y="119"/>
                    <a:pt x="49" y="119"/>
                    <a:pt x="48" y="118"/>
                  </a:cubicBezTo>
                  <a:cubicBezTo>
                    <a:pt x="44" y="117"/>
                    <a:pt x="43" y="112"/>
                    <a:pt x="45" y="109"/>
                  </a:cubicBezTo>
                  <a:cubicBezTo>
                    <a:pt x="78" y="40"/>
                    <a:pt x="161" y="12"/>
                    <a:pt x="229" y="45"/>
                  </a:cubicBezTo>
                  <a:cubicBezTo>
                    <a:pt x="233" y="47"/>
                    <a:pt x="234" y="51"/>
                    <a:pt x="233" y="55"/>
                  </a:cubicBezTo>
                  <a:close/>
                  <a:moveTo>
                    <a:pt x="660" y="55"/>
                  </a:moveTo>
                  <a:cubicBezTo>
                    <a:pt x="658" y="58"/>
                    <a:pt x="654" y="60"/>
                    <a:pt x="650" y="58"/>
                  </a:cubicBezTo>
                  <a:cubicBezTo>
                    <a:pt x="589" y="28"/>
                    <a:pt x="514" y="53"/>
                    <a:pt x="484" y="115"/>
                  </a:cubicBezTo>
                  <a:cubicBezTo>
                    <a:pt x="483" y="118"/>
                    <a:pt x="480" y="119"/>
                    <a:pt x="478" y="119"/>
                  </a:cubicBezTo>
                  <a:cubicBezTo>
                    <a:pt x="477" y="119"/>
                    <a:pt x="476" y="119"/>
                    <a:pt x="475" y="118"/>
                  </a:cubicBezTo>
                  <a:cubicBezTo>
                    <a:pt x="471" y="117"/>
                    <a:pt x="470" y="112"/>
                    <a:pt x="471" y="109"/>
                  </a:cubicBezTo>
                  <a:cubicBezTo>
                    <a:pt x="505" y="40"/>
                    <a:pt x="588" y="12"/>
                    <a:pt x="656" y="45"/>
                  </a:cubicBezTo>
                  <a:cubicBezTo>
                    <a:pt x="660" y="47"/>
                    <a:pt x="661" y="51"/>
                    <a:pt x="66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3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7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8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2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3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59618" y="3400650"/>
            <a:ext cx="8281987" cy="707979"/>
          </a:xfrm>
        </p:spPr>
        <p:txBody>
          <a:bodyPr>
            <a:normAutofit/>
          </a:bodyPr>
          <a:lstStyle/>
          <a:p>
            <a:r>
              <a:rPr lang="pl-PL" sz="4000" dirty="0" err="1"/>
              <a:t>Thank</a:t>
            </a:r>
            <a:r>
              <a:rPr lang="pl-PL" sz="4000" dirty="0"/>
              <a:t> </a:t>
            </a:r>
            <a:r>
              <a:rPr lang="pl-PL" sz="4000" dirty="0" err="1"/>
              <a:t>you</a:t>
            </a:r>
            <a:r>
              <a:rPr lang="pl-PL" sz="4000" dirty="0"/>
              <a:t> for </a:t>
            </a:r>
            <a:r>
              <a:rPr lang="pl-PL" sz="4000" dirty="0" err="1"/>
              <a:t>your</a:t>
            </a:r>
            <a:r>
              <a:rPr lang="pl-PL" sz="4000" dirty="0"/>
              <a:t> </a:t>
            </a:r>
            <a:r>
              <a:rPr lang="pl-PL" sz="4000" dirty="0" err="1"/>
              <a:t>attention</a:t>
            </a: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Extended DISC</a:t>
            </a:r>
          </a:p>
        </p:txBody>
      </p:sp>
    </p:spTree>
    <p:extLst>
      <p:ext uri="{BB962C8B-B14F-4D97-AF65-F5344CB8AC3E}">
        <p14:creationId xmlns:p14="http://schemas.microsoft.com/office/powerpoint/2010/main" val="1091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flipV="1">
            <a:off x="2686050" y="1028700"/>
            <a:ext cx="0" cy="2400300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>
            <a:endCxn id="10" idx="1"/>
          </p:cNvCxnSpPr>
          <p:nvPr/>
        </p:nvCxnSpPr>
        <p:spPr>
          <a:xfrm>
            <a:off x="2686050" y="1019175"/>
            <a:ext cx="3780860" cy="0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2"/>
          <p:cNvCxnSpPr/>
          <p:nvPr/>
        </p:nvCxnSpPr>
        <p:spPr>
          <a:xfrm flipH="1">
            <a:off x="-2691166" y="4408764"/>
            <a:ext cx="4786666" cy="0"/>
          </a:xfrm>
          <a:prstGeom prst="line">
            <a:avLst/>
          </a:prstGeom>
          <a:ln w="19050" cap="rnd">
            <a:solidFill>
              <a:srgbClr val="ED0C6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40" y="1314979"/>
            <a:ext cx="5253390" cy="445292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466910" y="788342"/>
            <a:ext cx="431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 you have any questions</a:t>
            </a:r>
            <a:r>
              <a:rPr lang="pl-PL" sz="2400" dirty="0">
                <a:latin typeface="+mj-lt"/>
              </a:rPr>
              <a:t>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466910" y="1250007"/>
            <a:ext cx="431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chemeClr val="accent1"/>
                </a:solidFill>
              </a:rPr>
              <a:t>Contact</a:t>
            </a:r>
            <a:r>
              <a:rPr lang="pl-PL" sz="2800" b="1" dirty="0">
                <a:solidFill>
                  <a:schemeClr val="accent1"/>
                </a:solidFill>
              </a:rPr>
              <a:t> </a:t>
            </a:r>
            <a:r>
              <a:rPr lang="pl-PL" sz="2800" b="1" dirty="0" err="1">
                <a:solidFill>
                  <a:schemeClr val="accent1"/>
                </a:solidFill>
              </a:rPr>
              <a:t>us</a:t>
            </a:r>
            <a:r>
              <a:rPr lang="pl-PL" sz="2800" b="1" dirty="0">
                <a:solidFill>
                  <a:schemeClr val="accent1"/>
                </a:solidFill>
              </a:rPr>
              <a:t>!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6666770" y="4775200"/>
            <a:ext cx="5020810" cy="838120"/>
            <a:chOff x="7527889" y="5602514"/>
            <a:chExt cx="3580624" cy="597711"/>
          </a:xfrm>
          <a:effectLst/>
        </p:grpSpPr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9" y="5620434"/>
              <a:ext cx="1252566" cy="579791"/>
            </a:xfrm>
            <a:prstGeom prst="rect">
              <a:avLst/>
            </a:prstGeom>
          </p:spPr>
        </p:pic>
        <p:sp>
          <p:nvSpPr>
            <p:cNvPr id="29" name="Slide Number Placeholder 5"/>
            <p:cNvSpPr txBox="1">
              <a:spLocks/>
            </p:cNvSpPr>
            <p:nvPr/>
          </p:nvSpPr>
          <p:spPr>
            <a:xfrm>
              <a:off x="8815257" y="5756684"/>
              <a:ext cx="2293256" cy="307290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2000" dirty="0">
                  <a:solidFill>
                    <a:schemeClr val="tx1"/>
                  </a:solidFill>
                </a:rPr>
                <a:t>www.extended.tools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8947824" y="5602514"/>
              <a:ext cx="0" cy="576000"/>
            </a:xfrm>
            <a:prstGeom prst="line">
              <a:avLst/>
            </a:prstGeom>
            <a:ln w="19050">
              <a:solidFill>
                <a:srgbClr val="ED0C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a 34"/>
          <p:cNvGrpSpPr/>
          <p:nvPr/>
        </p:nvGrpSpPr>
        <p:grpSpPr>
          <a:xfrm>
            <a:off x="6542996" y="3057113"/>
            <a:ext cx="7892669" cy="438653"/>
            <a:chOff x="6903606" y="-699403"/>
            <a:chExt cx="7892669" cy="438653"/>
          </a:xfrm>
        </p:grpSpPr>
        <p:sp>
          <p:nvSpPr>
            <p:cNvPr id="32" name="Prostokąt zaokrąglony 31"/>
            <p:cNvSpPr/>
            <p:nvPr/>
          </p:nvSpPr>
          <p:spPr>
            <a:xfrm>
              <a:off x="6903606" y="-699403"/>
              <a:ext cx="7892669" cy="43865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Ins="0" rtlCol="0" anchor="ctr"/>
            <a:lstStyle/>
            <a:p>
              <a:r>
                <a:rPr lang="pl-PL" sz="2000" b="1" dirty="0"/>
                <a:t>facebook.com/</a:t>
              </a:r>
              <a:r>
                <a:rPr lang="pl-PL" sz="2000" b="1" dirty="0" err="1"/>
                <a:t>ExtendedDISCPolska</a:t>
              </a:r>
              <a:endParaRPr lang="pl-PL" sz="2000" b="1" dirty="0"/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7026010" y="-585245"/>
              <a:ext cx="102050" cy="210336"/>
            </a:xfrm>
            <a:custGeom>
              <a:avLst/>
              <a:gdLst>
                <a:gd name="T0" fmla="*/ 30 w 120"/>
                <a:gd name="T1" fmla="*/ 248 h 248"/>
                <a:gd name="T2" fmla="*/ 30 w 120"/>
                <a:gd name="T3" fmla="*/ 132 h 248"/>
                <a:gd name="T4" fmla="*/ 0 w 120"/>
                <a:gd name="T5" fmla="*/ 132 h 248"/>
                <a:gd name="T6" fmla="*/ 0 w 120"/>
                <a:gd name="T7" fmla="*/ 90 h 248"/>
                <a:gd name="T8" fmla="*/ 30 w 120"/>
                <a:gd name="T9" fmla="*/ 90 h 248"/>
                <a:gd name="T10" fmla="*/ 30 w 120"/>
                <a:gd name="T11" fmla="*/ 54 h 248"/>
                <a:gd name="T12" fmla="*/ 91 w 120"/>
                <a:gd name="T13" fmla="*/ 0 h 248"/>
                <a:gd name="T14" fmla="*/ 120 w 120"/>
                <a:gd name="T15" fmla="*/ 2 h 248"/>
                <a:gd name="T16" fmla="*/ 119 w 120"/>
                <a:gd name="T17" fmla="*/ 41 h 248"/>
                <a:gd name="T18" fmla="*/ 92 w 120"/>
                <a:gd name="T19" fmla="*/ 41 h 248"/>
                <a:gd name="T20" fmla="*/ 75 w 120"/>
                <a:gd name="T21" fmla="*/ 59 h 248"/>
                <a:gd name="T22" fmla="*/ 75 w 120"/>
                <a:gd name="T23" fmla="*/ 90 h 248"/>
                <a:gd name="T24" fmla="*/ 120 w 120"/>
                <a:gd name="T25" fmla="*/ 90 h 248"/>
                <a:gd name="T26" fmla="*/ 118 w 120"/>
                <a:gd name="T27" fmla="*/ 132 h 248"/>
                <a:gd name="T28" fmla="*/ 75 w 120"/>
                <a:gd name="T29" fmla="*/ 132 h 248"/>
                <a:gd name="T30" fmla="*/ 75 w 120"/>
                <a:gd name="T31" fmla="*/ 248 h 248"/>
                <a:gd name="T32" fmla="*/ 30 w 120"/>
                <a:gd name="T3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248">
                  <a:moveTo>
                    <a:pt x="30" y="248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0"/>
                    <a:pt x="30" y="73"/>
                    <a:pt x="30" y="54"/>
                  </a:cubicBezTo>
                  <a:cubicBezTo>
                    <a:pt x="30" y="26"/>
                    <a:pt x="49" y="0"/>
                    <a:pt x="91" y="0"/>
                  </a:cubicBezTo>
                  <a:cubicBezTo>
                    <a:pt x="107" y="0"/>
                    <a:pt x="120" y="2"/>
                    <a:pt x="120" y="2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06" y="41"/>
                    <a:pt x="92" y="41"/>
                  </a:cubicBezTo>
                  <a:cubicBezTo>
                    <a:pt x="77" y="41"/>
                    <a:pt x="75" y="48"/>
                    <a:pt x="75" y="59"/>
                  </a:cubicBezTo>
                  <a:cubicBezTo>
                    <a:pt x="75" y="68"/>
                    <a:pt x="75" y="40"/>
                    <a:pt x="75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248"/>
                    <a:pt x="75" y="248"/>
                    <a:pt x="75" y="248"/>
                  </a:cubicBezTo>
                  <a:lnTo>
                    <a:pt x="30" y="2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6542996" y="3615573"/>
            <a:ext cx="7892669" cy="438653"/>
            <a:chOff x="6903606" y="-140943"/>
            <a:chExt cx="7892669" cy="438653"/>
          </a:xfrm>
        </p:grpSpPr>
        <p:sp>
          <p:nvSpPr>
            <p:cNvPr id="33" name="Prostokąt zaokrąglony 32"/>
            <p:cNvSpPr/>
            <p:nvPr/>
          </p:nvSpPr>
          <p:spPr>
            <a:xfrm>
              <a:off x="6903606" y="-140943"/>
              <a:ext cx="7892669" cy="43865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Ins="0" rtlCol="0" anchor="ctr"/>
            <a:lstStyle/>
            <a:p>
              <a:r>
                <a:rPr lang="pl-PL" sz="2000" b="1" dirty="0"/>
                <a:t>22.866.54.75 </a:t>
              </a:r>
            </a:p>
          </p:txBody>
        </p:sp>
        <p:grpSp>
          <p:nvGrpSpPr>
            <p:cNvPr id="19" name="Group 48"/>
            <p:cNvGrpSpPr/>
            <p:nvPr/>
          </p:nvGrpSpPr>
          <p:grpSpPr>
            <a:xfrm>
              <a:off x="7026010" y="-51629"/>
              <a:ext cx="173647" cy="232464"/>
              <a:chOff x="8522791" y="5970468"/>
              <a:chExt cx="231529" cy="309951"/>
            </a:xfrm>
            <a:solidFill>
              <a:schemeClr val="bg1"/>
            </a:solidFill>
          </p:grpSpPr>
          <p:sp>
            <p:nvSpPr>
              <p:cNvPr id="20" name="Freeform 93"/>
              <p:cNvSpPr>
                <a:spLocks/>
              </p:cNvSpPr>
              <p:nvPr/>
            </p:nvSpPr>
            <p:spPr bwMode="auto">
              <a:xfrm>
                <a:off x="8522791" y="5999410"/>
                <a:ext cx="187651" cy="281009"/>
              </a:xfrm>
              <a:custGeom>
                <a:avLst/>
                <a:gdLst>
                  <a:gd name="T0" fmla="*/ 66 w 160"/>
                  <a:gd name="T1" fmla="*/ 62 h 239"/>
                  <a:gd name="T2" fmla="*/ 124 w 160"/>
                  <a:gd name="T3" fmla="*/ 162 h 239"/>
                  <a:gd name="T4" fmla="*/ 160 w 160"/>
                  <a:gd name="T5" fmla="*/ 224 h 239"/>
                  <a:gd name="T6" fmla="*/ 111 w 160"/>
                  <a:gd name="T7" fmla="*/ 228 h 239"/>
                  <a:gd name="T8" fmla="*/ 2 w 160"/>
                  <a:gd name="T9" fmla="*/ 38 h 239"/>
                  <a:gd name="T10" fmla="*/ 31 w 160"/>
                  <a:gd name="T11" fmla="*/ 0 h 239"/>
                  <a:gd name="T12" fmla="*/ 66 w 160"/>
                  <a:gd name="T13" fmla="*/ 6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39">
                    <a:moveTo>
                      <a:pt x="66" y="62"/>
                    </a:moveTo>
                    <a:cubicBezTo>
                      <a:pt x="31" y="83"/>
                      <a:pt x="85" y="184"/>
                      <a:pt x="124" y="162"/>
                    </a:cubicBezTo>
                    <a:cubicBezTo>
                      <a:pt x="131" y="173"/>
                      <a:pt x="153" y="212"/>
                      <a:pt x="160" y="224"/>
                    </a:cubicBezTo>
                    <a:cubicBezTo>
                      <a:pt x="143" y="233"/>
                      <a:pt x="130" y="239"/>
                      <a:pt x="111" y="228"/>
                    </a:cubicBezTo>
                    <a:cubicBezTo>
                      <a:pt x="58" y="198"/>
                      <a:pt x="0" y="98"/>
                      <a:pt x="2" y="38"/>
                    </a:cubicBezTo>
                    <a:cubicBezTo>
                      <a:pt x="2" y="17"/>
                      <a:pt x="15" y="9"/>
                      <a:pt x="31" y="0"/>
                    </a:cubicBezTo>
                    <a:cubicBezTo>
                      <a:pt x="37" y="12"/>
                      <a:pt x="60" y="50"/>
                      <a:pt x="66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" name="Freeform 94"/>
              <p:cNvSpPr>
                <a:spLocks/>
              </p:cNvSpPr>
              <p:nvPr/>
            </p:nvSpPr>
            <p:spPr bwMode="auto">
              <a:xfrm>
                <a:off x="8562935" y="5970468"/>
                <a:ext cx="82155" cy="103628"/>
              </a:xfrm>
              <a:custGeom>
                <a:avLst/>
                <a:gdLst>
                  <a:gd name="T0" fmla="*/ 47 w 70"/>
                  <a:gd name="T1" fmla="*/ 85 h 88"/>
                  <a:gd name="T2" fmla="*/ 36 w 70"/>
                  <a:gd name="T3" fmla="*/ 83 h 88"/>
                  <a:gd name="T4" fmla="*/ 3 w 70"/>
                  <a:gd name="T5" fmla="*/ 24 h 88"/>
                  <a:gd name="T6" fmla="*/ 5 w 70"/>
                  <a:gd name="T7" fmla="*/ 13 h 88"/>
                  <a:gd name="T8" fmla="*/ 23 w 70"/>
                  <a:gd name="T9" fmla="*/ 3 h 88"/>
                  <a:gd name="T10" fmla="*/ 34 w 70"/>
                  <a:gd name="T11" fmla="*/ 6 h 88"/>
                  <a:gd name="T12" fmla="*/ 68 w 70"/>
                  <a:gd name="T13" fmla="*/ 64 h 88"/>
                  <a:gd name="T14" fmla="*/ 65 w 70"/>
                  <a:gd name="T15" fmla="*/ 75 h 88"/>
                  <a:gd name="T16" fmla="*/ 47 w 70"/>
                  <a:gd name="T17" fmla="*/ 8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8">
                    <a:moveTo>
                      <a:pt x="47" y="85"/>
                    </a:moveTo>
                    <a:cubicBezTo>
                      <a:pt x="44" y="88"/>
                      <a:pt x="39" y="86"/>
                      <a:pt x="36" y="8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2" y="15"/>
                      <a:pt x="5" y="1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70" y="68"/>
                      <a:pt x="69" y="73"/>
                      <a:pt x="65" y="75"/>
                    </a:cubicBezTo>
                    <a:cubicBezTo>
                      <a:pt x="47" y="85"/>
                      <a:pt x="47" y="85"/>
                      <a:pt x="47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" name="Freeform 95"/>
              <p:cNvSpPr>
                <a:spLocks/>
              </p:cNvSpPr>
              <p:nvPr/>
            </p:nvSpPr>
            <p:spPr bwMode="auto">
              <a:xfrm>
                <a:off x="8672165" y="6159052"/>
                <a:ext cx="82155" cy="102694"/>
              </a:xfrm>
              <a:custGeom>
                <a:avLst/>
                <a:gdLst>
                  <a:gd name="T0" fmla="*/ 47 w 70"/>
                  <a:gd name="T1" fmla="*/ 85 h 87"/>
                  <a:gd name="T2" fmla="*/ 36 w 70"/>
                  <a:gd name="T3" fmla="*/ 82 h 87"/>
                  <a:gd name="T4" fmla="*/ 2 w 70"/>
                  <a:gd name="T5" fmla="*/ 23 h 87"/>
                  <a:gd name="T6" fmla="*/ 5 w 70"/>
                  <a:gd name="T7" fmla="*/ 12 h 87"/>
                  <a:gd name="T8" fmla="*/ 23 w 70"/>
                  <a:gd name="T9" fmla="*/ 2 h 87"/>
                  <a:gd name="T10" fmla="*/ 34 w 70"/>
                  <a:gd name="T11" fmla="*/ 5 h 87"/>
                  <a:gd name="T12" fmla="*/ 68 w 70"/>
                  <a:gd name="T13" fmla="*/ 63 h 87"/>
                  <a:gd name="T14" fmla="*/ 65 w 70"/>
                  <a:gd name="T15" fmla="*/ 74 h 87"/>
                  <a:gd name="T16" fmla="*/ 47 w 70"/>
                  <a:gd name="T17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7">
                    <a:moveTo>
                      <a:pt x="47" y="85"/>
                    </a:moveTo>
                    <a:cubicBezTo>
                      <a:pt x="43" y="87"/>
                      <a:pt x="38" y="86"/>
                      <a:pt x="36" y="8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19"/>
                      <a:pt x="1" y="14"/>
                      <a:pt x="5" y="1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0" y="67"/>
                      <a:pt x="69" y="72"/>
                      <a:pt x="65" y="74"/>
                    </a:cubicBezTo>
                    <a:cubicBezTo>
                      <a:pt x="47" y="85"/>
                      <a:pt x="47" y="85"/>
                      <a:pt x="47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34" name="Grupa 33"/>
          <p:cNvGrpSpPr/>
          <p:nvPr/>
        </p:nvGrpSpPr>
        <p:grpSpPr>
          <a:xfrm>
            <a:off x="6542996" y="2498842"/>
            <a:ext cx="7892669" cy="438653"/>
            <a:chOff x="6903606" y="-1257674"/>
            <a:chExt cx="7892669" cy="438653"/>
          </a:xfrm>
        </p:grpSpPr>
        <p:sp>
          <p:nvSpPr>
            <p:cNvPr id="31" name="Prostokąt zaokrąglony 30"/>
            <p:cNvSpPr/>
            <p:nvPr/>
          </p:nvSpPr>
          <p:spPr>
            <a:xfrm>
              <a:off x="6903606" y="-1257674"/>
              <a:ext cx="7892669" cy="43865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0" rIns="0" rtlCol="0" anchor="ctr"/>
            <a:lstStyle/>
            <a:p>
              <a:r>
                <a:rPr lang="pl-PL" sz="2000" b="1" dirty="0"/>
                <a:t>info@extendeddisc.com.pl</a:t>
              </a:r>
            </a:p>
          </p:txBody>
        </p:sp>
        <p:sp>
          <p:nvSpPr>
            <p:cNvPr id="15" name="Freeform 140"/>
            <p:cNvSpPr>
              <a:spLocks noEditPoints="1"/>
            </p:cNvSpPr>
            <p:nvPr/>
          </p:nvSpPr>
          <p:spPr bwMode="auto">
            <a:xfrm>
              <a:off x="7005868" y="-1153710"/>
              <a:ext cx="152170" cy="237766"/>
            </a:xfrm>
            <a:custGeom>
              <a:avLst/>
              <a:gdLst>
                <a:gd name="T0" fmla="*/ 155 w 155"/>
                <a:gd name="T1" fmla="*/ 76 h 242"/>
                <a:gd name="T2" fmla="*/ 155 w 155"/>
                <a:gd name="T3" fmla="*/ 76 h 242"/>
                <a:gd name="T4" fmla="*/ 78 w 155"/>
                <a:gd name="T5" fmla="*/ 0 h 242"/>
                <a:gd name="T6" fmla="*/ 0 w 155"/>
                <a:gd name="T7" fmla="*/ 76 h 242"/>
                <a:gd name="T8" fmla="*/ 0 w 155"/>
                <a:gd name="T9" fmla="*/ 76 h 242"/>
                <a:gd name="T10" fmla="*/ 0 w 155"/>
                <a:gd name="T11" fmla="*/ 79 h 242"/>
                <a:gd name="T12" fmla="*/ 46 w 155"/>
                <a:gd name="T13" fmla="*/ 156 h 242"/>
                <a:gd name="T14" fmla="*/ 78 w 155"/>
                <a:gd name="T15" fmla="*/ 242 h 242"/>
                <a:gd name="T16" fmla="*/ 109 w 155"/>
                <a:gd name="T17" fmla="*/ 156 h 242"/>
                <a:gd name="T18" fmla="*/ 155 w 155"/>
                <a:gd name="T19" fmla="*/ 79 h 242"/>
                <a:gd name="T20" fmla="*/ 155 w 155"/>
                <a:gd name="T21" fmla="*/ 76 h 242"/>
                <a:gd name="T22" fmla="*/ 78 w 155"/>
                <a:gd name="T23" fmla="*/ 100 h 242"/>
                <a:gd name="T24" fmla="*/ 54 w 155"/>
                <a:gd name="T25" fmla="*/ 76 h 242"/>
                <a:gd name="T26" fmla="*/ 78 w 155"/>
                <a:gd name="T27" fmla="*/ 53 h 242"/>
                <a:gd name="T28" fmla="*/ 101 w 155"/>
                <a:gd name="T29" fmla="*/ 76 h 242"/>
                <a:gd name="T30" fmla="*/ 78 w 155"/>
                <a:gd name="T31" fmla="*/ 10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242">
                  <a:moveTo>
                    <a:pt x="155" y="76"/>
                  </a:moveTo>
                  <a:cubicBezTo>
                    <a:pt x="155" y="76"/>
                    <a:pt x="155" y="76"/>
                    <a:pt x="155" y="76"/>
                  </a:cubicBezTo>
                  <a:cubicBezTo>
                    <a:pt x="153" y="34"/>
                    <a:pt x="119" y="1"/>
                    <a:pt x="78" y="0"/>
                  </a:cubicBezTo>
                  <a:cubicBezTo>
                    <a:pt x="36" y="1"/>
                    <a:pt x="2" y="34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8"/>
                    <a:pt x="0" y="79"/>
                  </a:cubicBezTo>
                  <a:cubicBezTo>
                    <a:pt x="0" y="111"/>
                    <a:pt x="26" y="130"/>
                    <a:pt x="46" y="156"/>
                  </a:cubicBezTo>
                  <a:cubicBezTo>
                    <a:pt x="70" y="186"/>
                    <a:pt x="78" y="242"/>
                    <a:pt x="78" y="242"/>
                  </a:cubicBezTo>
                  <a:cubicBezTo>
                    <a:pt x="78" y="242"/>
                    <a:pt x="86" y="186"/>
                    <a:pt x="109" y="156"/>
                  </a:cubicBezTo>
                  <a:cubicBezTo>
                    <a:pt x="129" y="130"/>
                    <a:pt x="155" y="111"/>
                    <a:pt x="155" y="79"/>
                  </a:cubicBezTo>
                  <a:cubicBezTo>
                    <a:pt x="155" y="78"/>
                    <a:pt x="155" y="77"/>
                    <a:pt x="155" y="76"/>
                  </a:cubicBezTo>
                  <a:close/>
                  <a:moveTo>
                    <a:pt x="78" y="100"/>
                  </a:moveTo>
                  <a:cubicBezTo>
                    <a:pt x="65" y="100"/>
                    <a:pt x="54" y="89"/>
                    <a:pt x="54" y="76"/>
                  </a:cubicBezTo>
                  <a:cubicBezTo>
                    <a:pt x="54" y="63"/>
                    <a:pt x="65" y="53"/>
                    <a:pt x="78" y="53"/>
                  </a:cubicBezTo>
                  <a:cubicBezTo>
                    <a:pt x="91" y="53"/>
                    <a:pt x="101" y="63"/>
                    <a:pt x="101" y="76"/>
                  </a:cubicBezTo>
                  <a:cubicBezTo>
                    <a:pt x="101" y="89"/>
                    <a:pt x="91" y="100"/>
                    <a:pt x="78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8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2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3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40" presetID="2" presetClass="entr" presetSubtype="2" fill="hold" nodeType="after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2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3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2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a 26"/>
          <p:cNvSpPr/>
          <p:nvPr/>
        </p:nvSpPr>
        <p:spPr>
          <a:xfrm>
            <a:off x="1901372" y="-1807733"/>
            <a:ext cx="8360228" cy="836022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7399892" y="5510417"/>
            <a:ext cx="2560243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Climate</a:t>
            </a:r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 </a:t>
            </a:r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Surveys</a:t>
            </a:r>
            <a:endParaRPr lang="pl-PL" altLang="pl-PL" sz="2000" b="1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269974" y="5340158"/>
            <a:ext cx="2560243" cy="7831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T</a:t>
            </a:r>
            <a:r>
              <a:rPr lang="en-US" altLang="pl-PL" sz="2000" b="1" dirty="0" err="1">
                <a:solidFill>
                  <a:prstClr val="black"/>
                </a:solidFill>
                <a:latin typeface="Open Sans Light"/>
              </a:rPr>
              <a:t>eam</a:t>
            </a:r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 </a:t>
            </a:r>
            <a:r>
              <a:rPr lang="en-US" altLang="pl-PL" sz="2000" b="1" dirty="0">
                <a:solidFill>
                  <a:prstClr val="black"/>
                </a:solidFill>
                <a:latin typeface="Open Sans Light"/>
              </a:rPr>
              <a:t>potential</a:t>
            </a:r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 </a:t>
            </a:r>
            <a:r>
              <a:rPr lang="en-US" altLang="pl-PL" sz="2000" dirty="0">
                <a:solidFill>
                  <a:prstClr val="black"/>
                </a:solidFill>
              </a:rPr>
              <a:t>Audit </a:t>
            </a:r>
            <a:endParaRPr lang="en-US" altLang="pl-PL" sz="2000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4" name="TextBox 32"/>
          <p:cNvSpPr txBox="1"/>
          <p:nvPr/>
        </p:nvSpPr>
        <p:spPr>
          <a:xfrm>
            <a:off x="1030142" y="3967921"/>
            <a:ext cx="2560243" cy="7831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Coaching, Mentoring</a:t>
            </a:r>
            <a:endParaRPr lang="en-US" altLang="pl-PL" sz="2000" b="1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8724027" y="3967921"/>
            <a:ext cx="2560243" cy="7831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Talent development </a:t>
            </a:r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programmes</a:t>
            </a:r>
            <a:endParaRPr lang="pl-PL" altLang="pl-PL" sz="2000" b="1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658083" y="2143968"/>
            <a:ext cx="2559477" cy="146423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Competence</a:t>
            </a:r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 development</a:t>
            </a:r>
          </a:p>
          <a:p>
            <a:pPr algn="ctr"/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- </a:t>
            </a:r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training</a:t>
            </a:r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 </a:t>
            </a:r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programmes</a:t>
            </a:r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 </a:t>
            </a:r>
            <a:endParaRPr lang="en-US" altLang="pl-PL" sz="2000" b="1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9034699" y="2314227"/>
            <a:ext cx="2461499" cy="11237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Individual</a:t>
            </a:r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 development </a:t>
            </a:r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planning</a:t>
            </a:r>
            <a:endParaRPr lang="pl-PL" altLang="pl-PL" sz="2000" b="1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917991" y="805871"/>
            <a:ext cx="2560243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Team </a:t>
            </a:r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Effectiveness</a:t>
            </a:r>
            <a:endParaRPr lang="en-US" altLang="pl-PL" sz="2000" b="1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8748809" y="805871"/>
            <a:ext cx="2560243" cy="7831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Recruitment</a:t>
            </a:r>
            <a:r>
              <a:rPr lang="pl-PL" altLang="pl-PL" sz="2000" b="1" dirty="0">
                <a:solidFill>
                  <a:prstClr val="black"/>
                </a:solidFill>
                <a:latin typeface="Open Sans Light"/>
              </a:rPr>
              <a:t> </a:t>
            </a:r>
            <a:r>
              <a:rPr lang="pl-PL" altLang="pl-PL" sz="2000" b="1" dirty="0" err="1">
                <a:solidFill>
                  <a:prstClr val="black"/>
                </a:solidFill>
                <a:latin typeface="Open Sans Light"/>
              </a:rPr>
              <a:t>processes</a:t>
            </a:r>
            <a:endParaRPr lang="pl-PL" altLang="pl-PL" sz="2000" b="1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4477818" y="961105"/>
            <a:ext cx="3252018" cy="3252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</a:rPr>
              <a:t>Selected applications of </a:t>
            </a:r>
            <a:r>
              <a:rPr lang="en-US" sz="2400" b="1" dirty="0">
                <a:solidFill>
                  <a:prstClr val="white"/>
                </a:solidFill>
              </a:rPr>
              <a:t>Extended DISC tools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2" grpId="0" animBg="1"/>
          <p:bldP spid="12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6" presetClass="emph" presetSubtype="0" fill="hold" grpId="1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2" grpId="0" animBg="1"/>
          <p:bldP spid="12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Recruitment</a:t>
            </a:r>
            <a:endParaRPr lang="pl-PL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-1453617" y="799729"/>
            <a:ext cx="6669768" cy="3499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000" b="1" dirty="0">
                <a:solidFill>
                  <a:prstClr val="white"/>
                </a:solidFill>
              </a:rPr>
              <a:t>Personal Analysis Extended DISC 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-1453617" y="1282089"/>
            <a:ext cx="6669768" cy="34992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000" b="1" dirty="0">
                <a:solidFill>
                  <a:prstClr val="white"/>
                </a:solidFill>
              </a:rPr>
              <a:t>Job Profile Extended DISC</a:t>
            </a:r>
          </a:p>
        </p:txBody>
      </p:sp>
      <p:sp>
        <p:nvSpPr>
          <p:cNvPr id="34" name="Prostokąt zaokrąglony 33"/>
          <p:cNvSpPr/>
          <p:nvPr/>
        </p:nvSpPr>
        <p:spPr>
          <a:xfrm>
            <a:off x="-1453617" y="1772249"/>
            <a:ext cx="6669768" cy="3499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pl-PL" sz="2000" b="1" dirty="0">
                <a:solidFill>
                  <a:prstClr val="white"/>
                </a:solidFill>
              </a:rPr>
              <a:t>Team </a:t>
            </a:r>
            <a:r>
              <a:rPr lang="pl-PL" sz="2000" b="1" dirty="0" err="1">
                <a:solidFill>
                  <a:prstClr val="white"/>
                </a:solidFill>
              </a:rPr>
              <a:t>analysis</a:t>
            </a:r>
            <a:r>
              <a:rPr lang="pl-PL" sz="2000" b="1" dirty="0">
                <a:solidFill>
                  <a:prstClr val="white"/>
                </a:solidFill>
              </a:rPr>
              <a:t> Extended DISC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8" y="2228623"/>
            <a:ext cx="4443597" cy="4036789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>
            <a:off x="6528913" y="411366"/>
            <a:ext cx="4659086" cy="16886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0C6D"/>
                </a:solidFill>
              </a:rPr>
              <a:t>Simpler HR communication with managers </a:t>
            </a:r>
            <a:r>
              <a:rPr lang="pl-PL" dirty="0">
                <a:solidFill>
                  <a:prstClr val="black"/>
                </a:solidFill>
                <a:latin typeface="Open Sans Light"/>
              </a:rPr>
              <a:t>– w</a:t>
            </a:r>
            <a:r>
              <a:rPr lang="en-US" dirty="0">
                <a:solidFill>
                  <a:prstClr val="black"/>
                </a:solidFill>
                <a:latin typeface="Open Sans Light"/>
              </a:rPr>
              <a:t>ho are we looking for?, "common language", use of the team map,</a:t>
            </a:r>
            <a:r>
              <a:rPr lang="pl-PL" dirty="0">
                <a:solidFill>
                  <a:prstClr val="black"/>
                </a:solidFill>
                <a:latin typeface="Open Sans Light"/>
              </a:rPr>
              <a:t> </a:t>
            </a:r>
            <a:r>
              <a:rPr lang="pl-PL" b="1" dirty="0" err="1">
                <a:solidFill>
                  <a:srgbClr val="ED0C6D"/>
                </a:solidFill>
              </a:rPr>
              <a:t>more</a:t>
            </a:r>
            <a:r>
              <a:rPr lang="pl-PL" b="1" dirty="0">
                <a:solidFill>
                  <a:srgbClr val="ED0C6D"/>
                </a:solidFill>
              </a:rPr>
              <a:t> </a:t>
            </a:r>
            <a:r>
              <a:rPr lang="pl-PL" b="1" dirty="0" err="1">
                <a:solidFill>
                  <a:srgbClr val="ED0C6D"/>
                </a:solidFill>
              </a:rPr>
              <a:t>complete</a:t>
            </a:r>
            <a:r>
              <a:rPr lang="en-US" b="1" dirty="0">
                <a:solidFill>
                  <a:srgbClr val="ED0C6D"/>
                </a:solidFill>
              </a:rPr>
              <a:t> information about the candidate</a:t>
            </a:r>
            <a:r>
              <a:rPr lang="pl-PL" dirty="0">
                <a:solidFill>
                  <a:prstClr val="black"/>
                </a:solidFill>
                <a:latin typeface="Open Sans Light"/>
              </a:rPr>
              <a:t> </a:t>
            </a:r>
            <a:r>
              <a:rPr lang="pl-PL" dirty="0" err="1">
                <a:solidFill>
                  <a:prstClr val="black"/>
                </a:solidFill>
                <a:latin typeface="Open Sans Light"/>
              </a:rPr>
              <a:t>or</a:t>
            </a:r>
            <a:r>
              <a:rPr lang="en-US" dirty="0">
                <a:solidFill>
                  <a:prstClr val="black"/>
                </a:solidFill>
                <a:latin typeface="Open Sans Light"/>
              </a:rPr>
              <a:t> new employee</a:t>
            </a:r>
            <a:endParaRPr lang="pl-PL" dirty="0">
              <a:solidFill>
                <a:prstClr val="black"/>
              </a:solidFill>
              <a:latin typeface="Open Sans Light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6528913" y="5674234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</a:rPr>
              <a:t>Possibility </a:t>
            </a:r>
            <a:r>
              <a:rPr lang="en-US" b="1" dirty="0">
                <a:solidFill>
                  <a:srgbClr val="ED0C6D"/>
                </a:solidFill>
              </a:rPr>
              <a:t>of connecting </a:t>
            </a:r>
            <a:r>
              <a:rPr lang="en-US" b="1" dirty="0" err="1">
                <a:solidFill>
                  <a:srgbClr val="ED0C6D"/>
                </a:solidFill>
              </a:rPr>
              <a:t>FinxS</a:t>
            </a:r>
            <a:r>
              <a:rPr lang="en-US" b="1" dirty="0">
                <a:solidFill>
                  <a:srgbClr val="ED0C6D"/>
                </a:solidFill>
              </a:rPr>
              <a:t> platform with e-</a:t>
            </a:r>
            <a:r>
              <a:rPr lang="pl-PL" b="1" dirty="0">
                <a:solidFill>
                  <a:srgbClr val="ED0C6D"/>
                </a:solidFill>
              </a:rPr>
              <a:t>R</a:t>
            </a:r>
            <a:r>
              <a:rPr lang="en-US" b="1" dirty="0" err="1">
                <a:solidFill>
                  <a:srgbClr val="ED0C6D"/>
                </a:solidFill>
              </a:rPr>
              <a:t>ecruiter</a:t>
            </a:r>
            <a:r>
              <a:rPr lang="en-US" b="1" dirty="0">
                <a:solidFill>
                  <a:srgbClr val="ED0C6D"/>
                </a:solidFill>
              </a:rPr>
              <a:t> platform</a:t>
            </a:r>
            <a:r>
              <a:rPr lang="pl-PL" b="1" dirty="0">
                <a:solidFill>
                  <a:srgbClr val="ED0C6D"/>
                </a:solidFill>
              </a:rPr>
              <a:t> / ATS (via API)</a:t>
            </a:r>
            <a:endParaRPr lang="en-US" b="1" dirty="0">
              <a:solidFill>
                <a:srgbClr val="ED0C6D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6528913" y="232017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 err="1">
                <a:solidFill>
                  <a:prstClr val="black"/>
                </a:solidFill>
              </a:rPr>
              <a:t>Possibility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b="1" dirty="0">
                <a:solidFill>
                  <a:srgbClr val="ED0C6D"/>
                </a:solidFill>
              </a:rPr>
              <a:t>of </a:t>
            </a:r>
            <a:r>
              <a:rPr lang="pl-PL" b="1" dirty="0" err="1">
                <a:solidFill>
                  <a:srgbClr val="ED0C6D"/>
                </a:solidFill>
              </a:rPr>
              <a:t>comparing</a:t>
            </a:r>
            <a:r>
              <a:rPr lang="pl-PL" b="1" dirty="0">
                <a:solidFill>
                  <a:srgbClr val="ED0C6D"/>
                </a:solidFill>
              </a:rPr>
              <a:t> </a:t>
            </a:r>
            <a:r>
              <a:rPr lang="pl-PL" b="1" dirty="0" err="1">
                <a:solidFill>
                  <a:srgbClr val="ED0C6D"/>
                </a:solidFill>
              </a:rPr>
              <a:t>candidates</a:t>
            </a:r>
            <a:endParaRPr lang="pl-PL" b="1" dirty="0">
              <a:solidFill>
                <a:srgbClr val="ED0C6D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6528913" y="343819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 err="1">
                <a:solidFill>
                  <a:srgbClr val="ED0C6D"/>
                </a:solidFill>
              </a:rPr>
              <a:t>Dedicated</a:t>
            </a:r>
            <a:r>
              <a:rPr lang="pl-PL" b="1" dirty="0">
                <a:solidFill>
                  <a:srgbClr val="ED0C6D"/>
                </a:solidFill>
              </a:rPr>
              <a:t> </a:t>
            </a:r>
            <a:r>
              <a:rPr lang="pl-PL" b="1" dirty="0" err="1">
                <a:solidFill>
                  <a:srgbClr val="ED0C6D"/>
                </a:solidFill>
              </a:rPr>
              <a:t>reports</a:t>
            </a:r>
            <a:r>
              <a:rPr lang="pl-PL" b="1" dirty="0">
                <a:solidFill>
                  <a:srgbClr val="ED0C6D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for different types of recipients: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b="1" dirty="0" err="1">
                <a:solidFill>
                  <a:srgbClr val="ED0C6D"/>
                </a:solidFill>
              </a:rPr>
              <a:t>recruiter</a:t>
            </a:r>
            <a:r>
              <a:rPr lang="pl-PL" b="1" dirty="0">
                <a:solidFill>
                  <a:srgbClr val="ED0C6D"/>
                </a:solidFill>
              </a:rPr>
              <a:t>, manager, </a:t>
            </a:r>
            <a:r>
              <a:rPr lang="pl-PL" b="1" dirty="0" err="1">
                <a:solidFill>
                  <a:srgbClr val="ED0C6D"/>
                </a:solidFill>
              </a:rPr>
              <a:t>candidate</a:t>
            </a:r>
            <a:endParaRPr lang="pl-PL" b="1" dirty="0">
              <a:solidFill>
                <a:srgbClr val="ED0C6D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6528913" y="4556213"/>
            <a:ext cx="4659086" cy="8978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0C6D"/>
                </a:solidFill>
              </a:rPr>
              <a:t>Definition of standard profiles </a:t>
            </a:r>
            <a:r>
              <a:rPr lang="en-US" dirty="0">
                <a:solidFill>
                  <a:prstClr val="black"/>
                </a:solidFill>
              </a:rPr>
              <a:t>for selected positions (job profiles, benchmarking)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EF22-A4DB-45E7-8C91-9889C89BF27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4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12" grpId="0" animBg="1"/>
          <p:bldP spid="13" grpId="0" animBg="1"/>
          <p:bldP spid="14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4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12" grpId="0" animBg="1"/>
          <p:bldP spid="13" grpId="0" animBg="1"/>
          <p:bldP spid="14" grpId="0" animBg="1"/>
          <p:bldP spid="17" grpId="0" animBg="1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Extended DISC 11-2018">
      <a:dk1>
        <a:sysClr val="windowText" lastClr="000000"/>
      </a:dk1>
      <a:lt1>
        <a:sysClr val="window" lastClr="FFFFFF"/>
      </a:lt1>
      <a:dk2>
        <a:srgbClr val="333188"/>
      </a:dk2>
      <a:lt2>
        <a:srgbClr val="E7E6E6"/>
      </a:lt2>
      <a:accent1>
        <a:srgbClr val="ED0C6D"/>
      </a:accent1>
      <a:accent2>
        <a:srgbClr val="0070C0"/>
      </a:accent2>
      <a:accent3>
        <a:srgbClr val="00B050"/>
      </a:accent3>
      <a:accent4>
        <a:srgbClr val="FFC000"/>
      </a:accent4>
      <a:accent5>
        <a:srgbClr val="F10031"/>
      </a:accent5>
      <a:accent6>
        <a:srgbClr val="808285"/>
      </a:accent6>
      <a:hlink>
        <a:srgbClr val="D82674"/>
      </a:hlink>
      <a:folHlink>
        <a:srgbClr val="808285"/>
      </a:folHlink>
    </a:clrScheme>
    <a:fontScheme name="Extended DISC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f94c3d-82ce-4117-9e15-9e4953da5ae2">
      <Terms xmlns="http://schemas.microsoft.com/office/infopath/2007/PartnerControls"/>
    </lcf76f155ced4ddcb4097134ff3c332f>
    <TaxCatchAll xmlns="f1d4c135-131c-4fff-8235-8820222dd9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66C5830A5D94F810939CC19540B40" ma:contentTypeVersion="15" ma:contentTypeDescription="Utwórz nowy dokument." ma:contentTypeScope="" ma:versionID="8da40fa8b8711d021042816e763b47e5">
  <xsd:schema xmlns:xsd="http://www.w3.org/2001/XMLSchema" xmlns:xs="http://www.w3.org/2001/XMLSchema" xmlns:p="http://schemas.microsoft.com/office/2006/metadata/properties" xmlns:ns2="77f94c3d-82ce-4117-9e15-9e4953da5ae2" xmlns:ns3="f1d4c135-131c-4fff-8235-8820222dd951" targetNamespace="http://schemas.microsoft.com/office/2006/metadata/properties" ma:root="true" ma:fieldsID="da73693d1798d55b8cf011fe637ca869" ns2:_="" ns3:_="">
    <xsd:import namespace="77f94c3d-82ce-4117-9e15-9e4953da5ae2"/>
    <xsd:import namespace="f1d4c135-131c-4fff-8235-8820222dd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94c3d-82ce-4117-9e15-9e4953da5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e98f699d-2b44-4a1b-b496-38ad3b724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4c135-131c-4fff-8235-8820222dd95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2e19ad5-6efb-445d-b9c8-c84e8f84c3d1}" ma:internalName="TaxCatchAll" ma:showField="CatchAllData" ma:web="f1d4c135-131c-4fff-8235-8820222dd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20EE7-304F-407F-BFB1-04339DEEE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EF02BC-25B5-49C9-BAB7-A85199ED3A7B}">
  <ds:schemaRefs>
    <ds:schemaRef ds:uri="77f94c3d-82ce-4117-9e15-9e4953da5ae2"/>
    <ds:schemaRef ds:uri="f1d4c135-131c-4fff-8235-8820222dd95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BF5881-1C0A-4D2F-94D4-FFF947884AC9}"/>
</file>

<file path=docProps/app.xml><?xml version="1.0" encoding="utf-8"?>
<Properties xmlns="http://schemas.openxmlformats.org/officeDocument/2006/extended-properties" xmlns:vt="http://schemas.openxmlformats.org/officeDocument/2006/docPropsVTypes">
  <TotalTime>30645</TotalTime>
  <Words>2565</Words>
  <Application>Microsoft Office PowerPoint</Application>
  <PresentationFormat>Panoramiczny</PresentationFormat>
  <Paragraphs>660</Paragraphs>
  <Slides>72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72</vt:i4>
      </vt:variant>
    </vt:vector>
  </HeadingPairs>
  <TitlesOfParts>
    <vt:vector size="78" baseType="lpstr">
      <vt:lpstr>Open Sans Light</vt:lpstr>
      <vt:lpstr>Open Sans</vt:lpstr>
      <vt:lpstr>Calibri</vt:lpstr>
      <vt:lpstr>Arial</vt:lpstr>
      <vt:lpstr>Roboto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FinxS Platform</vt:lpstr>
      <vt:lpstr>Prezentacja programu PowerPoint</vt:lpstr>
      <vt:lpstr>Recruitment</vt:lpstr>
      <vt:lpstr>Prezentacja programu PowerPoint</vt:lpstr>
      <vt:lpstr>Individual development – feedback sesion, coaching, mentoring</vt:lpstr>
      <vt:lpstr>Competence development - training programmes (for managers, salespeople, employees)</vt:lpstr>
      <vt:lpstr>Audit of the team's potential (exemplary scope of the project)</vt:lpstr>
      <vt:lpstr>Prezentacja programu PowerPoint</vt:lpstr>
      <vt:lpstr>History of Extended DISC</vt:lpstr>
      <vt:lpstr>Human capacity</vt:lpstr>
      <vt:lpstr>The Four Quadrant Model</vt:lpstr>
      <vt:lpstr>Extended DISC Model – 4 styles behavior</vt:lpstr>
      <vt:lpstr>Style D – Results-oriented</vt:lpstr>
      <vt:lpstr>Extended DISC Model – 4 styles of behavior</vt:lpstr>
      <vt:lpstr>Style I – people oriented  </vt:lpstr>
      <vt:lpstr>Extended DISC Model – 4 styles behavior </vt:lpstr>
      <vt:lpstr>Style S - steady</vt:lpstr>
      <vt:lpstr>Extended DISC Model – 4 styles behavior</vt:lpstr>
      <vt:lpstr>Style C - Precise</vt:lpstr>
      <vt:lpstr>The Four Quadrant Model</vt:lpstr>
      <vt:lpstr>The Four Quadrant Model – Teamwork</vt:lpstr>
      <vt:lpstr>The stress response</vt:lpstr>
      <vt:lpstr>Prezentacja programu PowerPoint</vt:lpstr>
      <vt:lpstr>Individual Analysis Extended DISC</vt:lpstr>
      <vt:lpstr>Extended DISC Personal Analysis </vt:lpstr>
      <vt:lpstr>Prezentacja programu PowerPoint</vt:lpstr>
      <vt:lpstr>Extended DISC Diamond</vt:lpstr>
      <vt:lpstr>Individual Reports Extended DISC</vt:lpstr>
      <vt:lpstr>Prezentacja programu PowerPoint</vt:lpstr>
      <vt:lpstr>Prezentacja programu PowerPoint</vt:lpstr>
      <vt:lpstr>Individual Reports Extended DISC</vt:lpstr>
      <vt:lpstr>Individual Reports Extended DISC</vt:lpstr>
      <vt:lpstr>Prezentacja programu PowerPoint</vt:lpstr>
      <vt:lpstr>Extended DISC Team analysis</vt:lpstr>
      <vt:lpstr>Team Analysis</vt:lpstr>
      <vt:lpstr>Team Analysis</vt:lpstr>
      <vt:lpstr>Team Analysis </vt:lpstr>
      <vt:lpstr>Prezentacja programu PowerPoint</vt:lpstr>
      <vt:lpstr>Extended DISC Team analysis </vt:lpstr>
      <vt:lpstr>Types of teams</vt:lpstr>
      <vt:lpstr>Types of teams</vt:lpstr>
      <vt:lpstr>Types of teams</vt:lpstr>
      <vt:lpstr>Types of teams</vt:lpstr>
      <vt:lpstr>Team report – shotgun map</vt:lpstr>
      <vt:lpstr>Prezentacja programu PowerPoint</vt:lpstr>
      <vt:lpstr>What does it mean to be a leader?</vt:lpstr>
      <vt:lpstr>What kind of leader will Adam be?</vt:lpstr>
      <vt:lpstr>Adam and his challenges…</vt:lpstr>
      <vt:lpstr>What about Eva?</vt:lpstr>
      <vt:lpstr>Eva and her challenges…</vt:lpstr>
      <vt:lpstr>Prezentacja programu PowerPoint</vt:lpstr>
      <vt:lpstr>Extended DISC model – The Four Quadrant Model</vt:lpstr>
      <vt:lpstr>The Four Quadrant Model</vt:lpstr>
      <vt:lpstr>The Four Quadrant Model</vt:lpstr>
      <vt:lpstr>Distribution of behavior styles according to the Extended DISC model in the Polish population (2024)</vt:lpstr>
      <vt:lpstr>What does it mean for employers?</vt:lpstr>
      <vt:lpstr>What does it mean for employers?</vt:lpstr>
      <vt:lpstr>Distribution of behavior styles according to the Extended DISC model in Polish and and Worldwide – 2024 (%)</vt:lpstr>
      <vt:lpstr>What does it mean for employers?</vt:lpstr>
      <vt:lpstr>And how do generations differ? (as of 2020)</vt:lpstr>
      <vt:lpstr>Prezentacja programu PowerPoint</vt:lpstr>
      <vt:lpstr>In the generation born in the 90s there is 1/3 less D than in the 70s.</vt:lpstr>
      <vt:lpstr>In the generation born in the 90's there is more than 1/3 more I than in the 70's</vt:lpstr>
      <vt:lpstr>Conclusions for Leaders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Prezentika</dc:creator>
  <cp:lastModifiedBy>Wioletta Kantowicz</cp:lastModifiedBy>
  <cp:revision>521</cp:revision>
  <dcterms:created xsi:type="dcterms:W3CDTF">2018-11-19T13:55:42Z</dcterms:created>
  <dcterms:modified xsi:type="dcterms:W3CDTF">2025-12-05T09:15:35Z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0x01010038F66C5830A5D94F810939CC19540B40</vt:lpwstr>
  </property>
  <property fmtid="{D5CDD505-2E9C-101B-9397-08002B2CF9AE}" pid="3" name="MediaServiceImageTags">
    <vt:lpwstr/>
  </property>
</Properties>
</file>