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84" r:id="rId5"/>
  </p:sldMasterIdLst>
  <p:notesMasterIdLst>
    <p:notesMasterId r:id="rId82"/>
  </p:notesMasterIdLst>
  <p:handoutMasterIdLst>
    <p:handoutMasterId r:id="rId83"/>
  </p:handoutMasterIdLst>
  <p:sldIdLst>
    <p:sldId id="286" r:id="rId6"/>
    <p:sldId id="272" r:id="rId7"/>
    <p:sldId id="258" r:id="rId8"/>
    <p:sldId id="276" r:id="rId9"/>
    <p:sldId id="277" r:id="rId10"/>
    <p:sldId id="410" r:id="rId11"/>
    <p:sldId id="287" r:id="rId12"/>
    <p:sldId id="288" r:id="rId13"/>
    <p:sldId id="289" r:id="rId14"/>
    <p:sldId id="297" r:id="rId15"/>
    <p:sldId id="298" r:id="rId16"/>
    <p:sldId id="290" r:id="rId17"/>
    <p:sldId id="291" r:id="rId18"/>
    <p:sldId id="293" r:id="rId19"/>
    <p:sldId id="294" r:id="rId20"/>
    <p:sldId id="295" r:id="rId21"/>
    <p:sldId id="296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405" r:id="rId34"/>
    <p:sldId id="311" r:id="rId35"/>
    <p:sldId id="312" r:id="rId36"/>
    <p:sldId id="313" r:id="rId37"/>
    <p:sldId id="403" r:id="rId38"/>
    <p:sldId id="315" r:id="rId39"/>
    <p:sldId id="407" r:id="rId40"/>
    <p:sldId id="408" r:id="rId41"/>
    <p:sldId id="323" r:id="rId42"/>
    <p:sldId id="409" r:id="rId43"/>
    <p:sldId id="328" r:id="rId44"/>
    <p:sldId id="330" r:id="rId45"/>
    <p:sldId id="331" r:id="rId46"/>
    <p:sldId id="332" r:id="rId47"/>
    <p:sldId id="333" r:id="rId48"/>
    <p:sldId id="334" r:id="rId49"/>
    <p:sldId id="335" r:id="rId50"/>
    <p:sldId id="349" r:id="rId51"/>
    <p:sldId id="371" r:id="rId52"/>
    <p:sldId id="374" r:id="rId53"/>
    <p:sldId id="375" r:id="rId54"/>
    <p:sldId id="402" r:id="rId55"/>
    <p:sldId id="369" r:id="rId56"/>
    <p:sldId id="350" r:id="rId57"/>
    <p:sldId id="351" r:id="rId58"/>
    <p:sldId id="353" r:id="rId59"/>
    <p:sldId id="354" r:id="rId60"/>
    <p:sldId id="356" r:id="rId61"/>
    <p:sldId id="357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430" r:id="rId71"/>
    <p:sldId id="404" r:id="rId72"/>
    <p:sldId id="418" r:id="rId73"/>
    <p:sldId id="390" r:id="rId74"/>
    <p:sldId id="431" r:id="rId75"/>
    <p:sldId id="420" r:id="rId76"/>
    <p:sldId id="395" r:id="rId77"/>
    <p:sldId id="396" r:id="rId78"/>
    <p:sldId id="397" r:id="rId79"/>
    <p:sldId id="398" r:id="rId80"/>
    <p:sldId id="399" r:id="rId81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84"/>
    </p:embeddedFont>
    <p:embeddedFont>
      <p:font typeface="Mukta bold" panose="020B0604020202020204" charset="0"/>
      <p:bold r:id="rId85"/>
    </p:embeddedFont>
    <p:embeddedFont>
      <p:font typeface="Mukta Light" panose="020B0604020202020204" charset="0"/>
      <p:regular r:id="rId86"/>
    </p:embeddedFont>
    <p:embeddedFont>
      <p:font typeface="Open Sans" panose="020B0606030504020204" pitchFamily="34" charset="0"/>
      <p:regular r:id="rId87"/>
      <p:bold r:id="rId88"/>
      <p:italic r:id="rId89"/>
      <p:boldItalic r:id="rId90"/>
    </p:embeddedFont>
    <p:embeddedFont>
      <p:font typeface="Open Sans Light" panose="020F0502020204030204" pitchFamily="34" charset="0"/>
      <p:regular r:id="rId91"/>
      <p:italic r:id="rId92"/>
    </p:embeddedFont>
    <p:embeddedFont>
      <p:font typeface="Poppins SemiBold" panose="00000700000000000000" pitchFamily="2" charset="-18"/>
      <p:bold r:id="rId93"/>
      <p:boldItalic r:id="rId94"/>
    </p:embeddedFont>
    <p:embeddedFont>
      <p:font typeface="Roboto" panose="02000000000000000000" pitchFamily="2" charset="0"/>
      <p:regular r:id="rId95"/>
      <p:bold r:id="rId96"/>
      <p:italic r:id="rId9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AA7"/>
    <a:srgbClr val="CC0A5D"/>
    <a:srgbClr val="F65499"/>
    <a:srgbClr val="F2F2F2"/>
    <a:srgbClr val="A6A6A6"/>
    <a:srgbClr val="D2135C"/>
    <a:srgbClr val="7F7F7F"/>
    <a:srgbClr val="FFFFFF"/>
    <a:srgbClr val="898387"/>
    <a:srgbClr val="ED0C6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1C0CA-0D3B-4449-BC68-9F586AEC25D6}" v="16" dt="2025-12-05T09:32:10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42" autoAdjust="0"/>
  </p:normalViewPr>
  <p:slideViewPr>
    <p:cSldViewPr snapToGrid="0" showGuides="1">
      <p:cViewPr varScale="1">
        <p:scale>
          <a:sx n="88" d="100"/>
          <a:sy n="88" d="100"/>
        </p:scale>
        <p:origin x="845" y="-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font" Target="fonts/font2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4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4.fntdata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10.fntdata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50800"/>
          </c:spPr>
          <c:dPt>
            <c:idx val="0"/>
            <c:bubble3D val="0"/>
            <c:spPr>
              <a:solidFill>
                <a:srgbClr val="CC003E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5-46C1-ADBF-C32F08F26CA5}"/>
              </c:ext>
            </c:extLst>
          </c:dPt>
          <c:dPt>
            <c:idx val="1"/>
            <c:bubble3D val="0"/>
            <c:spPr>
              <a:solidFill>
                <a:srgbClr val="F6BF00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5-46C1-ADBF-C32F08F26CA5}"/>
              </c:ext>
            </c:extLst>
          </c:dPt>
          <c:dPt>
            <c:idx val="2"/>
            <c:bubble3D val="0"/>
            <c:spPr>
              <a:solidFill>
                <a:srgbClr val="42B04D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A5-46C1-ADBF-C32F08F26CA5}"/>
              </c:ext>
            </c:extLst>
          </c:dPt>
          <c:dPt>
            <c:idx val="3"/>
            <c:bubble3D val="0"/>
            <c:spPr>
              <a:solidFill>
                <a:srgbClr val="3171C3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A5-46C1-ADBF-C32F08F26CA5}"/>
              </c:ext>
            </c:extLst>
          </c:dPt>
          <c:dLbls>
            <c:dLbl>
              <c:idx val="0"/>
              <c:layout>
                <c:manualLayout>
                  <c:x val="-0.10017092761542144"/>
                  <c:y val="0.1399899643214835"/>
                </c:manualLayout>
              </c:layout>
              <c:tx>
                <c:rich>
                  <a:bodyPr/>
                  <a:lstStyle/>
                  <a:p>
                    <a:fld id="{8FEA87DA-1AF6-44B8-B1D8-1B948CBE71AE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A5-46C1-ADBF-C32F08F26CA5}"/>
                </c:ext>
              </c:extLst>
            </c:dLbl>
            <c:dLbl>
              <c:idx val="1"/>
              <c:layout>
                <c:manualLayout>
                  <c:x val="-9.887337626147237E-2"/>
                  <c:y val="4.4217332417732999E-2"/>
                </c:manualLayout>
              </c:layout>
              <c:tx>
                <c:rich>
                  <a:bodyPr/>
                  <a:lstStyle/>
                  <a:p>
                    <a:fld id="{FCD9179A-B8E3-4D8B-9D96-789422674261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A5-46C1-ADBF-C32F08F26CA5}"/>
                </c:ext>
              </c:extLst>
            </c:dLbl>
            <c:dLbl>
              <c:idx val="2"/>
              <c:layout>
                <c:manualLayout>
                  <c:x val="6.2184839521446926E-2"/>
                  <c:y val="-0.1249558240061624"/>
                </c:manualLayout>
              </c:layout>
              <c:tx>
                <c:rich>
                  <a:bodyPr/>
                  <a:lstStyle/>
                  <a:p>
                    <a:fld id="{7DBA8CB0-2066-4C3C-A67B-0E8A7FD55B85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A5-46C1-ADBF-C32F08F26CA5}"/>
                </c:ext>
              </c:extLst>
            </c:dLbl>
            <c:dLbl>
              <c:idx val="3"/>
              <c:layout>
                <c:manualLayout>
                  <c:x val="0.13725716356861134"/>
                  <c:y val="0.14570317755270806"/>
                </c:manualLayout>
              </c:layout>
              <c:tx>
                <c:rich>
                  <a:bodyPr/>
                  <a:lstStyle/>
                  <a:p>
                    <a:fld id="{81D0A758-BA69-4BE3-9071-B76229F5D398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A5-46C1-ADBF-C32F08F26C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11.8</c:v>
                </c:pt>
                <c:pt idx="1">
                  <c:v>19.399999999999999</c:v>
                </c:pt>
                <c:pt idx="2">
                  <c:v>45.4</c:v>
                </c:pt>
                <c:pt idx="3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5-46C1-ADBF-C32F08F26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50800"/>
          </c:spPr>
          <c:dPt>
            <c:idx val="0"/>
            <c:bubble3D val="0"/>
            <c:spPr>
              <a:solidFill>
                <a:srgbClr val="CC003E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42-4E86-85E4-F6DFED8F3FD9}"/>
              </c:ext>
            </c:extLst>
          </c:dPt>
          <c:dPt>
            <c:idx val="1"/>
            <c:bubble3D val="0"/>
            <c:spPr>
              <a:solidFill>
                <a:srgbClr val="F6BF00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42-4E86-85E4-F6DFED8F3FD9}"/>
              </c:ext>
            </c:extLst>
          </c:dPt>
          <c:dPt>
            <c:idx val="2"/>
            <c:bubble3D val="0"/>
            <c:spPr>
              <a:solidFill>
                <a:srgbClr val="42B04D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42-4E86-85E4-F6DFED8F3FD9}"/>
              </c:ext>
            </c:extLst>
          </c:dPt>
          <c:dPt>
            <c:idx val="3"/>
            <c:bubble3D val="0"/>
            <c:spPr>
              <a:solidFill>
                <a:srgbClr val="3171C3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42-4E86-85E4-F6DFED8F3FD9}"/>
              </c:ext>
            </c:extLst>
          </c:dPt>
          <c:dLbls>
            <c:dLbl>
              <c:idx val="0"/>
              <c:layout>
                <c:manualLayout>
                  <c:x val="-8.6616601245660285E-2"/>
                  <c:y val="0.119807731631535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42-4E86-85E4-F6DFED8F3FD9}"/>
                </c:ext>
              </c:extLst>
            </c:dLbl>
            <c:dLbl>
              <c:idx val="1"/>
              <c:layout>
                <c:manualLayout>
                  <c:x val="-7.7599424002317424E-2"/>
                  <c:y val="5.64319414077698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42-4E86-85E4-F6DFED8F3FD9}"/>
                </c:ext>
              </c:extLst>
            </c:dLbl>
            <c:dLbl>
              <c:idx val="2"/>
              <c:layout>
                <c:manualLayout>
                  <c:x val="1.8830457964946368E-2"/>
                  <c:y val="-0.1236064146403534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42-4E86-85E4-F6DFED8F3FD9}"/>
                </c:ext>
              </c:extLst>
            </c:dLbl>
            <c:dLbl>
              <c:idx val="3"/>
              <c:layout>
                <c:manualLayout>
                  <c:x val="0.13535835744134905"/>
                  <c:y val="0.120072335133345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42-4E86-85E4-F6DFED8F3F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8.6999999999999993</c:v>
                </c:pt>
                <c:pt idx="1">
                  <c:v>26.1</c:v>
                </c:pt>
                <c:pt idx="2">
                  <c:v>34</c:v>
                </c:pt>
                <c:pt idx="3">
                  <c:v>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42-4E86-85E4-F6DFED8F3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50800"/>
          </c:spPr>
          <c:dPt>
            <c:idx val="0"/>
            <c:bubble3D val="0"/>
            <c:spPr>
              <a:solidFill>
                <a:srgbClr val="CC003E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58-41FC-8205-57C133EFFE18}"/>
              </c:ext>
            </c:extLst>
          </c:dPt>
          <c:dPt>
            <c:idx val="1"/>
            <c:bubble3D val="0"/>
            <c:spPr>
              <a:solidFill>
                <a:srgbClr val="F6BF00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58-41FC-8205-57C133EFFE18}"/>
              </c:ext>
            </c:extLst>
          </c:dPt>
          <c:dPt>
            <c:idx val="2"/>
            <c:bubble3D val="0"/>
            <c:spPr>
              <a:solidFill>
                <a:srgbClr val="42B04D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58-41FC-8205-57C133EFFE18}"/>
              </c:ext>
            </c:extLst>
          </c:dPt>
          <c:dPt>
            <c:idx val="3"/>
            <c:bubble3D val="0"/>
            <c:spPr>
              <a:solidFill>
                <a:srgbClr val="3171C3"/>
              </a:solidFill>
              <a:ln w="508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58-41FC-8205-57C133EFFE18}"/>
              </c:ext>
            </c:extLst>
          </c:dPt>
          <c:dLbls>
            <c:dLbl>
              <c:idx val="0"/>
              <c:layout>
                <c:manualLayout>
                  <c:x val="-0.12278591987197941"/>
                  <c:y val="0.139989915289021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58-41FC-8205-57C133EFFE18}"/>
                </c:ext>
              </c:extLst>
            </c:dLbl>
            <c:dLbl>
              <c:idx val="1"/>
              <c:layout>
                <c:manualLayout>
                  <c:x val="-8.3796859910407098E-2"/>
                  <c:y val="4.42172136341256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58-41FC-8205-57C133EFFE18}"/>
                </c:ext>
              </c:extLst>
            </c:dLbl>
            <c:dLbl>
              <c:idx val="2"/>
              <c:layout>
                <c:manualLayout>
                  <c:x val="6.2184839521446926E-2"/>
                  <c:y val="-0.12495582400616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58-41FC-8205-57C133EFFE18}"/>
                </c:ext>
              </c:extLst>
            </c:dLbl>
            <c:dLbl>
              <c:idx val="3"/>
              <c:layout>
                <c:manualLayout>
                  <c:x val="0.14479539439280739"/>
                  <c:y val="0.160779912015496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58-41FC-8205-57C133EFFE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11.8</c:v>
                </c:pt>
                <c:pt idx="1">
                  <c:v>19.399999999999999</c:v>
                </c:pt>
                <c:pt idx="2">
                  <c:v>45.4</c:v>
                </c:pt>
                <c:pt idx="3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58-41FC-8205-57C133EFF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6055A-9DA2-46A1-AC65-E792E40B1346}" type="datetimeFigureOut">
              <a:rPr lang="pl-PL" smtClean="0"/>
              <a:t>14.01.2026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96C1C-B5EF-41A2-824B-8EE3A9A657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4004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5BB9A-C808-4C98-AD71-B8E5F6FB1528}" type="datetimeFigureOut">
              <a:rPr lang="pl-PL" smtClean="0"/>
              <a:t>14.01.2026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FF555-9CF6-455B-A361-1BD9CCEB5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30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 userDrawn="1"/>
        </p:nvGrpSpPr>
        <p:grpSpPr>
          <a:xfrm>
            <a:off x="1055042" y="459755"/>
            <a:ext cx="3793820" cy="597711"/>
            <a:chOff x="7527889" y="5602514"/>
            <a:chExt cx="3793820" cy="597711"/>
          </a:xfrm>
          <a:effectLst/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9" y="5620434"/>
              <a:ext cx="1252566" cy="579791"/>
            </a:xfrm>
            <a:prstGeom prst="rect">
              <a:avLst/>
            </a:prstGeom>
          </p:spPr>
        </p:pic>
        <p:sp>
          <p:nvSpPr>
            <p:cNvPr id="10" name="Slide Number Placeholder 5"/>
            <p:cNvSpPr txBox="1">
              <a:spLocks/>
            </p:cNvSpPr>
            <p:nvPr/>
          </p:nvSpPr>
          <p:spPr>
            <a:xfrm>
              <a:off x="9028453" y="5725663"/>
              <a:ext cx="2293256" cy="369332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600" dirty="0" err="1">
                  <a:solidFill>
                    <a:schemeClr val="tx1"/>
                  </a:solidFill>
                </a:rPr>
                <a:t>extended.tools</a:t>
              </a:r>
              <a:r>
                <a:rPr lang="pl-PL" sz="1600" dirty="0">
                  <a:solidFill>
                    <a:schemeClr val="tx1"/>
                  </a:solidFill>
                </a:rPr>
                <a:t>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Łącznik prosty 10"/>
            <p:cNvCxnSpPr/>
            <p:nvPr/>
          </p:nvCxnSpPr>
          <p:spPr>
            <a:xfrm>
              <a:off x="8947824" y="5602514"/>
              <a:ext cx="0" cy="576000"/>
            </a:xfrm>
            <a:prstGeom prst="line">
              <a:avLst/>
            </a:prstGeom>
            <a:ln w="19050">
              <a:solidFill>
                <a:srgbClr val="ED0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Łącznik prosty 11"/>
          <p:cNvCxnSpPr/>
          <p:nvPr userDrawn="1"/>
        </p:nvCxnSpPr>
        <p:spPr>
          <a:xfrm flipH="1" flipV="1">
            <a:off x="-221820" y="3696291"/>
            <a:ext cx="4828278" cy="1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 flipH="1">
            <a:off x="8853133" y="4408763"/>
            <a:ext cx="7409031" cy="1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2" y="1371600"/>
            <a:ext cx="4339686" cy="4339686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59618" y="3387771"/>
            <a:ext cx="8281987" cy="707979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pl-PL" dirty="0"/>
              <a:t>Dodaj tytuł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4658980" y="4090628"/>
            <a:ext cx="4307220" cy="707979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Dodaj podtytuł</a:t>
            </a:r>
          </a:p>
        </p:txBody>
      </p:sp>
    </p:spTree>
    <p:extLst>
      <p:ext uri="{BB962C8B-B14F-4D97-AF65-F5344CB8AC3E}">
        <p14:creationId xmlns:p14="http://schemas.microsoft.com/office/powerpoint/2010/main" val="5629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>
            <p:tmplLst>
              <p:tmpl>
                <p:tnLst>
                  <p:par>
                    <p:cTn presetID="47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>
            <p:tmplLst>
              <p:tmpl>
                <p:tnLst>
                  <p:par>
                    <p:cTn presetID="47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1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8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8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2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 userDrawn="1"/>
        </p:nvGrpSpPr>
        <p:grpSpPr>
          <a:xfrm>
            <a:off x="1055042" y="459755"/>
            <a:ext cx="3793820" cy="597711"/>
            <a:chOff x="7527889" y="5602514"/>
            <a:chExt cx="3793820" cy="597711"/>
          </a:xfrm>
          <a:effectLst/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9" y="5620434"/>
              <a:ext cx="1252566" cy="579791"/>
            </a:xfrm>
            <a:prstGeom prst="rect">
              <a:avLst/>
            </a:prstGeom>
          </p:spPr>
        </p:pic>
        <p:sp>
          <p:nvSpPr>
            <p:cNvPr id="10" name="Slide Number Placeholder 5"/>
            <p:cNvSpPr txBox="1">
              <a:spLocks/>
            </p:cNvSpPr>
            <p:nvPr/>
          </p:nvSpPr>
          <p:spPr>
            <a:xfrm>
              <a:off x="9028453" y="5725663"/>
              <a:ext cx="2293256" cy="369332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600" dirty="0" err="1">
                  <a:solidFill>
                    <a:schemeClr val="tx1"/>
                  </a:solidFill>
                </a:rPr>
                <a:t>extended.tools</a:t>
              </a:r>
              <a:r>
                <a:rPr lang="pl-PL" sz="1600" dirty="0">
                  <a:solidFill>
                    <a:schemeClr val="tx1"/>
                  </a:solidFill>
                </a:rPr>
                <a:t>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Łącznik prosty 10"/>
            <p:cNvCxnSpPr/>
            <p:nvPr/>
          </p:nvCxnSpPr>
          <p:spPr>
            <a:xfrm>
              <a:off x="8947824" y="5602514"/>
              <a:ext cx="0" cy="576000"/>
            </a:xfrm>
            <a:prstGeom prst="line">
              <a:avLst/>
            </a:prstGeom>
            <a:ln w="19050">
              <a:solidFill>
                <a:srgbClr val="ED0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Łącznik prosty 11"/>
          <p:cNvCxnSpPr/>
          <p:nvPr userDrawn="1"/>
        </p:nvCxnSpPr>
        <p:spPr>
          <a:xfrm flipH="1" flipV="1">
            <a:off x="-221820" y="3696291"/>
            <a:ext cx="4828278" cy="1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 userDrawn="1"/>
        </p:nvCxnSpPr>
        <p:spPr>
          <a:xfrm flipH="1">
            <a:off x="8853133" y="4408763"/>
            <a:ext cx="7409031" cy="1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2" y="1371600"/>
            <a:ext cx="4339686" cy="4339686"/>
          </a:xfrm>
          <a:prstGeom prst="rect">
            <a:avLst/>
          </a:prstGeom>
        </p:spPr>
      </p:pic>
      <p:sp>
        <p:nvSpPr>
          <p:cNvPr id="19" name="Symbol zastępczy tekstu 18"/>
          <p:cNvSpPr>
            <a:spLocks noGrp="1"/>
          </p:cNvSpPr>
          <p:nvPr>
            <p:ph type="body" sz="quarter" idx="10" hasCustomPrompt="1"/>
          </p:nvPr>
        </p:nvSpPr>
        <p:spPr>
          <a:xfrm>
            <a:off x="4659618" y="3387771"/>
            <a:ext cx="8281987" cy="707979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pl-PL" dirty="0"/>
              <a:t>Dodaj tytuł</a:t>
            </a:r>
          </a:p>
        </p:txBody>
      </p:sp>
      <p:sp>
        <p:nvSpPr>
          <p:cNvPr id="20" name="Symbol zastępczy tekstu 18"/>
          <p:cNvSpPr>
            <a:spLocks noGrp="1"/>
          </p:cNvSpPr>
          <p:nvPr>
            <p:ph type="body" sz="quarter" idx="11" hasCustomPrompt="1"/>
          </p:nvPr>
        </p:nvSpPr>
        <p:spPr>
          <a:xfrm>
            <a:off x="4658980" y="4090628"/>
            <a:ext cx="4307220" cy="707979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Dodaj podtytuł</a:t>
            </a:r>
          </a:p>
        </p:txBody>
      </p:sp>
    </p:spTree>
    <p:extLst>
      <p:ext uri="{BB962C8B-B14F-4D97-AF65-F5344CB8AC3E}">
        <p14:creationId xmlns:p14="http://schemas.microsoft.com/office/powerpoint/2010/main" val="28297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>
            <p:tmplLst>
              <p:tmpl>
                <p:tnLst>
                  <p:par>
                    <p:cTn presetID="47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>
            <p:tmplLst>
              <p:tmpl>
                <p:tnLst>
                  <p:par>
                    <p:cTn presetID="47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19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20"/>
                            </p:tgtEl>
                          </p:cBhvr>
                        </p:animEffect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50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3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0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1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4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0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0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7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4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1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2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0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8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9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6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4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3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1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‹#›</a:t>
            </a:fld>
            <a:endParaRPr lang="pl-PL"/>
          </a:p>
        </p:txBody>
      </p:sp>
      <p:cxnSp>
        <p:nvCxnSpPr>
          <p:cNvPr id="6" name="Łącznik prosty 5"/>
          <p:cNvCxnSpPr/>
          <p:nvPr userDrawn="1"/>
        </p:nvCxnSpPr>
        <p:spPr>
          <a:xfrm flipH="1">
            <a:off x="-211490" y="401289"/>
            <a:ext cx="482600" cy="0"/>
          </a:xfrm>
          <a:prstGeom prst="line">
            <a:avLst/>
          </a:prstGeom>
          <a:ln w="1905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/>
          <a:p>
            <a:pPr marL="0"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71109" y="1143000"/>
            <a:ext cx="11663716" cy="489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114504" y="62619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5960706" y="6261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665083" y="6261903"/>
            <a:ext cx="1155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EEF22-A4DB-45E7-8C91-9889C89BF273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9" name="Grupa 8"/>
          <p:cNvGrpSpPr/>
          <p:nvPr userDrawn="1"/>
        </p:nvGrpSpPr>
        <p:grpSpPr>
          <a:xfrm>
            <a:off x="384199" y="6267028"/>
            <a:ext cx="2415233" cy="382075"/>
            <a:chOff x="7527889" y="5602514"/>
            <a:chExt cx="2415233" cy="382075"/>
          </a:xfrm>
          <a:effectLst/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9" y="5620435"/>
              <a:ext cx="786709" cy="364154"/>
            </a:xfrm>
            <a:prstGeom prst="rect">
              <a:avLst/>
            </a:prstGeom>
          </p:spPr>
        </p:pic>
        <p:sp>
          <p:nvSpPr>
            <p:cNvPr id="11" name="Slide Number Placeholder 5"/>
            <p:cNvSpPr txBox="1">
              <a:spLocks/>
            </p:cNvSpPr>
            <p:nvPr/>
          </p:nvSpPr>
          <p:spPr>
            <a:xfrm>
              <a:off x="8373149" y="5636320"/>
              <a:ext cx="1569973" cy="292388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extended.tools</a:t>
              </a:r>
              <a:r>
                <a:rPr lang="pl-PL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8417599" y="5602514"/>
              <a:ext cx="0" cy="360000"/>
            </a:xfrm>
            <a:prstGeom prst="line">
              <a:avLst/>
            </a:prstGeom>
            <a:ln w="19050">
              <a:solidFill>
                <a:srgbClr val="ED0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7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82" r:id="rId6"/>
    <p:sldLayoutId id="2147483783" r:id="rId7"/>
    <p:sldLayoutId id="2147483654" r:id="rId8"/>
    <p:sldLayoutId id="2147483778" r:id="rId9"/>
    <p:sldLayoutId id="2147483779" r:id="rId10"/>
    <p:sldLayoutId id="2147483780" r:id="rId11"/>
    <p:sldLayoutId id="2147483655" r:id="rId12"/>
    <p:sldLayoutId id="2147483781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/>
          <a:p>
            <a:pPr marL="0"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71109" y="1143000"/>
            <a:ext cx="11663716" cy="4895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114504" y="62619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5960706" y="62619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665083" y="6261903"/>
            <a:ext cx="1155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EEF22-A4DB-45E7-8C91-9889C89BF273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9" name="Grupa 8"/>
          <p:cNvGrpSpPr/>
          <p:nvPr userDrawn="1"/>
        </p:nvGrpSpPr>
        <p:grpSpPr>
          <a:xfrm>
            <a:off x="384199" y="6267028"/>
            <a:ext cx="2415233" cy="382075"/>
            <a:chOff x="7527889" y="5602514"/>
            <a:chExt cx="2415233" cy="382075"/>
          </a:xfrm>
          <a:effectLst/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9" y="5620435"/>
              <a:ext cx="786709" cy="364154"/>
            </a:xfrm>
            <a:prstGeom prst="rect">
              <a:avLst/>
            </a:prstGeom>
          </p:spPr>
        </p:pic>
        <p:sp>
          <p:nvSpPr>
            <p:cNvPr id="11" name="Slide Number Placeholder 5"/>
            <p:cNvSpPr txBox="1">
              <a:spLocks/>
            </p:cNvSpPr>
            <p:nvPr/>
          </p:nvSpPr>
          <p:spPr>
            <a:xfrm>
              <a:off x="8373149" y="5636320"/>
              <a:ext cx="1569973" cy="292388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extended.tools</a:t>
              </a:r>
              <a:r>
                <a:rPr lang="pl-PL" sz="105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endPara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8417599" y="5602514"/>
              <a:ext cx="0" cy="360000"/>
            </a:xfrm>
            <a:prstGeom prst="line">
              <a:avLst/>
            </a:prstGeom>
            <a:ln w="19050">
              <a:solidFill>
                <a:srgbClr val="ED0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68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l-PL" sz="24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Wprowadzenie do modelu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2498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Extended DISC – </a:t>
            </a:r>
            <a:r>
              <a:rPr lang="pl-PL" b="1" dirty="0">
                <a:solidFill>
                  <a:schemeClr val="accent5"/>
                </a:solidFill>
              </a:rPr>
              <a:t>4 główne style </a:t>
            </a:r>
            <a:r>
              <a:rPr lang="pl-PL" b="1" dirty="0" err="1">
                <a:solidFill>
                  <a:schemeClr val="accent5"/>
                </a:solidFill>
              </a:rPr>
              <a:t>zachowań</a:t>
            </a:r>
            <a:endParaRPr lang="pl-PL" b="1" dirty="0">
              <a:solidFill>
                <a:schemeClr val="accent5"/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5296687" y="1614855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352585" y="1460135"/>
            <a:ext cx="5652928" cy="369332"/>
            <a:chOff x="239298" y="1460135"/>
            <a:chExt cx="5652928" cy="369332"/>
          </a:xfrm>
        </p:grpSpPr>
        <p:cxnSp>
          <p:nvCxnSpPr>
            <p:cNvPr id="5" name="Łącznik prosty 4"/>
            <p:cNvCxnSpPr/>
            <p:nvPr/>
          </p:nvCxnSpPr>
          <p:spPr>
            <a:xfrm flipH="1" flipV="1">
              <a:off x="5568376" y="1643063"/>
              <a:ext cx="323850" cy="1738"/>
            </a:xfrm>
            <a:prstGeom prst="line">
              <a:avLst/>
            </a:prstGeom>
            <a:ln w="1905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5"/>
            <p:cNvSpPr/>
            <p:nvPr/>
          </p:nvSpPr>
          <p:spPr>
            <a:xfrm>
              <a:off x="239298" y="1460135"/>
              <a:ext cx="53579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spc="-39" dirty="0">
                  <a:solidFill>
                    <a:schemeClr val="accent5"/>
                  </a:solidFill>
                </a:rPr>
                <a:t>Łatwo podejmuje decyzje</a:t>
              </a:r>
              <a:r>
                <a:rPr lang="pl-PL" altLang="pl-PL" sz="2000" spc="-39" dirty="0"/>
                <a:t>, twardy, inicjujący</a:t>
              </a:r>
              <a:endParaRPr lang="pl-PL" sz="2000" dirty="0"/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352585" y="2488155"/>
            <a:ext cx="5693231" cy="369332"/>
            <a:chOff x="-365001" y="2488155"/>
            <a:chExt cx="5693231" cy="369332"/>
          </a:xfrm>
        </p:grpSpPr>
        <p:sp>
          <p:nvSpPr>
            <p:cNvPr id="8" name="Prostokąt 7"/>
            <p:cNvSpPr/>
            <p:nvPr/>
          </p:nvSpPr>
          <p:spPr>
            <a:xfrm>
              <a:off x="-365001" y="2488155"/>
              <a:ext cx="52992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spc="-39" dirty="0"/>
                <a:t>Nieustępliwy,</a:t>
              </a:r>
              <a:r>
                <a:rPr lang="en-US" altLang="pl-PL" sz="2000" spc="-39" dirty="0"/>
                <a:t> </a:t>
              </a:r>
              <a:r>
                <a:rPr lang="pl-PL" altLang="pl-PL" sz="2000" b="1" spc="-39" dirty="0">
                  <a:solidFill>
                    <a:schemeClr val="accent5"/>
                  </a:solidFill>
                </a:rPr>
                <a:t>wypowiadający się, odważny</a:t>
              </a:r>
              <a:endParaRPr lang="pl-PL" sz="2000" b="1" dirty="0">
                <a:solidFill>
                  <a:schemeClr val="accent5"/>
                </a:solidFill>
              </a:endParaRPr>
            </a:p>
          </p:txBody>
        </p:sp>
        <p:cxnSp>
          <p:nvCxnSpPr>
            <p:cNvPr id="9" name="Łącznik prosty 8"/>
            <p:cNvCxnSpPr/>
            <p:nvPr/>
          </p:nvCxnSpPr>
          <p:spPr>
            <a:xfrm flipH="1">
              <a:off x="4878354" y="2672821"/>
              <a:ext cx="449876" cy="0"/>
            </a:xfrm>
            <a:prstGeom prst="line">
              <a:avLst/>
            </a:prstGeom>
            <a:ln w="1905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a 9"/>
          <p:cNvGrpSpPr/>
          <p:nvPr/>
        </p:nvGrpSpPr>
        <p:grpSpPr>
          <a:xfrm>
            <a:off x="352585" y="3516175"/>
            <a:ext cx="5652928" cy="369332"/>
            <a:chOff x="368724" y="3516175"/>
            <a:chExt cx="5652928" cy="369332"/>
          </a:xfrm>
        </p:grpSpPr>
        <p:sp>
          <p:nvSpPr>
            <p:cNvPr id="11" name="Prostokąt 10"/>
            <p:cNvSpPr/>
            <p:nvPr/>
          </p:nvSpPr>
          <p:spPr>
            <a:xfrm>
              <a:off x="368724" y="3516175"/>
              <a:ext cx="3831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spc="-39" dirty="0">
                  <a:solidFill>
                    <a:schemeClr val="accent5"/>
                  </a:solidFill>
                </a:rPr>
                <a:t>Lubi konkurować</a:t>
              </a:r>
              <a:r>
                <a:rPr lang="pl-PL" altLang="pl-PL" sz="2000" spc="-39" dirty="0"/>
                <a:t>, wymagający</a:t>
              </a:r>
              <a:endParaRPr lang="pl-PL" sz="2000" dirty="0"/>
            </a:p>
          </p:txBody>
        </p:sp>
        <p:cxnSp>
          <p:nvCxnSpPr>
            <p:cNvPr id="12" name="Łącznik prosty 11"/>
            <p:cNvCxnSpPr/>
            <p:nvPr/>
          </p:nvCxnSpPr>
          <p:spPr>
            <a:xfrm flipH="1">
              <a:off x="4157617" y="3680305"/>
              <a:ext cx="1864035" cy="0"/>
            </a:xfrm>
            <a:prstGeom prst="line">
              <a:avLst/>
            </a:prstGeom>
            <a:ln w="1905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a 12"/>
          <p:cNvGrpSpPr/>
          <p:nvPr/>
        </p:nvGrpSpPr>
        <p:grpSpPr>
          <a:xfrm>
            <a:off x="352585" y="4544196"/>
            <a:ext cx="5895815" cy="369332"/>
            <a:chOff x="60051" y="4544196"/>
            <a:chExt cx="5895815" cy="369332"/>
          </a:xfrm>
        </p:grpSpPr>
        <p:sp>
          <p:nvSpPr>
            <p:cNvPr id="14" name="Prostokąt 13"/>
            <p:cNvSpPr/>
            <p:nvPr/>
          </p:nvSpPr>
          <p:spPr>
            <a:xfrm>
              <a:off x="60051" y="4544196"/>
              <a:ext cx="4556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spc="-39" dirty="0">
                  <a:solidFill>
                    <a:schemeClr val="accent5"/>
                  </a:solidFill>
                </a:rPr>
                <a:t>Niezależny</a:t>
              </a:r>
              <a:r>
                <a:rPr lang="pl-PL" altLang="pl-PL" sz="2000" spc="-39" dirty="0"/>
                <a:t>, skoncentrowany na sobie</a:t>
              </a:r>
              <a:endParaRPr lang="pl-PL" sz="2000" dirty="0"/>
            </a:p>
          </p:txBody>
        </p:sp>
        <p:cxnSp>
          <p:nvCxnSpPr>
            <p:cNvPr id="15" name="Łącznik prosty 14"/>
            <p:cNvCxnSpPr/>
            <p:nvPr/>
          </p:nvCxnSpPr>
          <p:spPr>
            <a:xfrm flipH="1">
              <a:off x="4580291" y="4714245"/>
              <a:ext cx="1375575" cy="0"/>
            </a:xfrm>
            <a:prstGeom prst="line">
              <a:avLst/>
            </a:prstGeom>
            <a:ln w="1905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15"/>
          <p:cNvGrpSpPr/>
          <p:nvPr/>
        </p:nvGrpSpPr>
        <p:grpSpPr>
          <a:xfrm>
            <a:off x="7434581" y="891118"/>
            <a:ext cx="1742129" cy="1757374"/>
            <a:chOff x="7424335" y="2590541"/>
            <a:chExt cx="1742129" cy="1757374"/>
          </a:xfrm>
        </p:grpSpPr>
        <p:sp>
          <p:nvSpPr>
            <p:cNvPr id="17" name="Elipsa 16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775446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434581" y="4126856"/>
            <a:ext cx="3059974" cy="707362"/>
            <a:chOff x="7180581" y="4126856"/>
            <a:chExt cx="3059974" cy="707362"/>
          </a:xfrm>
        </p:grpSpPr>
        <p:sp>
          <p:nvSpPr>
            <p:cNvPr id="21" name="Prostokąt 20"/>
            <p:cNvSpPr/>
            <p:nvPr/>
          </p:nvSpPr>
          <p:spPr>
            <a:xfrm>
              <a:off x="8430764" y="4434108"/>
              <a:ext cx="18097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niewzruszony</a:t>
              </a:r>
            </a:p>
          </p:txBody>
        </p:sp>
        <p:grpSp>
          <p:nvGrpSpPr>
            <p:cNvPr id="22" name="Grupa 21"/>
            <p:cNvGrpSpPr/>
            <p:nvPr/>
          </p:nvGrpSpPr>
          <p:grpSpPr>
            <a:xfrm>
              <a:off x="7180581" y="4126856"/>
              <a:ext cx="2898676" cy="400110"/>
              <a:chOff x="7180581" y="4126856"/>
              <a:chExt cx="2898676" cy="400110"/>
            </a:xfrm>
          </p:grpSpPr>
          <p:sp>
            <p:nvSpPr>
              <p:cNvPr id="23" name="pole tekstowe 22"/>
              <p:cNvSpPr txBox="1"/>
              <p:nvPr/>
            </p:nvSpPr>
            <p:spPr>
              <a:xfrm>
                <a:off x="8418064" y="4126856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Pod presją</a:t>
                </a:r>
              </a:p>
            </p:txBody>
          </p:sp>
          <p:cxnSp>
            <p:nvCxnSpPr>
              <p:cNvPr id="24" name="Łącznik prosty 23"/>
              <p:cNvCxnSpPr/>
              <p:nvPr/>
            </p:nvCxnSpPr>
            <p:spPr>
              <a:xfrm flipH="1">
                <a:off x="7180581" y="4307231"/>
                <a:ext cx="1281269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a 24"/>
          <p:cNvGrpSpPr/>
          <p:nvPr/>
        </p:nvGrpSpPr>
        <p:grpSpPr>
          <a:xfrm>
            <a:off x="7119620" y="5046713"/>
            <a:ext cx="3452614" cy="699472"/>
            <a:chOff x="6865620" y="5046713"/>
            <a:chExt cx="3452614" cy="699472"/>
          </a:xfrm>
        </p:grpSpPr>
        <p:sp>
          <p:nvSpPr>
            <p:cNvPr id="26" name="Prostokąt 25"/>
            <p:cNvSpPr/>
            <p:nvPr/>
          </p:nvSpPr>
          <p:spPr>
            <a:xfrm>
              <a:off x="8430538" y="5346075"/>
              <a:ext cx="18876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utrata kontroli</a:t>
              </a:r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6865620" y="5046713"/>
              <a:ext cx="3213637" cy="400110"/>
              <a:chOff x="6865620" y="5046713"/>
              <a:chExt cx="3213637" cy="400110"/>
            </a:xfrm>
          </p:grpSpPr>
          <p:sp>
            <p:nvSpPr>
              <p:cNvPr id="28" name="pole tekstowe 27"/>
              <p:cNvSpPr txBox="1"/>
              <p:nvPr/>
            </p:nvSpPr>
            <p:spPr>
              <a:xfrm>
                <a:off x="8418064" y="5046713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Obawa</a:t>
                </a:r>
              </a:p>
            </p:txBody>
          </p:sp>
          <p:cxnSp>
            <p:nvCxnSpPr>
              <p:cNvPr id="29" name="Łącznik prosty 28"/>
              <p:cNvCxnSpPr/>
              <p:nvPr/>
            </p:nvCxnSpPr>
            <p:spPr>
              <a:xfrm flipH="1">
                <a:off x="6865620" y="5246768"/>
                <a:ext cx="1596229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Obraz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63" y="957405"/>
            <a:ext cx="4376773" cy="5445798"/>
          </a:xfrm>
          <a:prstGeom prst="rect">
            <a:avLst/>
          </a:prstGeom>
        </p:spPr>
      </p:pic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10</a:t>
            </a:fld>
            <a:endParaRPr lang="pl-PL"/>
          </a:p>
        </p:txBody>
      </p:sp>
      <p:sp>
        <p:nvSpPr>
          <p:cNvPr id="36" name="Elipsa 35"/>
          <p:cNvSpPr/>
          <p:nvPr/>
        </p:nvSpPr>
        <p:spPr>
          <a:xfrm>
            <a:off x="8344735" y="2740323"/>
            <a:ext cx="742227" cy="7422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7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Styl D – </a:t>
            </a:r>
            <a:r>
              <a:rPr lang="pl-PL" b="1" dirty="0">
                <a:solidFill>
                  <a:schemeClr val="accent5"/>
                </a:solidFill>
              </a:rPr>
              <a:t>zorientowany na rezultat</a:t>
            </a:r>
          </a:p>
        </p:txBody>
      </p:sp>
      <p:sp>
        <p:nvSpPr>
          <p:cNvPr id="3" name="Elipsa 2"/>
          <p:cNvSpPr/>
          <p:nvPr/>
        </p:nvSpPr>
        <p:spPr>
          <a:xfrm>
            <a:off x="7764116" y="1071713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6902373" y="1482089"/>
            <a:ext cx="1742129" cy="1757374"/>
            <a:chOff x="7424335" y="2590541"/>
            <a:chExt cx="1742129" cy="1757374"/>
          </a:xfrm>
        </p:grpSpPr>
        <p:sp>
          <p:nvSpPr>
            <p:cNvPr id="5" name="Elipsa 4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75446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sp>
        <p:nvSpPr>
          <p:cNvPr id="9" name="Elipsa 8"/>
          <p:cNvSpPr/>
          <p:nvPr/>
        </p:nvSpPr>
        <p:spPr>
          <a:xfrm>
            <a:off x="8265078" y="868148"/>
            <a:ext cx="742227" cy="7422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/>
          <p:cNvGrpSpPr/>
          <p:nvPr/>
        </p:nvGrpSpPr>
        <p:grpSpPr>
          <a:xfrm>
            <a:off x="327162" y="950508"/>
            <a:ext cx="705985" cy="705985"/>
            <a:chOff x="2488037" y="3694329"/>
            <a:chExt cx="822960" cy="822960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2488037" y="3694329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9"/>
            <p:cNvSpPr>
              <a:spLocks noEditPoints="1"/>
            </p:cNvSpPr>
            <p:nvPr/>
          </p:nvSpPr>
          <p:spPr bwMode="auto">
            <a:xfrm>
              <a:off x="2655495" y="3937639"/>
              <a:ext cx="487149" cy="335446"/>
            </a:xfrm>
            <a:custGeom>
              <a:avLst/>
              <a:gdLst>
                <a:gd name="T0" fmla="*/ 95 w 628"/>
                <a:gd name="T1" fmla="*/ 133 h 433"/>
                <a:gd name="T2" fmla="*/ 212 w 628"/>
                <a:gd name="T3" fmla="*/ 133 h 433"/>
                <a:gd name="T4" fmla="*/ 154 w 628"/>
                <a:gd name="T5" fmla="*/ 89 h 433"/>
                <a:gd name="T6" fmla="*/ 154 w 628"/>
                <a:gd name="T7" fmla="*/ 178 h 433"/>
                <a:gd name="T8" fmla="*/ 154 w 628"/>
                <a:gd name="T9" fmla="*/ 89 h 433"/>
                <a:gd name="T10" fmla="*/ 235 w 628"/>
                <a:gd name="T11" fmla="*/ 239 h 433"/>
                <a:gd name="T12" fmla="*/ 184 w 628"/>
                <a:gd name="T13" fmla="*/ 171 h 433"/>
                <a:gd name="T14" fmla="*/ 221 w 628"/>
                <a:gd name="T15" fmla="*/ 239 h 433"/>
                <a:gd name="T16" fmla="*/ 154 w 628"/>
                <a:gd name="T17" fmla="*/ 305 h 433"/>
                <a:gd name="T18" fmla="*/ 87 w 628"/>
                <a:gd name="T19" fmla="*/ 239 h 433"/>
                <a:gd name="T20" fmla="*/ 124 w 628"/>
                <a:gd name="T21" fmla="*/ 171 h 433"/>
                <a:gd name="T22" fmla="*/ 73 w 628"/>
                <a:gd name="T23" fmla="*/ 239 h 433"/>
                <a:gd name="T24" fmla="*/ 154 w 628"/>
                <a:gd name="T25" fmla="*/ 319 h 433"/>
                <a:gd name="T26" fmla="*/ 554 w 628"/>
                <a:gd name="T27" fmla="*/ 171 h 433"/>
                <a:gd name="T28" fmla="*/ 307 w 628"/>
                <a:gd name="T29" fmla="*/ 164 h 433"/>
                <a:gd name="T30" fmla="*/ 307 w 628"/>
                <a:gd name="T31" fmla="*/ 178 h 433"/>
                <a:gd name="T32" fmla="*/ 554 w 628"/>
                <a:gd name="T33" fmla="*/ 171 h 433"/>
                <a:gd name="T34" fmla="*/ 547 w 628"/>
                <a:gd name="T35" fmla="*/ 227 h 433"/>
                <a:gd name="T36" fmla="*/ 300 w 628"/>
                <a:gd name="T37" fmla="*/ 234 h 433"/>
                <a:gd name="T38" fmla="*/ 547 w 628"/>
                <a:gd name="T39" fmla="*/ 241 h 433"/>
                <a:gd name="T40" fmla="*/ 554 w 628"/>
                <a:gd name="T41" fmla="*/ 298 h 433"/>
                <a:gd name="T42" fmla="*/ 307 w 628"/>
                <a:gd name="T43" fmla="*/ 291 h 433"/>
                <a:gd name="T44" fmla="*/ 307 w 628"/>
                <a:gd name="T45" fmla="*/ 305 h 433"/>
                <a:gd name="T46" fmla="*/ 554 w 628"/>
                <a:gd name="T47" fmla="*/ 298 h 433"/>
                <a:gd name="T48" fmla="*/ 486 w 628"/>
                <a:gd name="T49" fmla="*/ 433 h 433"/>
                <a:gd name="T50" fmla="*/ 479 w 628"/>
                <a:gd name="T51" fmla="*/ 390 h 433"/>
                <a:gd name="T52" fmla="*/ 436 w 628"/>
                <a:gd name="T53" fmla="*/ 390 h 433"/>
                <a:gd name="T54" fmla="*/ 429 w 628"/>
                <a:gd name="T55" fmla="*/ 433 h 433"/>
                <a:gd name="T56" fmla="*/ 192 w 628"/>
                <a:gd name="T57" fmla="*/ 426 h 433"/>
                <a:gd name="T58" fmla="*/ 170 w 628"/>
                <a:gd name="T59" fmla="*/ 368 h 433"/>
                <a:gd name="T60" fmla="*/ 149 w 628"/>
                <a:gd name="T61" fmla="*/ 426 h 433"/>
                <a:gd name="T62" fmla="*/ 7 w 628"/>
                <a:gd name="T63" fmla="*/ 433 h 433"/>
                <a:gd name="T64" fmla="*/ 0 w 628"/>
                <a:gd name="T65" fmla="*/ 7 h 433"/>
                <a:gd name="T66" fmla="*/ 270 w 628"/>
                <a:gd name="T67" fmla="*/ 0 h 433"/>
                <a:gd name="T68" fmla="*/ 329 w 628"/>
                <a:gd name="T69" fmla="*/ 73 h 433"/>
                <a:gd name="T70" fmla="*/ 628 w 628"/>
                <a:gd name="T71" fmla="*/ 80 h 433"/>
                <a:gd name="T72" fmla="*/ 621 w 628"/>
                <a:gd name="T73" fmla="*/ 433 h 433"/>
                <a:gd name="T74" fmla="*/ 614 w 628"/>
                <a:gd name="T75" fmla="*/ 419 h 433"/>
                <a:gd name="T76" fmla="*/ 325 w 628"/>
                <a:gd name="T77" fmla="*/ 87 h 433"/>
                <a:gd name="T78" fmla="*/ 267 w 628"/>
                <a:gd name="T79" fmla="*/ 14 h 433"/>
                <a:gd name="T80" fmla="*/ 14 w 628"/>
                <a:gd name="T81" fmla="*/ 419 h 433"/>
                <a:gd name="T82" fmla="*/ 135 w 628"/>
                <a:gd name="T83" fmla="*/ 390 h 433"/>
                <a:gd name="T84" fmla="*/ 206 w 628"/>
                <a:gd name="T85" fmla="*/ 390 h 433"/>
                <a:gd name="T86" fmla="*/ 422 w 628"/>
                <a:gd name="T87" fmla="*/ 419 h 433"/>
                <a:gd name="T88" fmla="*/ 458 w 628"/>
                <a:gd name="T89" fmla="*/ 354 h 433"/>
                <a:gd name="T90" fmla="*/ 493 w 628"/>
                <a:gd name="T91" fmla="*/ 41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433">
                  <a:moveTo>
                    <a:pt x="154" y="192"/>
                  </a:moveTo>
                  <a:cubicBezTo>
                    <a:pt x="121" y="192"/>
                    <a:pt x="95" y="166"/>
                    <a:pt x="95" y="133"/>
                  </a:cubicBezTo>
                  <a:cubicBezTo>
                    <a:pt x="95" y="101"/>
                    <a:pt x="121" y="75"/>
                    <a:pt x="154" y="75"/>
                  </a:cubicBezTo>
                  <a:cubicBezTo>
                    <a:pt x="186" y="75"/>
                    <a:pt x="212" y="101"/>
                    <a:pt x="212" y="133"/>
                  </a:cubicBezTo>
                  <a:cubicBezTo>
                    <a:pt x="212" y="166"/>
                    <a:pt x="186" y="192"/>
                    <a:pt x="154" y="192"/>
                  </a:cubicBezTo>
                  <a:close/>
                  <a:moveTo>
                    <a:pt x="154" y="89"/>
                  </a:moveTo>
                  <a:cubicBezTo>
                    <a:pt x="129" y="89"/>
                    <a:pt x="109" y="109"/>
                    <a:pt x="109" y="133"/>
                  </a:cubicBezTo>
                  <a:cubicBezTo>
                    <a:pt x="109" y="158"/>
                    <a:pt x="129" y="178"/>
                    <a:pt x="154" y="178"/>
                  </a:cubicBezTo>
                  <a:cubicBezTo>
                    <a:pt x="178" y="178"/>
                    <a:pt x="198" y="158"/>
                    <a:pt x="198" y="133"/>
                  </a:cubicBezTo>
                  <a:cubicBezTo>
                    <a:pt x="198" y="109"/>
                    <a:pt x="178" y="89"/>
                    <a:pt x="154" y="89"/>
                  </a:cubicBezTo>
                  <a:close/>
                  <a:moveTo>
                    <a:pt x="235" y="301"/>
                  </a:moveTo>
                  <a:cubicBezTo>
                    <a:pt x="235" y="239"/>
                    <a:pt x="235" y="239"/>
                    <a:pt x="235" y="239"/>
                  </a:cubicBezTo>
                  <a:cubicBezTo>
                    <a:pt x="235" y="210"/>
                    <a:pt x="219" y="182"/>
                    <a:pt x="193" y="168"/>
                  </a:cubicBezTo>
                  <a:cubicBezTo>
                    <a:pt x="190" y="166"/>
                    <a:pt x="186" y="167"/>
                    <a:pt x="184" y="171"/>
                  </a:cubicBezTo>
                  <a:cubicBezTo>
                    <a:pt x="182" y="174"/>
                    <a:pt x="183" y="178"/>
                    <a:pt x="186" y="180"/>
                  </a:cubicBezTo>
                  <a:cubicBezTo>
                    <a:pt x="208" y="192"/>
                    <a:pt x="221" y="215"/>
                    <a:pt x="221" y="239"/>
                  </a:cubicBezTo>
                  <a:cubicBezTo>
                    <a:pt x="221" y="298"/>
                    <a:pt x="221" y="298"/>
                    <a:pt x="221" y="298"/>
                  </a:cubicBezTo>
                  <a:cubicBezTo>
                    <a:pt x="215" y="301"/>
                    <a:pt x="192" y="305"/>
                    <a:pt x="154" y="305"/>
                  </a:cubicBezTo>
                  <a:cubicBezTo>
                    <a:pt x="116" y="305"/>
                    <a:pt x="93" y="301"/>
                    <a:pt x="87" y="298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7" y="215"/>
                    <a:pt x="100" y="192"/>
                    <a:pt x="121" y="180"/>
                  </a:cubicBezTo>
                  <a:cubicBezTo>
                    <a:pt x="124" y="178"/>
                    <a:pt x="126" y="174"/>
                    <a:pt x="124" y="171"/>
                  </a:cubicBezTo>
                  <a:cubicBezTo>
                    <a:pt x="122" y="167"/>
                    <a:pt x="118" y="166"/>
                    <a:pt x="114" y="168"/>
                  </a:cubicBezTo>
                  <a:cubicBezTo>
                    <a:pt x="89" y="182"/>
                    <a:pt x="73" y="210"/>
                    <a:pt x="73" y="239"/>
                  </a:cubicBezTo>
                  <a:cubicBezTo>
                    <a:pt x="73" y="301"/>
                    <a:pt x="73" y="301"/>
                    <a:pt x="73" y="301"/>
                  </a:cubicBezTo>
                  <a:cubicBezTo>
                    <a:pt x="73" y="316"/>
                    <a:pt x="117" y="319"/>
                    <a:pt x="154" y="319"/>
                  </a:cubicBezTo>
                  <a:cubicBezTo>
                    <a:pt x="191" y="319"/>
                    <a:pt x="235" y="316"/>
                    <a:pt x="235" y="301"/>
                  </a:cubicBezTo>
                  <a:close/>
                  <a:moveTo>
                    <a:pt x="554" y="171"/>
                  </a:moveTo>
                  <a:cubicBezTo>
                    <a:pt x="554" y="167"/>
                    <a:pt x="551" y="164"/>
                    <a:pt x="54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3" y="164"/>
                    <a:pt x="300" y="167"/>
                    <a:pt x="300" y="171"/>
                  </a:cubicBezTo>
                  <a:cubicBezTo>
                    <a:pt x="300" y="175"/>
                    <a:pt x="303" y="178"/>
                    <a:pt x="307" y="178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51" y="178"/>
                    <a:pt x="554" y="175"/>
                    <a:pt x="554" y="171"/>
                  </a:cubicBezTo>
                  <a:close/>
                  <a:moveTo>
                    <a:pt x="554" y="234"/>
                  </a:moveTo>
                  <a:cubicBezTo>
                    <a:pt x="554" y="231"/>
                    <a:pt x="551" y="227"/>
                    <a:pt x="547" y="227"/>
                  </a:cubicBezTo>
                  <a:cubicBezTo>
                    <a:pt x="307" y="227"/>
                    <a:pt x="307" y="227"/>
                    <a:pt x="307" y="227"/>
                  </a:cubicBezTo>
                  <a:cubicBezTo>
                    <a:pt x="303" y="227"/>
                    <a:pt x="300" y="231"/>
                    <a:pt x="300" y="234"/>
                  </a:cubicBezTo>
                  <a:cubicBezTo>
                    <a:pt x="300" y="238"/>
                    <a:pt x="303" y="241"/>
                    <a:pt x="307" y="241"/>
                  </a:cubicBezTo>
                  <a:cubicBezTo>
                    <a:pt x="547" y="241"/>
                    <a:pt x="547" y="241"/>
                    <a:pt x="547" y="241"/>
                  </a:cubicBezTo>
                  <a:cubicBezTo>
                    <a:pt x="551" y="241"/>
                    <a:pt x="554" y="238"/>
                    <a:pt x="554" y="234"/>
                  </a:cubicBezTo>
                  <a:close/>
                  <a:moveTo>
                    <a:pt x="554" y="298"/>
                  </a:moveTo>
                  <a:cubicBezTo>
                    <a:pt x="554" y="294"/>
                    <a:pt x="551" y="291"/>
                    <a:pt x="547" y="291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303" y="291"/>
                    <a:pt x="300" y="294"/>
                    <a:pt x="300" y="298"/>
                  </a:cubicBezTo>
                  <a:cubicBezTo>
                    <a:pt x="300" y="301"/>
                    <a:pt x="303" y="305"/>
                    <a:pt x="307" y="305"/>
                  </a:cubicBezTo>
                  <a:cubicBezTo>
                    <a:pt x="547" y="305"/>
                    <a:pt x="547" y="305"/>
                    <a:pt x="547" y="305"/>
                  </a:cubicBezTo>
                  <a:cubicBezTo>
                    <a:pt x="551" y="305"/>
                    <a:pt x="554" y="301"/>
                    <a:pt x="554" y="298"/>
                  </a:cubicBezTo>
                  <a:close/>
                  <a:moveTo>
                    <a:pt x="621" y="433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3" y="433"/>
                    <a:pt x="479" y="430"/>
                    <a:pt x="479" y="426"/>
                  </a:cubicBezTo>
                  <a:cubicBezTo>
                    <a:pt x="479" y="390"/>
                    <a:pt x="479" y="390"/>
                    <a:pt x="479" y="390"/>
                  </a:cubicBezTo>
                  <a:cubicBezTo>
                    <a:pt x="479" y="378"/>
                    <a:pt x="470" y="368"/>
                    <a:pt x="458" y="368"/>
                  </a:cubicBezTo>
                  <a:cubicBezTo>
                    <a:pt x="446" y="368"/>
                    <a:pt x="436" y="378"/>
                    <a:pt x="436" y="390"/>
                  </a:cubicBezTo>
                  <a:cubicBezTo>
                    <a:pt x="436" y="426"/>
                    <a:pt x="436" y="426"/>
                    <a:pt x="436" y="426"/>
                  </a:cubicBezTo>
                  <a:cubicBezTo>
                    <a:pt x="436" y="430"/>
                    <a:pt x="433" y="433"/>
                    <a:pt x="429" y="433"/>
                  </a:cubicBezTo>
                  <a:cubicBezTo>
                    <a:pt x="199" y="433"/>
                    <a:pt x="199" y="433"/>
                    <a:pt x="199" y="433"/>
                  </a:cubicBezTo>
                  <a:cubicBezTo>
                    <a:pt x="195" y="433"/>
                    <a:pt x="192" y="430"/>
                    <a:pt x="192" y="426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2" y="378"/>
                    <a:pt x="182" y="368"/>
                    <a:pt x="170" y="368"/>
                  </a:cubicBezTo>
                  <a:cubicBezTo>
                    <a:pt x="158" y="368"/>
                    <a:pt x="149" y="378"/>
                    <a:pt x="149" y="390"/>
                  </a:cubicBezTo>
                  <a:cubicBezTo>
                    <a:pt x="149" y="426"/>
                    <a:pt x="149" y="426"/>
                    <a:pt x="149" y="426"/>
                  </a:cubicBezTo>
                  <a:cubicBezTo>
                    <a:pt x="149" y="430"/>
                    <a:pt x="146" y="433"/>
                    <a:pt x="142" y="433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3" y="433"/>
                    <a:pt x="0" y="430"/>
                    <a:pt x="0" y="42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621" y="73"/>
                    <a:pt x="621" y="73"/>
                    <a:pt x="621" y="73"/>
                  </a:cubicBezTo>
                  <a:cubicBezTo>
                    <a:pt x="625" y="73"/>
                    <a:pt x="628" y="76"/>
                    <a:pt x="628" y="80"/>
                  </a:cubicBezTo>
                  <a:cubicBezTo>
                    <a:pt x="628" y="426"/>
                    <a:pt x="628" y="426"/>
                    <a:pt x="628" y="426"/>
                  </a:cubicBezTo>
                  <a:cubicBezTo>
                    <a:pt x="628" y="430"/>
                    <a:pt x="625" y="433"/>
                    <a:pt x="621" y="433"/>
                  </a:cubicBezTo>
                  <a:close/>
                  <a:moveTo>
                    <a:pt x="493" y="419"/>
                  </a:moveTo>
                  <a:cubicBezTo>
                    <a:pt x="614" y="419"/>
                    <a:pt x="614" y="419"/>
                    <a:pt x="614" y="419"/>
                  </a:cubicBezTo>
                  <a:cubicBezTo>
                    <a:pt x="614" y="87"/>
                    <a:pt x="614" y="87"/>
                    <a:pt x="614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3" y="87"/>
                    <a:pt x="321" y="86"/>
                    <a:pt x="320" y="8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19"/>
                    <a:pt x="14" y="419"/>
                    <a:pt x="14" y="419"/>
                  </a:cubicBezTo>
                  <a:cubicBezTo>
                    <a:pt x="135" y="419"/>
                    <a:pt x="135" y="419"/>
                    <a:pt x="135" y="419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5" y="370"/>
                    <a:pt x="151" y="354"/>
                    <a:pt x="170" y="354"/>
                  </a:cubicBezTo>
                  <a:cubicBezTo>
                    <a:pt x="190" y="354"/>
                    <a:pt x="206" y="370"/>
                    <a:pt x="206" y="390"/>
                  </a:cubicBezTo>
                  <a:cubicBezTo>
                    <a:pt x="206" y="419"/>
                    <a:pt x="206" y="419"/>
                    <a:pt x="206" y="419"/>
                  </a:cubicBezTo>
                  <a:cubicBezTo>
                    <a:pt x="422" y="419"/>
                    <a:pt x="422" y="419"/>
                    <a:pt x="422" y="419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422" y="370"/>
                    <a:pt x="438" y="354"/>
                    <a:pt x="458" y="354"/>
                  </a:cubicBezTo>
                  <a:cubicBezTo>
                    <a:pt x="478" y="354"/>
                    <a:pt x="493" y="370"/>
                    <a:pt x="493" y="390"/>
                  </a:cubicBezTo>
                  <a:lnTo>
                    <a:pt x="493" y="419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5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327162" y="2356716"/>
            <a:ext cx="705985" cy="705985"/>
            <a:chOff x="8657947" y="626070"/>
            <a:chExt cx="822960" cy="822960"/>
          </a:xfrm>
        </p:grpSpPr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8657947" y="626070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42"/>
            <p:cNvSpPr>
              <a:spLocks noEditPoints="1"/>
            </p:cNvSpPr>
            <p:nvPr/>
          </p:nvSpPr>
          <p:spPr bwMode="auto">
            <a:xfrm>
              <a:off x="8946877" y="814814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ln w="19050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327162" y="3965230"/>
            <a:ext cx="705985" cy="705985"/>
            <a:chOff x="8657947" y="3685194"/>
            <a:chExt cx="822960" cy="822960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8657947" y="3685194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8789660" y="3817473"/>
              <a:ext cx="560023" cy="419778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accent1"/>
            </a:solidFill>
            <a:ln w="95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1" name="Prostokąt 20"/>
          <p:cNvSpPr/>
          <p:nvPr/>
        </p:nvSpPr>
        <p:spPr>
          <a:xfrm>
            <a:off x="1172925" y="920075"/>
            <a:ext cx="1522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5"/>
                </a:solidFill>
              </a:rPr>
              <a:t>Określenia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72925" y="2276223"/>
            <a:ext cx="3915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5"/>
                </a:solidFill>
              </a:rPr>
              <a:t>Jak zidentyfikować taką osobę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172925" y="3906592"/>
            <a:ext cx="2566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5"/>
                </a:solidFill>
              </a:rPr>
              <a:t>Komunikacja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172925" y="1274436"/>
            <a:ext cx="368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reorganizator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lider projektu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twórca pomysłów</a:t>
            </a:r>
            <a:r>
              <a:rPr lang="en-US" altLang="pl-PL" kern="800" spc="-39" dirty="0"/>
              <a:t>,</a:t>
            </a:r>
            <a:r>
              <a:rPr lang="pl-PL" altLang="pl-PL" kern="800" spc="-39" dirty="0"/>
              <a:t> pionier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1172925" y="2629976"/>
            <a:ext cx="5265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często ci przerywa</a:t>
            </a:r>
            <a:r>
              <a:rPr lang="en-US" altLang="pl-PL" kern="800" spc="-39" dirty="0"/>
              <a:t>,</a:t>
            </a:r>
            <a:r>
              <a:rPr lang="pl-PL" altLang="pl-PL" kern="800" spc="-39" dirty="0"/>
              <a:t> np. rozmawia jednocześnie przez telefon, śpieszy się, zajmuje się wieloma projektami na raz, nie zawsze jest uprzejmy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172925" y="4267990"/>
            <a:ext cx="86691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sz="2000" kern="800" spc="-39" dirty="0"/>
              <a:t>często jednokierunkowa od niego/niej do słuchaczy</a:t>
            </a:r>
          </a:p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sz="2000" kern="800" spc="-39" dirty="0"/>
              <a:t>własne opinie przedstawia jako fakty, nie podlegające dyskusji</a:t>
            </a:r>
          </a:p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sz="2000" kern="800" spc="-39" dirty="0"/>
              <a:t>może być bezceremonialny,</a:t>
            </a:r>
            <a:r>
              <a:rPr lang="en-US" altLang="pl-PL" sz="2000" kern="800" spc="-39" dirty="0"/>
              <a:t> </a:t>
            </a:r>
            <a:r>
              <a:rPr lang="pl-PL" altLang="pl-PL" sz="2000" kern="800" spc="-39" dirty="0"/>
              <a:t>mówi to co myśli</a:t>
            </a:r>
          </a:p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sz="2000" kern="800" spc="-39" dirty="0"/>
              <a:t>dobrze się czuje w sytuacjach wymagających dyscypliny, a nie kompromisu, np. w sytuacjach kryzysowych</a:t>
            </a:r>
            <a:endParaRPr lang="en-US" altLang="pl-PL" sz="2000" kern="800" spc="-39" dirty="0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11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37" y="414263"/>
            <a:ext cx="4376773" cy="54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Model Extended DISC – </a:t>
            </a:r>
            <a:r>
              <a:rPr lang="pl-PL" b="1" dirty="0">
                <a:solidFill>
                  <a:schemeClr val="accent4"/>
                </a:solidFill>
              </a:rPr>
              <a:t>4 główne style </a:t>
            </a:r>
            <a:r>
              <a:rPr lang="pl-PL" b="1" dirty="0" err="1">
                <a:solidFill>
                  <a:schemeClr val="accent4"/>
                </a:solidFill>
              </a:rPr>
              <a:t>zachowań</a:t>
            </a:r>
            <a:endParaRPr lang="pl-PL" b="1" dirty="0">
              <a:solidFill>
                <a:schemeClr val="accent4"/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5042687" y="1614855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" name="Grupa 7"/>
          <p:cNvGrpSpPr/>
          <p:nvPr/>
        </p:nvGrpSpPr>
        <p:grpSpPr>
          <a:xfrm>
            <a:off x="368109" y="1460135"/>
            <a:ext cx="5336498" cy="369332"/>
            <a:chOff x="368109" y="1460135"/>
            <a:chExt cx="5336498" cy="369332"/>
          </a:xfrm>
        </p:grpSpPr>
        <p:cxnSp>
          <p:nvCxnSpPr>
            <p:cNvPr id="9" name="Łącznik prosty 8"/>
            <p:cNvCxnSpPr/>
            <p:nvPr/>
          </p:nvCxnSpPr>
          <p:spPr>
            <a:xfrm flipH="1">
              <a:off x="5124061" y="1644801"/>
              <a:ext cx="580546" cy="0"/>
            </a:xfrm>
            <a:prstGeom prst="line">
              <a:avLst/>
            </a:prstGeom>
            <a:ln w="1905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rostokąt 9"/>
            <p:cNvSpPr/>
            <p:nvPr/>
          </p:nvSpPr>
          <p:spPr>
            <a:xfrm>
              <a:off x="368109" y="1460135"/>
              <a:ext cx="4800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rgbClr val="FFC000"/>
                  </a:solidFill>
                </a:rPr>
                <a:t>Towarzyski</a:t>
              </a:r>
              <a:r>
                <a:rPr lang="pl-PL" sz="2000" dirty="0"/>
                <a:t>, rozmowny, optymistyczny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380301" y="2488155"/>
            <a:ext cx="4872834" cy="369332"/>
            <a:chOff x="380301" y="2488155"/>
            <a:chExt cx="4872834" cy="369332"/>
          </a:xfrm>
        </p:grpSpPr>
        <p:sp>
          <p:nvSpPr>
            <p:cNvPr id="12" name="Prostokąt 11"/>
            <p:cNvSpPr/>
            <p:nvPr/>
          </p:nvSpPr>
          <p:spPr>
            <a:xfrm>
              <a:off x="380301" y="2488155"/>
              <a:ext cx="31922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/>
                <a:t>Lubi rozmawiać, </a:t>
              </a:r>
              <a:r>
                <a:rPr lang="pl-PL" sz="2000" b="1" dirty="0">
                  <a:solidFill>
                    <a:srgbClr val="FFC000"/>
                  </a:solidFill>
                </a:rPr>
                <a:t>otwarty</a:t>
              </a:r>
            </a:p>
          </p:txBody>
        </p:sp>
        <p:cxnSp>
          <p:nvCxnSpPr>
            <p:cNvPr id="13" name="Łącznik prosty 12"/>
            <p:cNvCxnSpPr/>
            <p:nvPr/>
          </p:nvCxnSpPr>
          <p:spPr>
            <a:xfrm flipH="1">
              <a:off x="3571533" y="2672821"/>
              <a:ext cx="1681602" cy="0"/>
            </a:xfrm>
            <a:prstGeom prst="line">
              <a:avLst/>
            </a:prstGeom>
            <a:ln w="1905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a 13"/>
          <p:cNvGrpSpPr/>
          <p:nvPr/>
        </p:nvGrpSpPr>
        <p:grpSpPr>
          <a:xfrm>
            <a:off x="380301" y="3516175"/>
            <a:ext cx="5190075" cy="369332"/>
            <a:chOff x="380301" y="3516175"/>
            <a:chExt cx="5190075" cy="369332"/>
          </a:xfrm>
        </p:grpSpPr>
        <p:sp>
          <p:nvSpPr>
            <p:cNvPr id="15" name="Prostokąt 14"/>
            <p:cNvSpPr/>
            <p:nvPr/>
          </p:nvSpPr>
          <p:spPr>
            <a:xfrm>
              <a:off x="380301" y="3516175"/>
              <a:ext cx="35757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rgbClr val="FFC000"/>
                  </a:solidFill>
                </a:rPr>
                <a:t>Pełen entuzjazmu i energii</a:t>
              </a:r>
            </a:p>
          </p:txBody>
        </p:sp>
        <p:cxnSp>
          <p:nvCxnSpPr>
            <p:cNvPr id="16" name="Łącznik prosty 15"/>
            <p:cNvCxnSpPr/>
            <p:nvPr/>
          </p:nvCxnSpPr>
          <p:spPr>
            <a:xfrm flipH="1">
              <a:off x="3956025" y="3680305"/>
              <a:ext cx="1614351" cy="0"/>
            </a:xfrm>
            <a:prstGeom prst="line">
              <a:avLst/>
            </a:prstGeom>
            <a:ln w="1905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a 16"/>
          <p:cNvGrpSpPr/>
          <p:nvPr/>
        </p:nvGrpSpPr>
        <p:grpSpPr>
          <a:xfrm>
            <a:off x="380301" y="4544196"/>
            <a:ext cx="5324306" cy="369332"/>
            <a:chOff x="380301" y="4544196"/>
            <a:chExt cx="5324306" cy="369332"/>
          </a:xfrm>
        </p:grpSpPr>
        <p:sp>
          <p:nvSpPr>
            <p:cNvPr id="18" name="Prostokąt 17"/>
            <p:cNvSpPr/>
            <p:nvPr/>
          </p:nvSpPr>
          <p:spPr>
            <a:xfrm>
              <a:off x="380301" y="4544196"/>
              <a:ext cx="3271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/>
                <a:t>Przekonujący, </a:t>
              </a:r>
              <a:r>
                <a:rPr lang="pl-PL" sz="2000" b="1" dirty="0">
                  <a:solidFill>
                    <a:srgbClr val="FFC000"/>
                  </a:solidFill>
                </a:rPr>
                <a:t>inspirujący</a:t>
              </a:r>
            </a:p>
          </p:txBody>
        </p:sp>
        <p:cxnSp>
          <p:nvCxnSpPr>
            <p:cNvPr id="19" name="Łącznik prosty 18"/>
            <p:cNvCxnSpPr/>
            <p:nvPr/>
          </p:nvCxnSpPr>
          <p:spPr>
            <a:xfrm flipH="1">
              <a:off x="3651389" y="4714245"/>
              <a:ext cx="2053218" cy="0"/>
            </a:xfrm>
            <a:prstGeom prst="line">
              <a:avLst/>
            </a:prstGeom>
            <a:ln w="1905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a 19"/>
          <p:cNvGrpSpPr/>
          <p:nvPr/>
        </p:nvGrpSpPr>
        <p:grpSpPr>
          <a:xfrm>
            <a:off x="7180581" y="891118"/>
            <a:ext cx="1824326" cy="1766899"/>
            <a:chOff x="7424335" y="2590541"/>
            <a:chExt cx="1824326" cy="1766899"/>
          </a:xfrm>
        </p:grpSpPr>
        <p:sp>
          <p:nvSpPr>
            <p:cNvPr id="21" name="Elipsa 20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bIns="0" rtlCol="0" anchor="ctr"/>
            <a:lstStyle/>
            <a:p>
              <a:pPr algn="ctr"/>
              <a:endParaRPr lang="pl-PL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8051452" y="2910890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8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7213600" y="4126856"/>
            <a:ext cx="3570304" cy="707362"/>
            <a:chOff x="7213600" y="4126856"/>
            <a:chExt cx="3570304" cy="707362"/>
          </a:xfrm>
        </p:grpSpPr>
        <p:sp>
          <p:nvSpPr>
            <p:cNvPr id="25" name="Prostokąt 24"/>
            <p:cNvSpPr/>
            <p:nvPr/>
          </p:nvSpPr>
          <p:spPr>
            <a:xfrm>
              <a:off x="8418064" y="4434108"/>
              <a:ext cx="23658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Niezorganizowany</a:t>
              </a:r>
            </a:p>
          </p:txBody>
        </p:sp>
        <p:grpSp>
          <p:nvGrpSpPr>
            <p:cNvPr id="26" name="Grupa 25"/>
            <p:cNvGrpSpPr/>
            <p:nvPr/>
          </p:nvGrpSpPr>
          <p:grpSpPr>
            <a:xfrm>
              <a:off x="7213600" y="4126856"/>
              <a:ext cx="2865657" cy="400110"/>
              <a:chOff x="7213600" y="4126856"/>
              <a:chExt cx="2865657" cy="400110"/>
            </a:xfrm>
          </p:grpSpPr>
          <p:sp>
            <p:nvSpPr>
              <p:cNvPr id="27" name="pole tekstowe 26"/>
              <p:cNvSpPr txBox="1"/>
              <p:nvPr/>
            </p:nvSpPr>
            <p:spPr>
              <a:xfrm>
                <a:off x="8418064" y="4126856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Pod presją</a:t>
                </a:r>
              </a:p>
            </p:txBody>
          </p:sp>
          <p:cxnSp>
            <p:nvCxnSpPr>
              <p:cNvPr id="28" name="Łącznik prosty 27"/>
              <p:cNvCxnSpPr/>
              <p:nvPr/>
            </p:nvCxnSpPr>
            <p:spPr>
              <a:xfrm flipH="1">
                <a:off x="7213600" y="4307231"/>
                <a:ext cx="1248248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upa 36"/>
          <p:cNvGrpSpPr/>
          <p:nvPr/>
        </p:nvGrpSpPr>
        <p:grpSpPr>
          <a:xfrm>
            <a:off x="7112000" y="5046713"/>
            <a:ext cx="4772742" cy="718522"/>
            <a:chOff x="7112000" y="5046713"/>
            <a:chExt cx="4772742" cy="718522"/>
          </a:xfrm>
        </p:grpSpPr>
        <p:sp>
          <p:nvSpPr>
            <p:cNvPr id="24" name="Prostokąt 23"/>
            <p:cNvSpPr/>
            <p:nvPr/>
          </p:nvSpPr>
          <p:spPr>
            <a:xfrm>
              <a:off x="8398788" y="5365125"/>
              <a:ext cx="34859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Odrzucenie przez otoczenie</a:t>
              </a:r>
            </a:p>
          </p:txBody>
        </p:sp>
        <p:grpSp>
          <p:nvGrpSpPr>
            <p:cNvPr id="29" name="Grupa 28"/>
            <p:cNvGrpSpPr/>
            <p:nvPr/>
          </p:nvGrpSpPr>
          <p:grpSpPr>
            <a:xfrm>
              <a:off x="7112000" y="5046713"/>
              <a:ext cx="2967257" cy="400110"/>
              <a:chOff x="7112000" y="5046713"/>
              <a:chExt cx="2967257" cy="400110"/>
            </a:xfrm>
          </p:grpSpPr>
          <p:sp>
            <p:nvSpPr>
              <p:cNvPr id="30" name="pole tekstowe 29"/>
              <p:cNvSpPr txBox="1"/>
              <p:nvPr/>
            </p:nvSpPr>
            <p:spPr>
              <a:xfrm>
                <a:off x="8418064" y="5046713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Obawa</a:t>
                </a:r>
              </a:p>
            </p:txBody>
          </p:sp>
          <p:cxnSp>
            <p:nvCxnSpPr>
              <p:cNvPr id="31" name="Łącznik prosty 30"/>
              <p:cNvCxnSpPr/>
              <p:nvPr/>
            </p:nvCxnSpPr>
            <p:spPr>
              <a:xfrm flipH="1">
                <a:off x="7112000" y="5246768"/>
                <a:ext cx="1349848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Elipsa 33"/>
          <p:cNvSpPr/>
          <p:nvPr/>
        </p:nvSpPr>
        <p:spPr>
          <a:xfrm>
            <a:off x="8024402" y="2750861"/>
            <a:ext cx="742227" cy="742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64" y="762000"/>
            <a:ext cx="4414484" cy="58776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7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739379"/>
          </a:xfrm>
        </p:spPr>
        <p:txBody>
          <a:bodyPr/>
          <a:lstStyle/>
          <a:p>
            <a:r>
              <a:rPr lang="pl-PL" dirty="0"/>
              <a:t>Styl I – </a:t>
            </a:r>
            <a:r>
              <a:rPr lang="pl-PL" b="1" dirty="0">
                <a:solidFill>
                  <a:schemeClr val="accent4"/>
                </a:solidFill>
              </a:rPr>
              <a:t>zorientowany na ludzi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Elipsa 2"/>
          <p:cNvSpPr/>
          <p:nvPr/>
        </p:nvSpPr>
        <p:spPr>
          <a:xfrm>
            <a:off x="7605702" y="920075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6734637" y="1320185"/>
            <a:ext cx="1742129" cy="1766899"/>
            <a:chOff x="7424335" y="2590541"/>
            <a:chExt cx="1742129" cy="1766899"/>
          </a:xfrm>
        </p:grpSpPr>
        <p:sp>
          <p:nvSpPr>
            <p:cNvPr id="5" name="Elipsa 4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696794" y="2910890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327162" y="950508"/>
            <a:ext cx="705985" cy="705985"/>
            <a:chOff x="2488037" y="3694329"/>
            <a:chExt cx="822960" cy="822960"/>
          </a:xfrm>
        </p:grpSpPr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2488037" y="3694329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99"/>
            <p:cNvSpPr>
              <a:spLocks noEditPoints="1"/>
            </p:cNvSpPr>
            <p:nvPr/>
          </p:nvSpPr>
          <p:spPr bwMode="auto">
            <a:xfrm>
              <a:off x="2655495" y="3937639"/>
              <a:ext cx="487149" cy="335446"/>
            </a:xfrm>
            <a:custGeom>
              <a:avLst/>
              <a:gdLst>
                <a:gd name="T0" fmla="*/ 95 w 628"/>
                <a:gd name="T1" fmla="*/ 133 h 433"/>
                <a:gd name="T2" fmla="*/ 212 w 628"/>
                <a:gd name="T3" fmla="*/ 133 h 433"/>
                <a:gd name="T4" fmla="*/ 154 w 628"/>
                <a:gd name="T5" fmla="*/ 89 h 433"/>
                <a:gd name="T6" fmla="*/ 154 w 628"/>
                <a:gd name="T7" fmla="*/ 178 h 433"/>
                <a:gd name="T8" fmla="*/ 154 w 628"/>
                <a:gd name="T9" fmla="*/ 89 h 433"/>
                <a:gd name="T10" fmla="*/ 235 w 628"/>
                <a:gd name="T11" fmla="*/ 239 h 433"/>
                <a:gd name="T12" fmla="*/ 184 w 628"/>
                <a:gd name="T13" fmla="*/ 171 h 433"/>
                <a:gd name="T14" fmla="*/ 221 w 628"/>
                <a:gd name="T15" fmla="*/ 239 h 433"/>
                <a:gd name="T16" fmla="*/ 154 w 628"/>
                <a:gd name="T17" fmla="*/ 305 h 433"/>
                <a:gd name="T18" fmla="*/ 87 w 628"/>
                <a:gd name="T19" fmla="*/ 239 h 433"/>
                <a:gd name="T20" fmla="*/ 124 w 628"/>
                <a:gd name="T21" fmla="*/ 171 h 433"/>
                <a:gd name="T22" fmla="*/ 73 w 628"/>
                <a:gd name="T23" fmla="*/ 239 h 433"/>
                <a:gd name="T24" fmla="*/ 154 w 628"/>
                <a:gd name="T25" fmla="*/ 319 h 433"/>
                <a:gd name="T26" fmla="*/ 554 w 628"/>
                <a:gd name="T27" fmla="*/ 171 h 433"/>
                <a:gd name="T28" fmla="*/ 307 w 628"/>
                <a:gd name="T29" fmla="*/ 164 h 433"/>
                <a:gd name="T30" fmla="*/ 307 w 628"/>
                <a:gd name="T31" fmla="*/ 178 h 433"/>
                <a:gd name="T32" fmla="*/ 554 w 628"/>
                <a:gd name="T33" fmla="*/ 171 h 433"/>
                <a:gd name="T34" fmla="*/ 547 w 628"/>
                <a:gd name="T35" fmla="*/ 227 h 433"/>
                <a:gd name="T36" fmla="*/ 300 w 628"/>
                <a:gd name="T37" fmla="*/ 234 h 433"/>
                <a:gd name="T38" fmla="*/ 547 w 628"/>
                <a:gd name="T39" fmla="*/ 241 h 433"/>
                <a:gd name="T40" fmla="*/ 554 w 628"/>
                <a:gd name="T41" fmla="*/ 298 h 433"/>
                <a:gd name="T42" fmla="*/ 307 w 628"/>
                <a:gd name="T43" fmla="*/ 291 h 433"/>
                <a:gd name="T44" fmla="*/ 307 w 628"/>
                <a:gd name="T45" fmla="*/ 305 h 433"/>
                <a:gd name="T46" fmla="*/ 554 w 628"/>
                <a:gd name="T47" fmla="*/ 298 h 433"/>
                <a:gd name="T48" fmla="*/ 486 w 628"/>
                <a:gd name="T49" fmla="*/ 433 h 433"/>
                <a:gd name="T50" fmla="*/ 479 w 628"/>
                <a:gd name="T51" fmla="*/ 390 h 433"/>
                <a:gd name="T52" fmla="*/ 436 w 628"/>
                <a:gd name="T53" fmla="*/ 390 h 433"/>
                <a:gd name="T54" fmla="*/ 429 w 628"/>
                <a:gd name="T55" fmla="*/ 433 h 433"/>
                <a:gd name="T56" fmla="*/ 192 w 628"/>
                <a:gd name="T57" fmla="*/ 426 h 433"/>
                <a:gd name="T58" fmla="*/ 170 w 628"/>
                <a:gd name="T59" fmla="*/ 368 h 433"/>
                <a:gd name="T60" fmla="*/ 149 w 628"/>
                <a:gd name="T61" fmla="*/ 426 h 433"/>
                <a:gd name="T62" fmla="*/ 7 w 628"/>
                <a:gd name="T63" fmla="*/ 433 h 433"/>
                <a:gd name="T64" fmla="*/ 0 w 628"/>
                <a:gd name="T65" fmla="*/ 7 h 433"/>
                <a:gd name="T66" fmla="*/ 270 w 628"/>
                <a:gd name="T67" fmla="*/ 0 h 433"/>
                <a:gd name="T68" fmla="*/ 329 w 628"/>
                <a:gd name="T69" fmla="*/ 73 h 433"/>
                <a:gd name="T70" fmla="*/ 628 w 628"/>
                <a:gd name="T71" fmla="*/ 80 h 433"/>
                <a:gd name="T72" fmla="*/ 621 w 628"/>
                <a:gd name="T73" fmla="*/ 433 h 433"/>
                <a:gd name="T74" fmla="*/ 614 w 628"/>
                <a:gd name="T75" fmla="*/ 419 h 433"/>
                <a:gd name="T76" fmla="*/ 325 w 628"/>
                <a:gd name="T77" fmla="*/ 87 h 433"/>
                <a:gd name="T78" fmla="*/ 267 w 628"/>
                <a:gd name="T79" fmla="*/ 14 h 433"/>
                <a:gd name="T80" fmla="*/ 14 w 628"/>
                <a:gd name="T81" fmla="*/ 419 h 433"/>
                <a:gd name="T82" fmla="*/ 135 w 628"/>
                <a:gd name="T83" fmla="*/ 390 h 433"/>
                <a:gd name="T84" fmla="*/ 206 w 628"/>
                <a:gd name="T85" fmla="*/ 390 h 433"/>
                <a:gd name="T86" fmla="*/ 422 w 628"/>
                <a:gd name="T87" fmla="*/ 419 h 433"/>
                <a:gd name="T88" fmla="*/ 458 w 628"/>
                <a:gd name="T89" fmla="*/ 354 h 433"/>
                <a:gd name="T90" fmla="*/ 493 w 628"/>
                <a:gd name="T91" fmla="*/ 41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433">
                  <a:moveTo>
                    <a:pt x="154" y="192"/>
                  </a:moveTo>
                  <a:cubicBezTo>
                    <a:pt x="121" y="192"/>
                    <a:pt x="95" y="166"/>
                    <a:pt x="95" y="133"/>
                  </a:cubicBezTo>
                  <a:cubicBezTo>
                    <a:pt x="95" y="101"/>
                    <a:pt x="121" y="75"/>
                    <a:pt x="154" y="75"/>
                  </a:cubicBezTo>
                  <a:cubicBezTo>
                    <a:pt x="186" y="75"/>
                    <a:pt x="212" y="101"/>
                    <a:pt x="212" y="133"/>
                  </a:cubicBezTo>
                  <a:cubicBezTo>
                    <a:pt x="212" y="166"/>
                    <a:pt x="186" y="192"/>
                    <a:pt x="154" y="192"/>
                  </a:cubicBezTo>
                  <a:close/>
                  <a:moveTo>
                    <a:pt x="154" y="89"/>
                  </a:moveTo>
                  <a:cubicBezTo>
                    <a:pt x="129" y="89"/>
                    <a:pt x="109" y="109"/>
                    <a:pt x="109" y="133"/>
                  </a:cubicBezTo>
                  <a:cubicBezTo>
                    <a:pt x="109" y="158"/>
                    <a:pt x="129" y="178"/>
                    <a:pt x="154" y="178"/>
                  </a:cubicBezTo>
                  <a:cubicBezTo>
                    <a:pt x="178" y="178"/>
                    <a:pt x="198" y="158"/>
                    <a:pt x="198" y="133"/>
                  </a:cubicBezTo>
                  <a:cubicBezTo>
                    <a:pt x="198" y="109"/>
                    <a:pt x="178" y="89"/>
                    <a:pt x="154" y="89"/>
                  </a:cubicBezTo>
                  <a:close/>
                  <a:moveTo>
                    <a:pt x="235" y="301"/>
                  </a:moveTo>
                  <a:cubicBezTo>
                    <a:pt x="235" y="239"/>
                    <a:pt x="235" y="239"/>
                    <a:pt x="235" y="239"/>
                  </a:cubicBezTo>
                  <a:cubicBezTo>
                    <a:pt x="235" y="210"/>
                    <a:pt x="219" y="182"/>
                    <a:pt x="193" y="168"/>
                  </a:cubicBezTo>
                  <a:cubicBezTo>
                    <a:pt x="190" y="166"/>
                    <a:pt x="186" y="167"/>
                    <a:pt x="184" y="171"/>
                  </a:cubicBezTo>
                  <a:cubicBezTo>
                    <a:pt x="182" y="174"/>
                    <a:pt x="183" y="178"/>
                    <a:pt x="186" y="180"/>
                  </a:cubicBezTo>
                  <a:cubicBezTo>
                    <a:pt x="208" y="192"/>
                    <a:pt x="221" y="215"/>
                    <a:pt x="221" y="239"/>
                  </a:cubicBezTo>
                  <a:cubicBezTo>
                    <a:pt x="221" y="298"/>
                    <a:pt x="221" y="298"/>
                    <a:pt x="221" y="298"/>
                  </a:cubicBezTo>
                  <a:cubicBezTo>
                    <a:pt x="215" y="301"/>
                    <a:pt x="192" y="305"/>
                    <a:pt x="154" y="305"/>
                  </a:cubicBezTo>
                  <a:cubicBezTo>
                    <a:pt x="116" y="305"/>
                    <a:pt x="93" y="301"/>
                    <a:pt x="87" y="298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7" y="215"/>
                    <a:pt x="100" y="192"/>
                    <a:pt x="121" y="180"/>
                  </a:cubicBezTo>
                  <a:cubicBezTo>
                    <a:pt x="124" y="178"/>
                    <a:pt x="126" y="174"/>
                    <a:pt x="124" y="171"/>
                  </a:cubicBezTo>
                  <a:cubicBezTo>
                    <a:pt x="122" y="167"/>
                    <a:pt x="118" y="166"/>
                    <a:pt x="114" y="168"/>
                  </a:cubicBezTo>
                  <a:cubicBezTo>
                    <a:pt x="89" y="182"/>
                    <a:pt x="73" y="210"/>
                    <a:pt x="73" y="239"/>
                  </a:cubicBezTo>
                  <a:cubicBezTo>
                    <a:pt x="73" y="301"/>
                    <a:pt x="73" y="301"/>
                    <a:pt x="73" y="301"/>
                  </a:cubicBezTo>
                  <a:cubicBezTo>
                    <a:pt x="73" y="316"/>
                    <a:pt x="117" y="319"/>
                    <a:pt x="154" y="319"/>
                  </a:cubicBezTo>
                  <a:cubicBezTo>
                    <a:pt x="191" y="319"/>
                    <a:pt x="235" y="316"/>
                    <a:pt x="235" y="301"/>
                  </a:cubicBezTo>
                  <a:close/>
                  <a:moveTo>
                    <a:pt x="554" y="171"/>
                  </a:moveTo>
                  <a:cubicBezTo>
                    <a:pt x="554" y="167"/>
                    <a:pt x="551" y="164"/>
                    <a:pt x="54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3" y="164"/>
                    <a:pt x="300" y="167"/>
                    <a:pt x="300" y="171"/>
                  </a:cubicBezTo>
                  <a:cubicBezTo>
                    <a:pt x="300" y="175"/>
                    <a:pt x="303" y="178"/>
                    <a:pt x="307" y="178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51" y="178"/>
                    <a:pt x="554" y="175"/>
                    <a:pt x="554" y="171"/>
                  </a:cubicBezTo>
                  <a:close/>
                  <a:moveTo>
                    <a:pt x="554" y="234"/>
                  </a:moveTo>
                  <a:cubicBezTo>
                    <a:pt x="554" y="231"/>
                    <a:pt x="551" y="227"/>
                    <a:pt x="547" y="227"/>
                  </a:cubicBezTo>
                  <a:cubicBezTo>
                    <a:pt x="307" y="227"/>
                    <a:pt x="307" y="227"/>
                    <a:pt x="307" y="227"/>
                  </a:cubicBezTo>
                  <a:cubicBezTo>
                    <a:pt x="303" y="227"/>
                    <a:pt x="300" y="231"/>
                    <a:pt x="300" y="234"/>
                  </a:cubicBezTo>
                  <a:cubicBezTo>
                    <a:pt x="300" y="238"/>
                    <a:pt x="303" y="241"/>
                    <a:pt x="307" y="241"/>
                  </a:cubicBezTo>
                  <a:cubicBezTo>
                    <a:pt x="547" y="241"/>
                    <a:pt x="547" y="241"/>
                    <a:pt x="547" y="241"/>
                  </a:cubicBezTo>
                  <a:cubicBezTo>
                    <a:pt x="551" y="241"/>
                    <a:pt x="554" y="238"/>
                    <a:pt x="554" y="234"/>
                  </a:cubicBezTo>
                  <a:close/>
                  <a:moveTo>
                    <a:pt x="554" y="298"/>
                  </a:moveTo>
                  <a:cubicBezTo>
                    <a:pt x="554" y="294"/>
                    <a:pt x="551" y="291"/>
                    <a:pt x="547" y="291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303" y="291"/>
                    <a:pt x="300" y="294"/>
                    <a:pt x="300" y="298"/>
                  </a:cubicBezTo>
                  <a:cubicBezTo>
                    <a:pt x="300" y="301"/>
                    <a:pt x="303" y="305"/>
                    <a:pt x="307" y="305"/>
                  </a:cubicBezTo>
                  <a:cubicBezTo>
                    <a:pt x="547" y="305"/>
                    <a:pt x="547" y="305"/>
                    <a:pt x="547" y="305"/>
                  </a:cubicBezTo>
                  <a:cubicBezTo>
                    <a:pt x="551" y="305"/>
                    <a:pt x="554" y="301"/>
                    <a:pt x="554" y="298"/>
                  </a:cubicBezTo>
                  <a:close/>
                  <a:moveTo>
                    <a:pt x="621" y="433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3" y="433"/>
                    <a:pt x="479" y="430"/>
                    <a:pt x="479" y="426"/>
                  </a:cubicBezTo>
                  <a:cubicBezTo>
                    <a:pt x="479" y="390"/>
                    <a:pt x="479" y="390"/>
                    <a:pt x="479" y="390"/>
                  </a:cubicBezTo>
                  <a:cubicBezTo>
                    <a:pt x="479" y="378"/>
                    <a:pt x="470" y="368"/>
                    <a:pt x="458" y="368"/>
                  </a:cubicBezTo>
                  <a:cubicBezTo>
                    <a:pt x="446" y="368"/>
                    <a:pt x="436" y="378"/>
                    <a:pt x="436" y="390"/>
                  </a:cubicBezTo>
                  <a:cubicBezTo>
                    <a:pt x="436" y="426"/>
                    <a:pt x="436" y="426"/>
                    <a:pt x="436" y="426"/>
                  </a:cubicBezTo>
                  <a:cubicBezTo>
                    <a:pt x="436" y="430"/>
                    <a:pt x="433" y="433"/>
                    <a:pt x="429" y="433"/>
                  </a:cubicBezTo>
                  <a:cubicBezTo>
                    <a:pt x="199" y="433"/>
                    <a:pt x="199" y="433"/>
                    <a:pt x="199" y="433"/>
                  </a:cubicBezTo>
                  <a:cubicBezTo>
                    <a:pt x="195" y="433"/>
                    <a:pt x="192" y="430"/>
                    <a:pt x="192" y="426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2" y="378"/>
                    <a:pt x="182" y="368"/>
                    <a:pt x="170" y="368"/>
                  </a:cubicBezTo>
                  <a:cubicBezTo>
                    <a:pt x="158" y="368"/>
                    <a:pt x="149" y="378"/>
                    <a:pt x="149" y="390"/>
                  </a:cubicBezTo>
                  <a:cubicBezTo>
                    <a:pt x="149" y="426"/>
                    <a:pt x="149" y="426"/>
                    <a:pt x="149" y="426"/>
                  </a:cubicBezTo>
                  <a:cubicBezTo>
                    <a:pt x="149" y="430"/>
                    <a:pt x="146" y="433"/>
                    <a:pt x="142" y="433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3" y="433"/>
                    <a:pt x="0" y="430"/>
                    <a:pt x="0" y="42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621" y="73"/>
                    <a:pt x="621" y="73"/>
                    <a:pt x="621" y="73"/>
                  </a:cubicBezTo>
                  <a:cubicBezTo>
                    <a:pt x="625" y="73"/>
                    <a:pt x="628" y="76"/>
                    <a:pt x="628" y="80"/>
                  </a:cubicBezTo>
                  <a:cubicBezTo>
                    <a:pt x="628" y="426"/>
                    <a:pt x="628" y="426"/>
                    <a:pt x="628" y="426"/>
                  </a:cubicBezTo>
                  <a:cubicBezTo>
                    <a:pt x="628" y="430"/>
                    <a:pt x="625" y="433"/>
                    <a:pt x="621" y="433"/>
                  </a:cubicBezTo>
                  <a:close/>
                  <a:moveTo>
                    <a:pt x="493" y="419"/>
                  </a:moveTo>
                  <a:cubicBezTo>
                    <a:pt x="614" y="419"/>
                    <a:pt x="614" y="419"/>
                    <a:pt x="614" y="419"/>
                  </a:cubicBezTo>
                  <a:cubicBezTo>
                    <a:pt x="614" y="87"/>
                    <a:pt x="614" y="87"/>
                    <a:pt x="614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3" y="87"/>
                    <a:pt x="321" y="86"/>
                    <a:pt x="320" y="8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19"/>
                    <a:pt x="14" y="419"/>
                    <a:pt x="14" y="419"/>
                  </a:cubicBezTo>
                  <a:cubicBezTo>
                    <a:pt x="135" y="419"/>
                    <a:pt x="135" y="419"/>
                    <a:pt x="135" y="419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5" y="370"/>
                    <a:pt x="151" y="354"/>
                    <a:pt x="170" y="354"/>
                  </a:cubicBezTo>
                  <a:cubicBezTo>
                    <a:pt x="190" y="354"/>
                    <a:pt x="206" y="370"/>
                    <a:pt x="206" y="390"/>
                  </a:cubicBezTo>
                  <a:cubicBezTo>
                    <a:pt x="206" y="419"/>
                    <a:pt x="206" y="419"/>
                    <a:pt x="206" y="419"/>
                  </a:cubicBezTo>
                  <a:cubicBezTo>
                    <a:pt x="422" y="419"/>
                    <a:pt x="422" y="419"/>
                    <a:pt x="422" y="419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422" y="370"/>
                    <a:pt x="438" y="354"/>
                    <a:pt x="458" y="354"/>
                  </a:cubicBezTo>
                  <a:cubicBezTo>
                    <a:pt x="478" y="354"/>
                    <a:pt x="493" y="370"/>
                    <a:pt x="493" y="390"/>
                  </a:cubicBezTo>
                  <a:lnTo>
                    <a:pt x="493" y="419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327162" y="2431872"/>
            <a:ext cx="705985" cy="705985"/>
            <a:chOff x="8657947" y="626070"/>
            <a:chExt cx="822960" cy="822960"/>
          </a:xfrm>
        </p:grpSpPr>
        <p:sp>
          <p:nvSpPr>
            <p:cNvPr id="13" name="Oval 23"/>
            <p:cNvSpPr>
              <a:spLocks noChangeArrowheads="1"/>
            </p:cNvSpPr>
            <p:nvPr/>
          </p:nvSpPr>
          <p:spPr bwMode="auto">
            <a:xfrm>
              <a:off x="8657947" y="626070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42"/>
            <p:cNvSpPr>
              <a:spLocks noEditPoints="1"/>
            </p:cNvSpPr>
            <p:nvPr/>
          </p:nvSpPr>
          <p:spPr bwMode="auto">
            <a:xfrm>
              <a:off x="8946877" y="814814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327162" y="4315958"/>
            <a:ext cx="705985" cy="705985"/>
            <a:chOff x="8657947" y="3685194"/>
            <a:chExt cx="822960" cy="822960"/>
          </a:xfrm>
        </p:grpSpPr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8657947" y="3685194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8789660" y="3817473"/>
              <a:ext cx="560023" cy="419778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8" name="Prostokąt 17"/>
          <p:cNvSpPr/>
          <p:nvPr/>
        </p:nvSpPr>
        <p:spPr>
          <a:xfrm>
            <a:off x="1172925" y="920075"/>
            <a:ext cx="1522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rgbClr val="FFC000"/>
                </a:solidFill>
              </a:rPr>
              <a:t>Określenia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1172925" y="2351379"/>
            <a:ext cx="3915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rgbClr val="FFC000"/>
                </a:solidFill>
              </a:rPr>
              <a:t>Jak zidentyfikować taką osobę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172925" y="4257320"/>
            <a:ext cx="2566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kern="800" spc="-39" dirty="0">
                <a:solidFill>
                  <a:srgbClr val="FFC000"/>
                </a:solidFill>
              </a:rPr>
              <a:t>Komunikacja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1172925" y="1274436"/>
            <a:ext cx="368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showman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dusza towarzystwa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kolekcjoner pomysłów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72925" y="2705132"/>
            <a:ext cx="412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Podekscytowany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otwarty i przyjazny</a:t>
            </a:r>
          </a:p>
          <a:p>
            <a:r>
              <a:rPr lang="pl-PL" altLang="pl-PL" kern="800" spc="-39" dirty="0"/>
              <a:t>kiedy zgadza się z tobą, wyraża to,</a:t>
            </a:r>
          </a:p>
          <a:p>
            <a:r>
              <a:rPr lang="pl-PL" altLang="pl-PL" kern="800" spc="-39" dirty="0"/>
              <a:t>podkreśla pozytywne aspekty spraw </a:t>
            </a:r>
            <a:br>
              <a:rPr lang="pl-PL" altLang="pl-PL" kern="800" spc="-39" dirty="0"/>
            </a:br>
            <a:r>
              <a:rPr lang="pl-PL" altLang="pl-PL" kern="800" spc="-39" dirty="0"/>
              <a:t>i problemów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172925" y="4618718"/>
            <a:ext cx="8669137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altLang="pl-PL" sz="1939" kern="800" spc="-39" dirty="0"/>
              <a:t>sprzedaje tematy i inspiruje</a:t>
            </a:r>
          </a:p>
          <a:p>
            <a:pPr marL="342900" lvl="1" indent="-342900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altLang="pl-PL" sz="1939" kern="800" spc="-39" dirty="0"/>
              <a:t>uwielbia dużo mówić, ale unika szczegółów</a:t>
            </a:r>
          </a:p>
          <a:p>
            <a:pPr marL="342900" lvl="1" indent="-342900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altLang="pl-PL" sz="1939" kern="800" spc="-39" dirty="0"/>
              <a:t>unika poruszania trudnych tematów</a:t>
            </a:r>
          </a:p>
          <a:p>
            <a:pPr marL="342900" lvl="1" indent="-342900">
              <a:spcBef>
                <a:spcPct val="200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pl-PL" altLang="pl-PL" sz="1939" kern="800" spc="-39" dirty="0"/>
              <a:t>bardzo dobrze się czuje udzielając pozytywnej informacji zwrotnej</a:t>
            </a:r>
            <a:endParaRPr lang="en-US" altLang="pl-PL" sz="1939" kern="800" spc="-39" dirty="0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10" y="139700"/>
            <a:ext cx="4245960" cy="5653298"/>
          </a:xfrm>
          <a:prstGeom prst="rect">
            <a:avLst/>
          </a:prstGeom>
        </p:spPr>
      </p:pic>
      <p:sp>
        <p:nvSpPr>
          <p:cNvPr id="26" name="Elipsa 25"/>
          <p:cNvSpPr/>
          <p:nvPr/>
        </p:nvSpPr>
        <p:spPr>
          <a:xfrm>
            <a:off x="8064212" y="713958"/>
            <a:ext cx="742227" cy="742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9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8" grpId="0"/>
          <p:bldP spid="19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8" grpId="0"/>
          <p:bldP spid="19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739379"/>
          </a:xfrm>
        </p:spPr>
        <p:txBody>
          <a:bodyPr/>
          <a:lstStyle/>
          <a:p>
            <a:r>
              <a:rPr lang="pl-PL" dirty="0"/>
              <a:t>Model Extended DISC – </a:t>
            </a:r>
            <a:r>
              <a:rPr lang="pl-PL" b="1" dirty="0">
                <a:solidFill>
                  <a:schemeClr val="accent3"/>
                </a:solidFill>
              </a:rPr>
              <a:t>4 główne style </a:t>
            </a:r>
            <a:r>
              <a:rPr lang="pl-PL" b="1" dirty="0" err="1">
                <a:solidFill>
                  <a:schemeClr val="accent3"/>
                </a:solidFill>
              </a:rPr>
              <a:t>zachowań</a:t>
            </a:r>
            <a:br>
              <a:rPr lang="en-US" dirty="0"/>
            </a:b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5042687" y="1614855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" name="Grupa 5"/>
          <p:cNvGrpSpPr/>
          <p:nvPr/>
        </p:nvGrpSpPr>
        <p:grpSpPr>
          <a:xfrm>
            <a:off x="756625" y="1460135"/>
            <a:ext cx="5115538" cy="369332"/>
            <a:chOff x="721833" y="1460135"/>
            <a:chExt cx="5115538" cy="369332"/>
          </a:xfrm>
        </p:grpSpPr>
        <p:cxnSp>
          <p:nvCxnSpPr>
            <p:cNvPr id="7" name="Łącznik prosty 6"/>
            <p:cNvCxnSpPr/>
            <p:nvPr/>
          </p:nvCxnSpPr>
          <p:spPr>
            <a:xfrm flipH="1">
              <a:off x="5124061" y="1644801"/>
              <a:ext cx="713310" cy="0"/>
            </a:xfrm>
            <a:prstGeom prst="line">
              <a:avLst/>
            </a:prstGeom>
            <a:ln w="1905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rostokąt 7"/>
            <p:cNvSpPr/>
            <p:nvPr/>
          </p:nvSpPr>
          <p:spPr>
            <a:xfrm>
              <a:off x="721833" y="1460135"/>
              <a:ext cx="43928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/>
                <a:t>Spokojny, </a:t>
              </a:r>
              <a:r>
                <a:rPr lang="pl-PL" sz="2000" b="1" dirty="0">
                  <a:solidFill>
                    <a:schemeClr val="accent3"/>
                  </a:solidFill>
                </a:rPr>
                <a:t>opanowany</a:t>
              </a:r>
              <a:r>
                <a:rPr lang="pl-PL" sz="2000" dirty="0"/>
                <a:t>, nieśpieszny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756625" y="2488155"/>
            <a:ext cx="4801213" cy="369332"/>
            <a:chOff x="1014992" y="2488155"/>
            <a:chExt cx="4801213" cy="369332"/>
          </a:xfrm>
        </p:grpSpPr>
        <p:sp>
          <p:nvSpPr>
            <p:cNvPr id="10" name="Prostokąt 9"/>
            <p:cNvSpPr/>
            <p:nvPr/>
          </p:nvSpPr>
          <p:spPr>
            <a:xfrm>
              <a:off x="1014992" y="2488155"/>
              <a:ext cx="2539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/>
                <a:t>Ostrożny, </a:t>
              </a:r>
              <a:r>
                <a:rPr lang="pl-PL" sz="2000" b="1" dirty="0">
                  <a:solidFill>
                    <a:schemeClr val="accent3"/>
                  </a:solidFill>
                </a:rPr>
                <a:t>cierpliwy</a:t>
              </a:r>
            </a:p>
          </p:txBody>
        </p:sp>
        <p:cxnSp>
          <p:nvCxnSpPr>
            <p:cNvPr id="11" name="Łącznik prosty 10"/>
            <p:cNvCxnSpPr/>
            <p:nvPr/>
          </p:nvCxnSpPr>
          <p:spPr>
            <a:xfrm flipH="1">
              <a:off x="3571533" y="2672821"/>
              <a:ext cx="2244672" cy="0"/>
            </a:xfrm>
            <a:prstGeom prst="line">
              <a:avLst/>
            </a:prstGeom>
            <a:ln w="1905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a 11"/>
          <p:cNvGrpSpPr/>
          <p:nvPr/>
        </p:nvGrpSpPr>
        <p:grpSpPr>
          <a:xfrm>
            <a:off x="756625" y="3516175"/>
            <a:ext cx="5034575" cy="369332"/>
            <a:chOff x="642325" y="3516175"/>
            <a:chExt cx="5034575" cy="369332"/>
          </a:xfrm>
        </p:grpSpPr>
        <p:sp>
          <p:nvSpPr>
            <p:cNvPr id="13" name="Prostokąt 12"/>
            <p:cNvSpPr/>
            <p:nvPr/>
          </p:nvSpPr>
          <p:spPr>
            <a:xfrm>
              <a:off x="642325" y="3516175"/>
              <a:ext cx="3284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3"/>
                  </a:solidFill>
                </a:rPr>
                <a:t>Dobry słuchacz</a:t>
              </a:r>
              <a:r>
                <a:rPr lang="pl-PL" sz="2000" dirty="0"/>
                <a:t>, skromny</a:t>
              </a:r>
            </a:p>
          </p:txBody>
        </p:sp>
        <p:cxnSp>
          <p:nvCxnSpPr>
            <p:cNvPr id="14" name="Łącznik prosty 13"/>
            <p:cNvCxnSpPr/>
            <p:nvPr/>
          </p:nvCxnSpPr>
          <p:spPr>
            <a:xfrm flipH="1">
              <a:off x="3956026" y="3680305"/>
              <a:ext cx="172087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14"/>
          <p:cNvGrpSpPr/>
          <p:nvPr/>
        </p:nvGrpSpPr>
        <p:grpSpPr>
          <a:xfrm>
            <a:off x="756625" y="4544196"/>
            <a:ext cx="5115538" cy="369332"/>
            <a:chOff x="1087640" y="4544196"/>
            <a:chExt cx="5115538" cy="369332"/>
          </a:xfrm>
        </p:grpSpPr>
        <p:sp>
          <p:nvSpPr>
            <p:cNvPr id="16" name="Prostokąt 15"/>
            <p:cNvSpPr/>
            <p:nvPr/>
          </p:nvSpPr>
          <p:spPr>
            <a:xfrm>
              <a:off x="1087640" y="4544196"/>
              <a:ext cx="25010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3"/>
                  </a:solidFill>
                </a:rPr>
                <a:t>Wzbudza zaufanie</a:t>
              </a:r>
            </a:p>
          </p:txBody>
        </p:sp>
        <p:cxnSp>
          <p:nvCxnSpPr>
            <p:cNvPr id="17" name="Łącznik prosty 16"/>
            <p:cNvCxnSpPr/>
            <p:nvPr/>
          </p:nvCxnSpPr>
          <p:spPr>
            <a:xfrm flipH="1">
              <a:off x="3651390" y="4714245"/>
              <a:ext cx="2551788" cy="0"/>
            </a:xfrm>
            <a:prstGeom prst="line">
              <a:avLst/>
            </a:prstGeom>
            <a:ln w="1905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>
            <a:off x="7180581" y="891118"/>
            <a:ext cx="1742129" cy="1757374"/>
            <a:chOff x="7424335" y="2590541"/>
            <a:chExt cx="1742129" cy="1757374"/>
          </a:xfrm>
        </p:grpSpPr>
        <p:sp>
          <p:nvSpPr>
            <p:cNvPr id="19" name="Elipsa 18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769183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7180581" y="4126856"/>
            <a:ext cx="3120888" cy="707362"/>
            <a:chOff x="7180581" y="4126856"/>
            <a:chExt cx="3120888" cy="707362"/>
          </a:xfrm>
        </p:grpSpPr>
        <p:sp>
          <p:nvSpPr>
            <p:cNvPr id="23" name="Prostokąt 22"/>
            <p:cNvSpPr/>
            <p:nvPr/>
          </p:nvSpPr>
          <p:spPr>
            <a:xfrm>
              <a:off x="8430764" y="4434108"/>
              <a:ext cx="18707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zbyt ustępliwy</a:t>
              </a:r>
            </a:p>
          </p:txBody>
        </p:sp>
        <p:grpSp>
          <p:nvGrpSpPr>
            <p:cNvPr id="24" name="Grupa 23"/>
            <p:cNvGrpSpPr/>
            <p:nvPr/>
          </p:nvGrpSpPr>
          <p:grpSpPr>
            <a:xfrm>
              <a:off x="7180581" y="4126856"/>
              <a:ext cx="2898676" cy="400110"/>
              <a:chOff x="7180581" y="4126856"/>
              <a:chExt cx="2898676" cy="400110"/>
            </a:xfrm>
          </p:grpSpPr>
          <p:sp>
            <p:nvSpPr>
              <p:cNvPr id="25" name="pole tekstowe 24"/>
              <p:cNvSpPr txBox="1"/>
              <p:nvPr/>
            </p:nvSpPr>
            <p:spPr>
              <a:xfrm>
                <a:off x="8418064" y="4126856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Pod presją</a:t>
                </a:r>
              </a:p>
            </p:txBody>
          </p:sp>
          <p:cxnSp>
            <p:nvCxnSpPr>
              <p:cNvPr id="26" name="Łącznik prosty 25"/>
              <p:cNvCxnSpPr/>
              <p:nvPr/>
            </p:nvCxnSpPr>
            <p:spPr>
              <a:xfrm flipH="1">
                <a:off x="7180581" y="4307231"/>
                <a:ext cx="1281267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upa 26"/>
          <p:cNvGrpSpPr/>
          <p:nvPr/>
        </p:nvGrpSpPr>
        <p:grpSpPr>
          <a:xfrm>
            <a:off x="6865620" y="5046713"/>
            <a:ext cx="3754620" cy="699472"/>
            <a:chOff x="6865620" y="5046713"/>
            <a:chExt cx="3754620" cy="699472"/>
          </a:xfrm>
        </p:grpSpPr>
        <p:sp>
          <p:nvSpPr>
            <p:cNvPr id="28" name="Prostokąt 27"/>
            <p:cNvSpPr/>
            <p:nvPr/>
          </p:nvSpPr>
          <p:spPr>
            <a:xfrm>
              <a:off x="8430538" y="5346075"/>
              <a:ext cx="21897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utrata stabilizacji</a:t>
              </a:r>
            </a:p>
          </p:txBody>
        </p:sp>
        <p:grpSp>
          <p:nvGrpSpPr>
            <p:cNvPr id="29" name="Grupa 28"/>
            <p:cNvGrpSpPr/>
            <p:nvPr/>
          </p:nvGrpSpPr>
          <p:grpSpPr>
            <a:xfrm>
              <a:off x="6865620" y="5046713"/>
              <a:ext cx="3213637" cy="400110"/>
              <a:chOff x="6865620" y="5046713"/>
              <a:chExt cx="3213637" cy="400110"/>
            </a:xfrm>
          </p:grpSpPr>
          <p:sp>
            <p:nvSpPr>
              <p:cNvPr id="30" name="pole tekstowe 29"/>
              <p:cNvSpPr txBox="1"/>
              <p:nvPr/>
            </p:nvSpPr>
            <p:spPr>
              <a:xfrm>
                <a:off x="8418064" y="5046713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Obawa</a:t>
                </a:r>
              </a:p>
            </p:txBody>
          </p:sp>
          <p:cxnSp>
            <p:nvCxnSpPr>
              <p:cNvPr id="31" name="Łącznik prosty 30"/>
              <p:cNvCxnSpPr/>
              <p:nvPr/>
            </p:nvCxnSpPr>
            <p:spPr>
              <a:xfrm flipH="1">
                <a:off x="6865620" y="5246768"/>
                <a:ext cx="1596229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Obraz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55" y="602438"/>
            <a:ext cx="4376773" cy="582747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14</a:t>
            </a:fld>
            <a:endParaRPr lang="pl-PL"/>
          </a:p>
        </p:txBody>
      </p:sp>
      <p:sp>
        <p:nvSpPr>
          <p:cNvPr id="37" name="Elipsa 36"/>
          <p:cNvSpPr/>
          <p:nvPr/>
        </p:nvSpPr>
        <p:spPr>
          <a:xfrm>
            <a:off x="8028815" y="2748507"/>
            <a:ext cx="742227" cy="7422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Styl S - </a:t>
            </a:r>
            <a:r>
              <a:rPr lang="pl-PL" b="1" dirty="0">
                <a:solidFill>
                  <a:schemeClr val="accent3"/>
                </a:solidFill>
              </a:rPr>
              <a:t>stabilny</a:t>
            </a:r>
          </a:p>
        </p:txBody>
      </p:sp>
      <p:sp>
        <p:nvSpPr>
          <p:cNvPr id="3" name="Elipsa 2"/>
          <p:cNvSpPr/>
          <p:nvPr/>
        </p:nvSpPr>
        <p:spPr>
          <a:xfrm>
            <a:off x="7922253" y="934921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7273835" y="1095206"/>
            <a:ext cx="1742129" cy="1757374"/>
            <a:chOff x="7424335" y="2590541"/>
            <a:chExt cx="1742129" cy="1757374"/>
          </a:xfrm>
        </p:grpSpPr>
        <p:sp>
          <p:nvSpPr>
            <p:cNvPr id="5" name="Elipsa 4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69183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sp>
        <p:nvSpPr>
          <p:cNvPr id="9" name="Elipsa 8"/>
          <p:cNvSpPr/>
          <p:nvPr/>
        </p:nvSpPr>
        <p:spPr>
          <a:xfrm>
            <a:off x="8654653" y="557911"/>
            <a:ext cx="742227" cy="7422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/>
          <p:cNvGrpSpPr/>
          <p:nvPr/>
        </p:nvGrpSpPr>
        <p:grpSpPr>
          <a:xfrm>
            <a:off x="327162" y="950508"/>
            <a:ext cx="705985" cy="705985"/>
            <a:chOff x="2488037" y="3694329"/>
            <a:chExt cx="822960" cy="822960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2488037" y="3694329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9"/>
            <p:cNvSpPr>
              <a:spLocks noEditPoints="1"/>
            </p:cNvSpPr>
            <p:nvPr/>
          </p:nvSpPr>
          <p:spPr bwMode="auto">
            <a:xfrm>
              <a:off x="2655495" y="3937639"/>
              <a:ext cx="487149" cy="335446"/>
            </a:xfrm>
            <a:custGeom>
              <a:avLst/>
              <a:gdLst>
                <a:gd name="T0" fmla="*/ 95 w 628"/>
                <a:gd name="T1" fmla="*/ 133 h 433"/>
                <a:gd name="T2" fmla="*/ 212 w 628"/>
                <a:gd name="T3" fmla="*/ 133 h 433"/>
                <a:gd name="T4" fmla="*/ 154 w 628"/>
                <a:gd name="T5" fmla="*/ 89 h 433"/>
                <a:gd name="T6" fmla="*/ 154 w 628"/>
                <a:gd name="T7" fmla="*/ 178 h 433"/>
                <a:gd name="T8" fmla="*/ 154 w 628"/>
                <a:gd name="T9" fmla="*/ 89 h 433"/>
                <a:gd name="T10" fmla="*/ 235 w 628"/>
                <a:gd name="T11" fmla="*/ 239 h 433"/>
                <a:gd name="T12" fmla="*/ 184 w 628"/>
                <a:gd name="T13" fmla="*/ 171 h 433"/>
                <a:gd name="T14" fmla="*/ 221 w 628"/>
                <a:gd name="T15" fmla="*/ 239 h 433"/>
                <a:gd name="T16" fmla="*/ 154 w 628"/>
                <a:gd name="T17" fmla="*/ 305 h 433"/>
                <a:gd name="T18" fmla="*/ 87 w 628"/>
                <a:gd name="T19" fmla="*/ 239 h 433"/>
                <a:gd name="T20" fmla="*/ 124 w 628"/>
                <a:gd name="T21" fmla="*/ 171 h 433"/>
                <a:gd name="T22" fmla="*/ 73 w 628"/>
                <a:gd name="T23" fmla="*/ 239 h 433"/>
                <a:gd name="T24" fmla="*/ 154 w 628"/>
                <a:gd name="T25" fmla="*/ 319 h 433"/>
                <a:gd name="T26" fmla="*/ 554 w 628"/>
                <a:gd name="T27" fmla="*/ 171 h 433"/>
                <a:gd name="T28" fmla="*/ 307 w 628"/>
                <a:gd name="T29" fmla="*/ 164 h 433"/>
                <a:gd name="T30" fmla="*/ 307 w 628"/>
                <a:gd name="T31" fmla="*/ 178 h 433"/>
                <a:gd name="T32" fmla="*/ 554 w 628"/>
                <a:gd name="T33" fmla="*/ 171 h 433"/>
                <a:gd name="T34" fmla="*/ 547 w 628"/>
                <a:gd name="T35" fmla="*/ 227 h 433"/>
                <a:gd name="T36" fmla="*/ 300 w 628"/>
                <a:gd name="T37" fmla="*/ 234 h 433"/>
                <a:gd name="T38" fmla="*/ 547 w 628"/>
                <a:gd name="T39" fmla="*/ 241 h 433"/>
                <a:gd name="T40" fmla="*/ 554 w 628"/>
                <a:gd name="T41" fmla="*/ 298 h 433"/>
                <a:gd name="T42" fmla="*/ 307 w 628"/>
                <a:gd name="T43" fmla="*/ 291 h 433"/>
                <a:gd name="T44" fmla="*/ 307 w 628"/>
                <a:gd name="T45" fmla="*/ 305 h 433"/>
                <a:gd name="T46" fmla="*/ 554 w 628"/>
                <a:gd name="T47" fmla="*/ 298 h 433"/>
                <a:gd name="T48" fmla="*/ 486 w 628"/>
                <a:gd name="T49" fmla="*/ 433 h 433"/>
                <a:gd name="T50" fmla="*/ 479 w 628"/>
                <a:gd name="T51" fmla="*/ 390 h 433"/>
                <a:gd name="T52" fmla="*/ 436 w 628"/>
                <a:gd name="T53" fmla="*/ 390 h 433"/>
                <a:gd name="T54" fmla="*/ 429 w 628"/>
                <a:gd name="T55" fmla="*/ 433 h 433"/>
                <a:gd name="T56" fmla="*/ 192 w 628"/>
                <a:gd name="T57" fmla="*/ 426 h 433"/>
                <a:gd name="T58" fmla="*/ 170 w 628"/>
                <a:gd name="T59" fmla="*/ 368 h 433"/>
                <a:gd name="T60" fmla="*/ 149 w 628"/>
                <a:gd name="T61" fmla="*/ 426 h 433"/>
                <a:gd name="T62" fmla="*/ 7 w 628"/>
                <a:gd name="T63" fmla="*/ 433 h 433"/>
                <a:gd name="T64" fmla="*/ 0 w 628"/>
                <a:gd name="T65" fmla="*/ 7 h 433"/>
                <a:gd name="T66" fmla="*/ 270 w 628"/>
                <a:gd name="T67" fmla="*/ 0 h 433"/>
                <a:gd name="T68" fmla="*/ 329 w 628"/>
                <a:gd name="T69" fmla="*/ 73 h 433"/>
                <a:gd name="T70" fmla="*/ 628 w 628"/>
                <a:gd name="T71" fmla="*/ 80 h 433"/>
                <a:gd name="T72" fmla="*/ 621 w 628"/>
                <a:gd name="T73" fmla="*/ 433 h 433"/>
                <a:gd name="T74" fmla="*/ 614 w 628"/>
                <a:gd name="T75" fmla="*/ 419 h 433"/>
                <a:gd name="T76" fmla="*/ 325 w 628"/>
                <a:gd name="T77" fmla="*/ 87 h 433"/>
                <a:gd name="T78" fmla="*/ 267 w 628"/>
                <a:gd name="T79" fmla="*/ 14 h 433"/>
                <a:gd name="T80" fmla="*/ 14 w 628"/>
                <a:gd name="T81" fmla="*/ 419 h 433"/>
                <a:gd name="T82" fmla="*/ 135 w 628"/>
                <a:gd name="T83" fmla="*/ 390 h 433"/>
                <a:gd name="T84" fmla="*/ 206 w 628"/>
                <a:gd name="T85" fmla="*/ 390 h 433"/>
                <a:gd name="T86" fmla="*/ 422 w 628"/>
                <a:gd name="T87" fmla="*/ 419 h 433"/>
                <a:gd name="T88" fmla="*/ 458 w 628"/>
                <a:gd name="T89" fmla="*/ 354 h 433"/>
                <a:gd name="T90" fmla="*/ 493 w 628"/>
                <a:gd name="T91" fmla="*/ 41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433">
                  <a:moveTo>
                    <a:pt x="154" y="192"/>
                  </a:moveTo>
                  <a:cubicBezTo>
                    <a:pt x="121" y="192"/>
                    <a:pt x="95" y="166"/>
                    <a:pt x="95" y="133"/>
                  </a:cubicBezTo>
                  <a:cubicBezTo>
                    <a:pt x="95" y="101"/>
                    <a:pt x="121" y="75"/>
                    <a:pt x="154" y="75"/>
                  </a:cubicBezTo>
                  <a:cubicBezTo>
                    <a:pt x="186" y="75"/>
                    <a:pt x="212" y="101"/>
                    <a:pt x="212" y="133"/>
                  </a:cubicBezTo>
                  <a:cubicBezTo>
                    <a:pt x="212" y="166"/>
                    <a:pt x="186" y="192"/>
                    <a:pt x="154" y="192"/>
                  </a:cubicBezTo>
                  <a:close/>
                  <a:moveTo>
                    <a:pt x="154" y="89"/>
                  </a:moveTo>
                  <a:cubicBezTo>
                    <a:pt x="129" y="89"/>
                    <a:pt x="109" y="109"/>
                    <a:pt x="109" y="133"/>
                  </a:cubicBezTo>
                  <a:cubicBezTo>
                    <a:pt x="109" y="158"/>
                    <a:pt x="129" y="178"/>
                    <a:pt x="154" y="178"/>
                  </a:cubicBezTo>
                  <a:cubicBezTo>
                    <a:pt x="178" y="178"/>
                    <a:pt x="198" y="158"/>
                    <a:pt x="198" y="133"/>
                  </a:cubicBezTo>
                  <a:cubicBezTo>
                    <a:pt x="198" y="109"/>
                    <a:pt x="178" y="89"/>
                    <a:pt x="154" y="89"/>
                  </a:cubicBezTo>
                  <a:close/>
                  <a:moveTo>
                    <a:pt x="235" y="301"/>
                  </a:moveTo>
                  <a:cubicBezTo>
                    <a:pt x="235" y="239"/>
                    <a:pt x="235" y="239"/>
                    <a:pt x="235" y="239"/>
                  </a:cubicBezTo>
                  <a:cubicBezTo>
                    <a:pt x="235" y="210"/>
                    <a:pt x="219" y="182"/>
                    <a:pt x="193" y="168"/>
                  </a:cubicBezTo>
                  <a:cubicBezTo>
                    <a:pt x="190" y="166"/>
                    <a:pt x="186" y="167"/>
                    <a:pt x="184" y="171"/>
                  </a:cubicBezTo>
                  <a:cubicBezTo>
                    <a:pt x="182" y="174"/>
                    <a:pt x="183" y="178"/>
                    <a:pt x="186" y="180"/>
                  </a:cubicBezTo>
                  <a:cubicBezTo>
                    <a:pt x="208" y="192"/>
                    <a:pt x="221" y="215"/>
                    <a:pt x="221" y="239"/>
                  </a:cubicBezTo>
                  <a:cubicBezTo>
                    <a:pt x="221" y="298"/>
                    <a:pt x="221" y="298"/>
                    <a:pt x="221" y="298"/>
                  </a:cubicBezTo>
                  <a:cubicBezTo>
                    <a:pt x="215" y="301"/>
                    <a:pt x="192" y="305"/>
                    <a:pt x="154" y="305"/>
                  </a:cubicBezTo>
                  <a:cubicBezTo>
                    <a:pt x="116" y="305"/>
                    <a:pt x="93" y="301"/>
                    <a:pt x="87" y="298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7" y="215"/>
                    <a:pt x="100" y="192"/>
                    <a:pt x="121" y="180"/>
                  </a:cubicBezTo>
                  <a:cubicBezTo>
                    <a:pt x="124" y="178"/>
                    <a:pt x="126" y="174"/>
                    <a:pt x="124" y="171"/>
                  </a:cubicBezTo>
                  <a:cubicBezTo>
                    <a:pt x="122" y="167"/>
                    <a:pt x="118" y="166"/>
                    <a:pt x="114" y="168"/>
                  </a:cubicBezTo>
                  <a:cubicBezTo>
                    <a:pt x="89" y="182"/>
                    <a:pt x="73" y="210"/>
                    <a:pt x="73" y="239"/>
                  </a:cubicBezTo>
                  <a:cubicBezTo>
                    <a:pt x="73" y="301"/>
                    <a:pt x="73" y="301"/>
                    <a:pt x="73" y="301"/>
                  </a:cubicBezTo>
                  <a:cubicBezTo>
                    <a:pt x="73" y="316"/>
                    <a:pt x="117" y="319"/>
                    <a:pt x="154" y="319"/>
                  </a:cubicBezTo>
                  <a:cubicBezTo>
                    <a:pt x="191" y="319"/>
                    <a:pt x="235" y="316"/>
                    <a:pt x="235" y="301"/>
                  </a:cubicBezTo>
                  <a:close/>
                  <a:moveTo>
                    <a:pt x="554" y="171"/>
                  </a:moveTo>
                  <a:cubicBezTo>
                    <a:pt x="554" y="167"/>
                    <a:pt x="551" y="164"/>
                    <a:pt x="54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3" y="164"/>
                    <a:pt x="300" y="167"/>
                    <a:pt x="300" y="171"/>
                  </a:cubicBezTo>
                  <a:cubicBezTo>
                    <a:pt x="300" y="175"/>
                    <a:pt x="303" y="178"/>
                    <a:pt x="307" y="178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51" y="178"/>
                    <a:pt x="554" y="175"/>
                    <a:pt x="554" y="171"/>
                  </a:cubicBezTo>
                  <a:close/>
                  <a:moveTo>
                    <a:pt x="554" y="234"/>
                  </a:moveTo>
                  <a:cubicBezTo>
                    <a:pt x="554" y="231"/>
                    <a:pt x="551" y="227"/>
                    <a:pt x="547" y="227"/>
                  </a:cubicBezTo>
                  <a:cubicBezTo>
                    <a:pt x="307" y="227"/>
                    <a:pt x="307" y="227"/>
                    <a:pt x="307" y="227"/>
                  </a:cubicBezTo>
                  <a:cubicBezTo>
                    <a:pt x="303" y="227"/>
                    <a:pt x="300" y="231"/>
                    <a:pt x="300" y="234"/>
                  </a:cubicBezTo>
                  <a:cubicBezTo>
                    <a:pt x="300" y="238"/>
                    <a:pt x="303" y="241"/>
                    <a:pt x="307" y="241"/>
                  </a:cubicBezTo>
                  <a:cubicBezTo>
                    <a:pt x="547" y="241"/>
                    <a:pt x="547" y="241"/>
                    <a:pt x="547" y="241"/>
                  </a:cubicBezTo>
                  <a:cubicBezTo>
                    <a:pt x="551" y="241"/>
                    <a:pt x="554" y="238"/>
                    <a:pt x="554" y="234"/>
                  </a:cubicBezTo>
                  <a:close/>
                  <a:moveTo>
                    <a:pt x="554" y="298"/>
                  </a:moveTo>
                  <a:cubicBezTo>
                    <a:pt x="554" y="294"/>
                    <a:pt x="551" y="291"/>
                    <a:pt x="547" y="291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303" y="291"/>
                    <a:pt x="300" y="294"/>
                    <a:pt x="300" y="298"/>
                  </a:cubicBezTo>
                  <a:cubicBezTo>
                    <a:pt x="300" y="301"/>
                    <a:pt x="303" y="305"/>
                    <a:pt x="307" y="305"/>
                  </a:cubicBezTo>
                  <a:cubicBezTo>
                    <a:pt x="547" y="305"/>
                    <a:pt x="547" y="305"/>
                    <a:pt x="547" y="305"/>
                  </a:cubicBezTo>
                  <a:cubicBezTo>
                    <a:pt x="551" y="305"/>
                    <a:pt x="554" y="301"/>
                    <a:pt x="554" y="298"/>
                  </a:cubicBezTo>
                  <a:close/>
                  <a:moveTo>
                    <a:pt x="621" y="433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3" y="433"/>
                    <a:pt x="479" y="430"/>
                    <a:pt x="479" y="426"/>
                  </a:cubicBezTo>
                  <a:cubicBezTo>
                    <a:pt x="479" y="390"/>
                    <a:pt x="479" y="390"/>
                    <a:pt x="479" y="390"/>
                  </a:cubicBezTo>
                  <a:cubicBezTo>
                    <a:pt x="479" y="378"/>
                    <a:pt x="470" y="368"/>
                    <a:pt x="458" y="368"/>
                  </a:cubicBezTo>
                  <a:cubicBezTo>
                    <a:pt x="446" y="368"/>
                    <a:pt x="436" y="378"/>
                    <a:pt x="436" y="390"/>
                  </a:cubicBezTo>
                  <a:cubicBezTo>
                    <a:pt x="436" y="426"/>
                    <a:pt x="436" y="426"/>
                    <a:pt x="436" y="426"/>
                  </a:cubicBezTo>
                  <a:cubicBezTo>
                    <a:pt x="436" y="430"/>
                    <a:pt x="433" y="433"/>
                    <a:pt x="429" y="433"/>
                  </a:cubicBezTo>
                  <a:cubicBezTo>
                    <a:pt x="199" y="433"/>
                    <a:pt x="199" y="433"/>
                    <a:pt x="199" y="433"/>
                  </a:cubicBezTo>
                  <a:cubicBezTo>
                    <a:pt x="195" y="433"/>
                    <a:pt x="192" y="430"/>
                    <a:pt x="192" y="426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2" y="378"/>
                    <a:pt x="182" y="368"/>
                    <a:pt x="170" y="368"/>
                  </a:cubicBezTo>
                  <a:cubicBezTo>
                    <a:pt x="158" y="368"/>
                    <a:pt x="149" y="378"/>
                    <a:pt x="149" y="390"/>
                  </a:cubicBezTo>
                  <a:cubicBezTo>
                    <a:pt x="149" y="426"/>
                    <a:pt x="149" y="426"/>
                    <a:pt x="149" y="426"/>
                  </a:cubicBezTo>
                  <a:cubicBezTo>
                    <a:pt x="149" y="430"/>
                    <a:pt x="146" y="433"/>
                    <a:pt x="142" y="433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3" y="433"/>
                    <a:pt x="0" y="430"/>
                    <a:pt x="0" y="42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621" y="73"/>
                    <a:pt x="621" y="73"/>
                    <a:pt x="621" y="73"/>
                  </a:cubicBezTo>
                  <a:cubicBezTo>
                    <a:pt x="625" y="73"/>
                    <a:pt x="628" y="76"/>
                    <a:pt x="628" y="80"/>
                  </a:cubicBezTo>
                  <a:cubicBezTo>
                    <a:pt x="628" y="426"/>
                    <a:pt x="628" y="426"/>
                    <a:pt x="628" y="426"/>
                  </a:cubicBezTo>
                  <a:cubicBezTo>
                    <a:pt x="628" y="430"/>
                    <a:pt x="625" y="433"/>
                    <a:pt x="621" y="433"/>
                  </a:cubicBezTo>
                  <a:close/>
                  <a:moveTo>
                    <a:pt x="493" y="419"/>
                  </a:moveTo>
                  <a:cubicBezTo>
                    <a:pt x="614" y="419"/>
                    <a:pt x="614" y="419"/>
                    <a:pt x="614" y="419"/>
                  </a:cubicBezTo>
                  <a:cubicBezTo>
                    <a:pt x="614" y="87"/>
                    <a:pt x="614" y="87"/>
                    <a:pt x="614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3" y="87"/>
                    <a:pt x="321" y="86"/>
                    <a:pt x="320" y="8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19"/>
                    <a:pt x="14" y="419"/>
                    <a:pt x="14" y="419"/>
                  </a:cubicBezTo>
                  <a:cubicBezTo>
                    <a:pt x="135" y="419"/>
                    <a:pt x="135" y="419"/>
                    <a:pt x="135" y="419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5" y="370"/>
                    <a:pt x="151" y="354"/>
                    <a:pt x="170" y="354"/>
                  </a:cubicBezTo>
                  <a:cubicBezTo>
                    <a:pt x="190" y="354"/>
                    <a:pt x="206" y="370"/>
                    <a:pt x="206" y="390"/>
                  </a:cubicBezTo>
                  <a:cubicBezTo>
                    <a:pt x="206" y="419"/>
                    <a:pt x="206" y="419"/>
                    <a:pt x="206" y="419"/>
                  </a:cubicBezTo>
                  <a:cubicBezTo>
                    <a:pt x="422" y="419"/>
                    <a:pt x="422" y="419"/>
                    <a:pt x="422" y="419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422" y="370"/>
                    <a:pt x="438" y="354"/>
                    <a:pt x="458" y="354"/>
                  </a:cubicBezTo>
                  <a:cubicBezTo>
                    <a:pt x="478" y="354"/>
                    <a:pt x="493" y="370"/>
                    <a:pt x="493" y="390"/>
                  </a:cubicBezTo>
                  <a:lnTo>
                    <a:pt x="493" y="419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327162" y="2393772"/>
            <a:ext cx="705985" cy="705985"/>
            <a:chOff x="8657947" y="626070"/>
            <a:chExt cx="822960" cy="822960"/>
          </a:xfrm>
        </p:grpSpPr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8657947" y="626070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42"/>
            <p:cNvSpPr>
              <a:spLocks noEditPoints="1"/>
            </p:cNvSpPr>
            <p:nvPr/>
          </p:nvSpPr>
          <p:spPr bwMode="auto">
            <a:xfrm>
              <a:off x="8946877" y="814814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327162" y="3630158"/>
            <a:ext cx="705985" cy="705985"/>
            <a:chOff x="8657947" y="3685194"/>
            <a:chExt cx="822960" cy="822960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8657947" y="3685194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8789660" y="3817473"/>
              <a:ext cx="560023" cy="419778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1" name="Prostokąt 20"/>
          <p:cNvSpPr/>
          <p:nvPr/>
        </p:nvSpPr>
        <p:spPr>
          <a:xfrm>
            <a:off x="1172925" y="920075"/>
            <a:ext cx="1522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3"/>
                </a:solidFill>
              </a:rPr>
              <a:t>Określenia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72925" y="2313279"/>
            <a:ext cx="3915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3"/>
                </a:solidFill>
              </a:rPr>
              <a:t>Jak zidentyfikować taką osobę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172925" y="3571520"/>
            <a:ext cx="2566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3"/>
                </a:solidFill>
              </a:rPr>
              <a:t>Komunikacja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172925" y="1274436"/>
            <a:ext cx="4325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siła spokoju</a:t>
            </a:r>
            <a:r>
              <a:rPr lang="en-US" altLang="pl-PL" kern="800" spc="-39" dirty="0"/>
              <a:t>,</a:t>
            </a:r>
            <a:r>
              <a:rPr lang="pl-PL" altLang="pl-PL" kern="800" spc="-39" dirty="0"/>
              <a:t> współpracownik, </a:t>
            </a:r>
            <a:br>
              <a:rPr lang="pl-PL" altLang="pl-PL" kern="800" spc="-39" dirty="0"/>
            </a:br>
            <a:r>
              <a:rPr lang="pl-PL" altLang="pl-PL" kern="800" spc="-39" dirty="0"/>
              <a:t>ma stałe wyniki, nie zazdrości innym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stąpa twardo po ziemi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1172925" y="2667032"/>
            <a:ext cx="4120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spokojny, stabilny, systematyczny</a:t>
            </a:r>
          </a:p>
          <a:p>
            <a:r>
              <a:rPr lang="pl-PL" altLang="pl-PL" kern="800" spc="-39" dirty="0"/>
              <a:t>postępuje ostrożnie, słucha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172925" y="3932918"/>
            <a:ext cx="86691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często jednokierunkowa; S słucha</a:t>
            </a:r>
          </a:p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odzywa się raczej wtedy, gdy zostanie zapytany/zapytana</a:t>
            </a:r>
          </a:p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mówi spokojnym tonem</a:t>
            </a:r>
          </a:p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preferuje rozmowy na tematy, na których się zna</a:t>
            </a:r>
          </a:p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preferuje rozmowy 1:1 </a:t>
            </a:r>
          </a:p>
          <a:p>
            <a:pPr marL="342900" lvl="1" indent="-34290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dobrze instruuje</a:t>
            </a:r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15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27" y="62204"/>
            <a:ext cx="4376773" cy="58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Model Extended DISC – </a:t>
            </a:r>
            <a:r>
              <a:rPr lang="pl-PL" b="1" dirty="0">
                <a:solidFill>
                  <a:schemeClr val="accent2"/>
                </a:solidFill>
              </a:rPr>
              <a:t>4 główne style </a:t>
            </a:r>
            <a:r>
              <a:rPr lang="pl-PL" b="1" dirty="0" err="1">
                <a:solidFill>
                  <a:schemeClr val="accent2"/>
                </a:solidFill>
              </a:rPr>
              <a:t>zachowań</a:t>
            </a:r>
            <a:endParaRPr lang="pl-PL" b="1" dirty="0">
              <a:solidFill>
                <a:schemeClr val="accent2"/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5042687" y="1614855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756501" y="1460135"/>
            <a:ext cx="4791812" cy="369332"/>
            <a:chOff x="1396056" y="1460135"/>
            <a:chExt cx="4791812" cy="369332"/>
          </a:xfrm>
        </p:grpSpPr>
        <p:cxnSp>
          <p:nvCxnSpPr>
            <p:cNvPr id="5" name="Łącznik prosty 4"/>
            <p:cNvCxnSpPr>
              <a:endCxn id="6" idx="3"/>
            </p:cNvCxnSpPr>
            <p:nvPr/>
          </p:nvCxnSpPr>
          <p:spPr>
            <a:xfrm flipH="1">
              <a:off x="4440480" y="1644801"/>
              <a:ext cx="1747388" cy="0"/>
            </a:xfrm>
            <a:prstGeom prst="line">
              <a:avLst/>
            </a:prstGeom>
            <a:ln w="1905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5"/>
            <p:cNvSpPr/>
            <p:nvPr/>
          </p:nvSpPr>
          <p:spPr>
            <a:xfrm>
              <a:off x="1396056" y="1460135"/>
              <a:ext cx="3044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2"/>
                  </a:solidFill>
                </a:rPr>
                <a:t>Dokładny</a:t>
              </a:r>
              <a:r>
                <a:rPr lang="pl-PL" sz="2000" dirty="0"/>
                <a:t>, pedantyczny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756501" y="2488155"/>
            <a:ext cx="4111126" cy="369332"/>
            <a:chOff x="1094244" y="2488155"/>
            <a:chExt cx="4111126" cy="369332"/>
          </a:xfrm>
        </p:grpSpPr>
        <p:sp>
          <p:nvSpPr>
            <p:cNvPr id="8" name="Prostokąt 7"/>
            <p:cNvSpPr/>
            <p:nvPr/>
          </p:nvSpPr>
          <p:spPr>
            <a:xfrm>
              <a:off x="1094244" y="2488155"/>
              <a:ext cx="2380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altLang="pl-PL" sz="2000" b="1" spc="-39" dirty="0">
                  <a:solidFill>
                    <a:schemeClr val="accent2"/>
                  </a:solidFill>
                </a:rPr>
                <a:t>Przestrzega zasad</a:t>
              </a:r>
              <a:endParaRPr lang="pl-PL" sz="20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Łącznik prosty 8"/>
            <p:cNvCxnSpPr>
              <a:endCxn id="8" idx="3"/>
            </p:cNvCxnSpPr>
            <p:nvPr/>
          </p:nvCxnSpPr>
          <p:spPr>
            <a:xfrm flipH="1">
              <a:off x="3474960" y="2672821"/>
              <a:ext cx="1730410" cy="0"/>
            </a:xfrm>
            <a:prstGeom prst="line">
              <a:avLst/>
            </a:prstGeom>
            <a:ln w="1905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a 9"/>
          <p:cNvGrpSpPr/>
          <p:nvPr/>
        </p:nvGrpSpPr>
        <p:grpSpPr>
          <a:xfrm>
            <a:off x="756501" y="3516175"/>
            <a:ext cx="4167925" cy="369332"/>
            <a:chOff x="229039" y="3516175"/>
            <a:chExt cx="4167925" cy="369332"/>
          </a:xfrm>
        </p:grpSpPr>
        <p:sp>
          <p:nvSpPr>
            <p:cNvPr id="11" name="Prostokąt 10"/>
            <p:cNvSpPr/>
            <p:nvPr/>
          </p:nvSpPr>
          <p:spPr>
            <a:xfrm>
              <a:off x="229039" y="3516175"/>
              <a:ext cx="41111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2"/>
                  </a:solidFill>
                </a:rPr>
                <a:t>Logiczny, analityczny</a:t>
              </a:r>
              <a:r>
                <a:rPr lang="pl-PL" sz="2000" dirty="0"/>
                <a:t>, ostrożny</a:t>
              </a:r>
            </a:p>
          </p:txBody>
        </p:sp>
        <p:cxnSp>
          <p:nvCxnSpPr>
            <p:cNvPr id="12" name="Łącznik prosty 11"/>
            <p:cNvCxnSpPr/>
            <p:nvPr/>
          </p:nvCxnSpPr>
          <p:spPr>
            <a:xfrm flipH="1">
              <a:off x="4239801" y="3680305"/>
              <a:ext cx="157163" cy="0"/>
            </a:xfrm>
            <a:prstGeom prst="line">
              <a:avLst/>
            </a:prstGeom>
            <a:ln w="1905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a 12"/>
          <p:cNvGrpSpPr/>
          <p:nvPr/>
        </p:nvGrpSpPr>
        <p:grpSpPr>
          <a:xfrm>
            <a:off x="756501" y="4544196"/>
            <a:ext cx="4444149" cy="369332"/>
            <a:chOff x="487797" y="4544196"/>
            <a:chExt cx="4444149" cy="369332"/>
          </a:xfrm>
        </p:grpSpPr>
        <p:sp>
          <p:nvSpPr>
            <p:cNvPr id="14" name="Prostokąt 13"/>
            <p:cNvSpPr/>
            <p:nvPr/>
          </p:nvSpPr>
          <p:spPr>
            <a:xfrm>
              <a:off x="487797" y="4544196"/>
              <a:ext cx="37006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/>
                <a:t>Formalny, </a:t>
              </a:r>
              <a:r>
                <a:rPr lang="pl-PL" sz="2000" b="1" dirty="0">
                  <a:solidFill>
                    <a:schemeClr val="accent2"/>
                  </a:solidFill>
                </a:rPr>
                <a:t>zdyscyplinowany</a:t>
              </a:r>
            </a:p>
          </p:txBody>
        </p:sp>
        <p:cxnSp>
          <p:nvCxnSpPr>
            <p:cNvPr id="15" name="Łącznik prosty 14"/>
            <p:cNvCxnSpPr/>
            <p:nvPr/>
          </p:nvCxnSpPr>
          <p:spPr>
            <a:xfrm flipH="1">
              <a:off x="4084222" y="4714245"/>
              <a:ext cx="84772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a 15"/>
          <p:cNvGrpSpPr/>
          <p:nvPr/>
        </p:nvGrpSpPr>
        <p:grpSpPr>
          <a:xfrm>
            <a:off x="7180581" y="891118"/>
            <a:ext cx="1742129" cy="1757374"/>
            <a:chOff x="7424335" y="2590541"/>
            <a:chExt cx="1742129" cy="1757374"/>
          </a:xfrm>
        </p:grpSpPr>
        <p:sp>
          <p:nvSpPr>
            <p:cNvPr id="17" name="Elipsa 16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769183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448083" y="4126856"/>
            <a:ext cx="3664826" cy="707362"/>
            <a:chOff x="7448083" y="4126856"/>
            <a:chExt cx="3664826" cy="707362"/>
          </a:xfrm>
        </p:grpSpPr>
        <p:sp>
          <p:nvSpPr>
            <p:cNvPr id="21" name="Prostokąt 20"/>
            <p:cNvSpPr/>
            <p:nvPr/>
          </p:nvSpPr>
          <p:spPr>
            <a:xfrm>
              <a:off x="8430764" y="4434108"/>
              <a:ext cx="26821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przesadnie krytyczny</a:t>
              </a:r>
            </a:p>
          </p:txBody>
        </p:sp>
        <p:grpSp>
          <p:nvGrpSpPr>
            <p:cNvPr id="22" name="Grupa 21"/>
            <p:cNvGrpSpPr/>
            <p:nvPr/>
          </p:nvGrpSpPr>
          <p:grpSpPr>
            <a:xfrm>
              <a:off x="7448083" y="4126856"/>
              <a:ext cx="2631174" cy="400110"/>
              <a:chOff x="7448083" y="4126856"/>
              <a:chExt cx="2631174" cy="400110"/>
            </a:xfrm>
          </p:grpSpPr>
          <p:sp>
            <p:nvSpPr>
              <p:cNvPr id="23" name="pole tekstowe 22"/>
              <p:cNvSpPr txBox="1"/>
              <p:nvPr/>
            </p:nvSpPr>
            <p:spPr>
              <a:xfrm>
                <a:off x="8418064" y="4126856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Pod presją</a:t>
                </a:r>
              </a:p>
            </p:txBody>
          </p:sp>
          <p:cxnSp>
            <p:nvCxnSpPr>
              <p:cNvPr id="24" name="Łącznik prosty 23"/>
              <p:cNvCxnSpPr/>
              <p:nvPr/>
            </p:nvCxnSpPr>
            <p:spPr>
              <a:xfrm flipH="1">
                <a:off x="7448083" y="4307231"/>
                <a:ext cx="1013766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a 24"/>
          <p:cNvGrpSpPr/>
          <p:nvPr/>
        </p:nvGrpSpPr>
        <p:grpSpPr>
          <a:xfrm>
            <a:off x="6865620" y="5046713"/>
            <a:ext cx="4296435" cy="699472"/>
            <a:chOff x="6865620" y="5046713"/>
            <a:chExt cx="4296435" cy="699472"/>
          </a:xfrm>
        </p:grpSpPr>
        <p:sp>
          <p:nvSpPr>
            <p:cNvPr id="26" name="Prostokąt 25"/>
            <p:cNvSpPr/>
            <p:nvPr/>
          </p:nvSpPr>
          <p:spPr>
            <a:xfrm>
              <a:off x="8430538" y="5346075"/>
              <a:ext cx="27315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dirty="0"/>
                <a:t>krytyka własnej pracy</a:t>
              </a:r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6865620" y="5046713"/>
              <a:ext cx="3213637" cy="400110"/>
              <a:chOff x="6865620" y="5046713"/>
              <a:chExt cx="3213637" cy="400110"/>
            </a:xfrm>
          </p:grpSpPr>
          <p:sp>
            <p:nvSpPr>
              <p:cNvPr id="28" name="pole tekstowe 27"/>
              <p:cNvSpPr txBox="1"/>
              <p:nvPr/>
            </p:nvSpPr>
            <p:spPr>
              <a:xfrm>
                <a:off x="8418064" y="5046713"/>
                <a:ext cx="16611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>
                    <a:solidFill>
                      <a:schemeClr val="bg2">
                        <a:lumMod val="75000"/>
                      </a:schemeClr>
                    </a:solidFill>
                  </a:rPr>
                  <a:t>Obawa</a:t>
                </a:r>
              </a:p>
            </p:txBody>
          </p:sp>
          <p:cxnSp>
            <p:nvCxnSpPr>
              <p:cNvPr id="29" name="Łącznik prosty 28"/>
              <p:cNvCxnSpPr/>
              <p:nvPr/>
            </p:nvCxnSpPr>
            <p:spPr>
              <a:xfrm flipH="1">
                <a:off x="6865620" y="5246768"/>
                <a:ext cx="1596229" cy="0"/>
              </a:xfrm>
              <a:prstGeom prst="line">
                <a:avLst/>
              </a:prstGeom>
              <a:ln w="19050" cap="rnd">
                <a:solidFill>
                  <a:schemeClr val="bg2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Elipsa 34"/>
          <p:cNvSpPr/>
          <p:nvPr/>
        </p:nvSpPr>
        <p:spPr>
          <a:xfrm>
            <a:off x="8028688" y="2748507"/>
            <a:ext cx="742227" cy="742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63" y="766568"/>
            <a:ext cx="4376773" cy="5827473"/>
          </a:xfrm>
          <a:prstGeom prst="rect">
            <a:avLst/>
          </a:prstGeom>
        </p:spPr>
      </p:pic>
      <p:sp>
        <p:nvSpPr>
          <p:cNvPr id="30" name="Symbol zastępczy numeru slajdu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2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Styl C - </a:t>
            </a:r>
            <a:r>
              <a:rPr lang="pl-PL" b="1" dirty="0">
                <a:solidFill>
                  <a:schemeClr val="accent2"/>
                </a:solidFill>
              </a:rPr>
              <a:t>dokładny</a:t>
            </a:r>
          </a:p>
        </p:txBody>
      </p:sp>
      <p:sp>
        <p:nvSpPr>
          <p:cNvPr id="3" name="Elipsa 2"/>
          <p:cNvSpPr/>
          <p:nvPr/>
        </p:nvSpPr>
        <p:spPr>
          <a:xfrm>
            <a:off x="7940501" y="1079569"/>
            <a:ext cx="3439665" cy="34396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6908842" y="1705647"/>
            <a:ext cx="1742129" cy="1757374"/>
            <a:chOff x="7424335" y="2590541"/>
            <a:chExt cx="1742129" cy="1757374"/>
          </a:xfrm>
        </p:grpSpPr>
        <p:sp>
          <p:nvSpPr>
            <p:cNvPr id="5" name="Elipsa 4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7691837" y="2901365"/>
              <a:ext cx="11972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8800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965727" y="2689582"/>
              <a:ext cx="701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Styl</a:t>
              </a:r>
            </a:p>
          </p:txBody>
        </p:sp>
      </p:grpSp>
      <p:sp>
        <p:nvSpPr>
          <p:cNvPr id="9" name="Elipsa 8"/>
          <p:cNvSpPr/>
          <p:nvPr/>
        </p:nvSpPr>
        <p:spPr>
          <a:xfrm>
            <a:off x="8193691" y="995497"/>
            <a:ext cx="742227" cy="742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/>
          <p:cNvGrpSpPr/>
          <p:nvPr/>
        </p:nvGrpSpPr>
        <p:grpSpPr>
          <a:xfrm>
            <a:off x="327162" y="950508"/>
            <a:ext cx="705985" cy="705985"/>
            <a:chOff x="2488037" y="3694329"/>
            <a:chExt cx="822960" cy="822960"/>
          </a:xfrm>
        </p:grpSpPr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2488037" y="3694329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9"/>
            <p:cNvSpPr>
              <a:spLocks noEditPoints="1"/>
            </p:cNvSpPr>
            <p:nvPr/>
          </p:nvSpPr>
          <p:spPr bwMode="auto">
            <a:xfrm>
              <a:off x="2655495" y="3937639"/>
              <a:ext cx="487149" cy="335446"/>
            </a:xfrm>
            <a:custGeom>
              <a:avLst/>
              <a:gdLst>
                <a:gd name="T0" fmla="*/ 95 w 628"/>
                <a:gd name="T1" fmla="*/ 133 h 433"/>
                <a:gd name="T2" fmla="*/ 212 w 628"/>
                <a:gd name="T3" fmla="*/ 133 h 433"/>
                <a:gd name="T4" fmla="*/ 154 w 628"/>
                <a:gd name="T5" fmla="*/ 89 h 433"/>
                <a:gd name="T6" fmla="*/ 154 w 628"/>
                <a:gd name="T7" fmla="*/ 178 h 433"/>
                <a:gd name="T8" fmla="*/ 154 w 628"/>
                <a:gd name="T9" fmla="*/ 89 h 433"/>
                <a:gd name="T10" fmla="*/ 235 w 628"/>
                <a:gd name="T11" fmla="*/ 239 h 433"/>
                <a:gd name="T12" fmla="*/ 184 w 628"/>
                <a:gd name="T13" fmla="*/ 171 h 433"/>
                <a:gd name="T14" fmla="*/ 221 w 628"/>
                <a:gd name="T15" fmla="*/ 239 h 433"/>
                <a:gd name="T16" fmla="*/ 154 w 628"/>
                <a:gd name="T17" fmla="*/ 305 h 433"/>
                <a:gd name="T18" fmla="*/ 87 w 628"/>
                <a:gd name="T19" fmla="*/ 239 h 433"/>
                <a:gd name="T20" fmla="*/ 124 w 628"/>
                <a:gd name="T21" fmla="*/ 171 h 433"/>
                <a:gd name="T22" fmla="*/ 73 w 628"/>
                <a:gd name="T23" fmla="*/ 239 h 433"/>
                <a:gd name="T24" fmla="*/ 154 w 628"/>
                <a:gd name="T25" fmla="*/ 319 h 433"/>
                <a:gd name="T26" fmla="*/ 554 w 628"/>
                <a:gd name="T27" fmla="*/ 171 h 433"/>
                <a:gd name="T28" fmla="*/ 307 w 628"/>
                <a:gd name="T29" fmla="*/ 164 h 433"/>
                <a:gd name="T30" fmla="*/ 307 w 628"/>
                <a:gd name="T31" fmla="*/ 178 h 433"/>
                <a:gd name="T32" fmla="*/ 554 w 628"/>
                <a:gd name="T33" fmla="*/ 171 h 433"/>
                <a:gd name="T34" fmla="*/ 547 w 628"/>
                <a:gd name="T35" fmla="*/ 227 h 433"/>
                <a:gd name="T36" fmla="*/ 300 w 628"/>
                <a:gd name="T37" fmla="*/ 234 h 433"/>
                <a:gd name="T38" fmla="*/ 547 w 628"/>
                <a:gd name="T39" fmla="*/ 241 h 433"/>
                <a:gd name="T40" fmla="*/ 554 w 628"/>
                <a:gd name="T41" fmla="*/ 298 h 433"/>
                <a:gd name="T42" fmla="*/ 307 w 628"/>
                <a:gd name="T43" fmla="*/ 291 h 433"/>
                <a:gd name="T44" fmla="*/ 307 w 628"/>
                <a:gd name="T45" fmla="*/ 305 h 433"/>
                <a:gd name="T46" fmla="*/ 554 w 628"/>
                <a:gd name="T47" fmla="*/ 298 h 433"/>
                <a:gd name="T48" fmla="*/ 486 w 628"/>
                <a:gd name="T49" fmla="*/ 433 h 433"/>
                <a:gd name="T50" fmla="*/ 479 w 628"/>
                <a:gd name="T51" fmla="*/ 390 h 433"/>
                <a:gd name="T52" fmla="*/ 436 w 628"/>
                <a:gd name="T53" fmla="*/ 390 h 433"/>
                <a:gd name="T54" fmla="*/ 429 w 628"/>
                <a:gd name="T55" fmla="*/ 433 h 433"/>
                <a:gd name="T56" fmla="*/ 192 w 628"/>
                <a:gd name="T57" fmla="*/ 426 h 433"/>
                <a:gd name="T58" fmla="*/ 170 w 628"/>
                <a:gd name="T59" fmla="*/ 368 h 433"/>
                <a:gd name="T60" fmla="*/ 149 w 628"/>
                <a:gd name="T61" fmla="*/ 426 h 433"/>
                <a:gd name="T62" fmla="*/ 7 w 628"/>
                <a:gd name="T63" fmla="*/ 433 h 433"/>
                <a:gd name="T64" fmla="*/ 0 w 628"/>
                <a:gd name="T65" fmla="*/ 7 h 433"/>
                <a:gd name="T66" fmla="*/ 270 w 628"/>
                <a:gd name="T67" fmla="*/ 0 h 433"/>
                <a:gd name="T68" fmla="*/ 329 w 628"/>
                <a:gd name="T69" fmla="*/ 73 h 433"/>
                <a:gd name="T70" fmla="*/ 628 w 628"/>
                <a:gd name="T71" fmla="*/ 80 h 433"/>
                <a:gd name="T72" fmla="*/ 621 w 628"/>
                <a:gd name="T73" fmla="*/ 433 h 433"/>
                <a:gd name="T74" fmla="*/ 614 w 628"/>
                <a:gd name="T75" fmla="*/ 419 h 433"/>
                <a:gd name="T76" fmla="*/ 325 w 628"/>
                <a:gd name="T77" fmla="*/ 87 h 433"/>
                <a:gd name="T78" fmla="*/ 267 w 628"/>
                <a:gd name="T79" fmla="*/ 14 h 433"/>
                <a:gd name="T80" fmla="*/ 14 w 628"/>
                <a:gd name="T81" fmla="*/ 419 h 433"/>
                <a:gd name="T82" fmla="*/ 135 w 628"/>
                <a:gd name="T83" fmla="*/ 390 h 433"/>
                <a:gd name="T84" fmla="*/ 206 w 628"/>
                <a:gd name="T85" fmla="*/ 390 h 433"/>
                <a:gd name="T86" fmla="*/ 422 w 628"/>
                <a:gd name="T87" fmla="*/ 419 h 433"/>
                <a:gd name="T88" fmla="*/ 458 w 628"/>
                <a:gd name="T89" fmla="*/ 354 h 433"/>
                <a:gd name="T90" fmla="*/ 493 w 628"/>
                <a:gd name="T91" fmla="*/ 41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8" h="433">
                  <a:moveTo>
                    <a:pt x="154" y="192"/>
                  </a:moveTo>
                  <a:cubicBezTo>
                    <a:pt x="121" y="192"/>
                    <a:pt x="95" y="166"/>
                    <a:pt x="95" y="133"/>
                  </a:cubicBezTo>
                  <a:cubicBezTo>
                    <a:pt x="95" y="101"/>
                    <a:pt x="121" y="75"/>
                    <a:pt x="154" y="75"/>
                  </a:cubicBezTo>
                  <a:cubicBezTo>
                    <a:pt x="186" y="75"/>
                    <a:pt x="212" y="101"/>
                    <a:pt x="212" y="133"/>
                  </a:cubicBezTo>
                  <a:cubicBezTo>
                    <a:pt x="212" y="166"/>
                    <a:pt x="186" y="192"/>
                    <a:pt x="154" y="192"/>
                  </a:cubicBezTo>
                  <a:close/>
                  <a:moveTo>
                    <a:pt x="154" y="89"/>
                  </a:moveTo>
                  <a:cubicBezTo>
                    <a:pt x="129" y="89"/>
                    <a:pt x="109" y="109"/>
                    <a:pt x="109" y="133"/>
                  </a:cubicBezTo>
                  <a:cubicBezTo>
                    <a:pt x="109" y="158"/>
                    <a:pt x="129" y="178"/>
                    <a:pt x="154" y="178"/>
                  </a:cubicBezTo>
                  <a:cubicBezTo>
                    <a:pt x="178" y="178"/>
                    <a:pt x="198" y="158"/>
                    <a:pt x="198" y="133"/>
                  </a:cubicBezTo>
                  <a:cubicBezTo>
                    <a:pt x="198" y="109"/>
                    <a:pt x="178" y="89"/>
                    <a:pt x="154" y="89"/>
                  </a:cubicBezTo>
                  <a:close/>
                  <a:moveTo>
                    <a:pt x="235" y="301"/>
                  </a:moveTo>
                  <a:cubicBezTo>
                    <a:pt x="235" y="239"/>
                    <a:pt x="235" y="239"/>
                    <a:pt x="235" y="239"/>
                  </a:cubicBezTo>
                  <a:cubicBezTo>
                    <a:pt x="235" y="210"/>
                    <a:pt x="219" y="182"/>
                    <a:pt x="193" y="168"/>
                  </a:cubicBezTo>
                  <a:cubicBezTo>
                    <a:pt x="190" y="166"/>
                    <a:pt x="186" y="167"/>
                    <a:pt x="184" y="171"/>
                  </a:cubicBezTo>
                  <a:cubicBezTo>
                    <a:pt x="182" y="174"/>
                    <a:pt x="183" y="178"/>
                    <a:pt x="186" y="180"/>
                  </a:cubicBezTo>
                  <a:cubicBezTo>
                    <a:pt x="208" y="192"/>
                    <a:pt x="221" y="215"/>
                    <a:pt x="221" y="239"/>
                  </a:cubicBezTo>
                  <a:cubicBezTo>
                    <a:pt x="221" y="298"/>
                    <a:pt x="221" y="298"/>
                    <a:pt x="221" y="298"/>
                  </a:cubicBezTo>
                  <a:cubicBezTo>
                    <a:pt x="215" y="301"/>
                    <a:pt x="192" y="305"/>
                    <a:pt x="154" y="305"/>
                  </a:cubicBezTo>
                  <a:cubicBezTo>
                    <a:pt x="116" y="305"/>
                    <a:pt x="93" y="301"/>
                    <a:pt x="87" y="298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7" y="215"/>
                    <a:pt x="100" y="192"/>
                    <a:pt x="121" y="180"/>
                  </a:cubicBezTo>
                  <a:cubicBezTo>
                    <a:pt x="124" y="178"/>
                    <a:pt x="126" y="174"/>
                    <a:pt x="124" y="171"/>
                  </a:cubicBezTo>
                  <a:cubicBezTo>
                    <a:pt x="122" y="167"/>
                    <a:pt x="118" y="166"/>
                    <a:pt x="114" y="168"/>
                  </a:cubicBezTo>
                  <a:cubicBezTo>
                    <a:pt x="89" y="182"/>
                    <a:pt x="73" y="210"/>
                    <a:pt x="73" y="239"/>
                  </a:cubicBezTo>
                  <a:cubicBezTo>
                    <a:pt x="73" y="301"/>
                    <a:pt x="73" y="301"/>
                    <a:pt x="73" y="301"/>
                  </a:cubicBezTo>
                  <a:cubicBezTo>
                    <a:pt x="73" y="316"/>
                    <a:pt x="117" y="319"/>
                    <a:pt x="154" y="319"/>
                  </a:cubicBezTo>
                  <a:cubicBezTo>
                    <a:pt x="191" y="319"/>
                    <a:pt x="235" y="316"/>
                    <a:pt x="235" y="301"/>
                  </a:cubicBezTo>
                  <a:close/>
                  <a:moveTo>
                    <a:pt x="554" y="171"/>
                  </a:moveTo>
                  <a:cubicBezTo>
                    <a:pt x="554" y="167"/>
                    <a:pt x="551" y="164"/>
                    <a:pt x="54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3" y="164"/>
                    <a:pt x="300" y="167"/>
                    <a:pt x="300" y="171"/>
                  </a:cubicBezTo>
                  <a:cubicBezTo>
                    <a:pt x="300" y="175"/>
                    <a:pt x="303" y="178"/>
                    <a:pt x="307" y="178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51" y="178"/>
                    <a:pt x="554" y="175"/>
                    <a:pt x="554" y="171"/>
                  </a:cubicBezTo>
                  <a:close/>
                  <a:moveTo>
                    <a:pt x="554" y="234"/>
                  </a:moveTo>
                  <a:cubicBezTo>
                    <a:pt x="554" y="231"/>
                    <a:pt x="551" y="227"/>
                    <a:pt x="547" y="227"/>
                  </a:cubicBezTo>
                  <a:cubicBezTo>
                    <a:pt x="307" y="227"/>
                    <a:pt x="307" y="227"/>
                    <a:pt x="307" y="227"/>
                  </a:cubicBezTo>
                  <a:cubicBezTo>
                    <a:pt x="303" y="227"/>
                    <a:pt x="300" y="231"/>
                    <a:pt x="300" y="234"/>
                  </a:cubicBezTo>
                  <a:cubicBezTo>
                    <a:pt x="300" y="238"/>
                    <a:pt x="303" y="241"/>
                    <a:pt x="307" y="241"/>
                  </a:cubicBezTo>
                  <a:cubicBezTo>
                    <a:pt x="547" y="241"/>
                    <a:pt x="547" y="241"/>
                    <a:pt x="547" y="241"/>
                  </a:cubicBezTo>
                  <a:cubicBezTo>
                    <a:pt x="551" y="241"/>
                    <a:pt x="554" y="238"/>
                    <a:pt x="554" y="234"/>
                  </a:cubicBezTo>
                  <a:close/>
                  <a:moveTo>
                    <a:pt x="554" y="298"/>
                  </a:moveTo>
                  <a:cubicBezTo>
                    <a:pt x="554" y="294"/>
                    <a:pt x="551" y="291"/>
                    <a:pt x="547" y="291"/>
                  </a:cubicBezTo>
                  <a:cubicBezTo>
                    <a:pt x="307" y="291"/>
                    <a:pt x="307" y="291"/>
                    <a:pt x="307" y="291"/>
                  </a:cubicBezTo>
                  <a:cubicBezTo>
                    <a:pt x="303" y="291"/>
                    <a:pt x="300" y="294"/>
                    <a:pt x="300" y="298"/>
                  </a:cubicBezTo>
                  <a:cubicBezTo>
                    <a:pt x="300" y="301"/>
                    <a:pt x="303" y="305"/>
                    <a:pt x="307" y="305"/>
                  </a:cubicBezTo>
                  <a:cubicBezTo>
                    <a:pt x="547" y="305"/>
                    <a:pt x="547" y="305"/>
                    <a:pt x="547" y="305"/>
                  </a:cubicBezTo>
                  <a:cubicBezTo>
                    <a:pt x="551" y="305"/>
                    <a:pt x="554" y="301"/>
                    <a:pt x="554" y="298"/>
                  </a:cubicBezTo>
                  <a:close/>
                  <a:moveTo>
                    <a:pt x="621" y="433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3" y="433"/>
                    <a:pt x="479" y="430"/>
                    <a:pt x="479" y="426"/>
                  </a:cubicBezTo>
                  <a:cubicBezTo>
                    <a:pt x="479" y="390"/>
                    <a:pt x="479" y="390"/>
                    <a:pt x="479" y="390"/>
                  </a:cubicBezTo>
                  <a:cubicBezTo>
                    <a:pt x="479" y="378"/>
                    <a:pt x="470" y="368"/>
                    <a:pt x="458" y="368"/>
                  </a:cubicBezTo>
                  <a:cubicBezTo>
                    <a:pt x="446" y="368"/>
                    <a:pt x="436" y="378"/>
                    <a:pt x="436" y="390"/>
                  </a:cubicBezTo>
                  <a:cubicBezTo>
                    <a:pt x="436" y="426"/>
                    <a:pt x="436" y="426"/>
                    <a:pt x="436" y="426"/>
                  </a:cubicBezTo>
                  <a:cubicBezTo>
                    <a:pt x="436" y="430"/>
                    <a:pt x="433" y="433"/>
                    <a:pt x="429" y="433"/>
                  </a:cubicBezTo>
                  <a:cubicBezTo>
                    <a:pt x="199" y="433"/>
                    <a:pt x="199" y="433"/>
                    <a:pt x="199" y="433"/>
                  </a:cubicBezTo>
                  <a:cubicBezTo>
                    <a:pt x="195" y="433"/>
                    <a:pt x="192" y="430"/>
                    <a:pt x="192" y="426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192" y="378"/>
                    <a:pt x="182" y="368"/>
                    <a:pt x="170" y="368"/>
                  </a:cubicBezTo>
                  <a:cubicBezTo>
                    <a:pt x="158" y="368"/>
                    <a:pt x="149" y="378"/>
                    <a:pt x="149" y="390"/>
                  </a:cubicBezTo>
                  <a:cubicBezTo>
                    <a:pt x="149" y="426"/>
                    <a:pt x="149" y="426"/>
                    <a:pt x="149" y="426"/>
                  </a:cubicBezTo>
                  <a:cubicBezTo>
                    <a:pt x="149" y="430"/>
                    <a:pt x="146" y="433"/>
                    <a:pt x="142" y="433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3" y="433"/>
                    <a:pt x="0" y="430"/>
                    <a:pt x="0" y="42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29" y="73"/>
                    <a:pt x="329" y="73"/>
                    <a:pt x="329" y="73"/>
                  </a:cubicBezTo>
                  <a:cubicBezTo>
                    <a:pt x="621" y="73"/>
                    <a:pt x="621" y="73"/>
                    <a:pt x="621" y="73"/>
                  </a:cubicBezTo>
                  <a:cubicBezTo>
                    <a:pt x="625" y="73"/>
                    <a:pt x="628" y="76"/>
                    <a:pt x="628" y="80"/>
                  </a:cubicBezTo>
                  <a:cubicBezTo>
                    <a:pt x="628" y="426"/>
                    <a:pt x="628" y="426"/>
                    <a:pt x="628" y="426"/>
                  </a:cubicBezTo>
                  <a:cubicBezTo>
                    <a:pt x="628" y="430"/>
                    <a:pt x="625" y="433"/>
                    <a:pt x="621" y="433"/>
                  </a:cubicBezTo>
                  <a:close/>
                  <a:moveTo>
                    <a:pt x="493" y="419"/>
                  </a:moveTo>
                  <a:cubicBezTo>
                    <a:pt x="614" y="419"/>
                    <a:pt x="614" y="419"/>
                    <a:pt x="614" y="419"/>
                  </a:cubicBezTo>
                  <a:cubicBezTo>
                    <a:pt x="614" y="87"/>
                    <a:pt x="614" y="87"/>
                    <a:pt x="614" y="87"/>
                  </a:cubicBezTo>
                  <a:cubicBezTo>
                    <a:pt x="325" y="87"/>
                    <a:pt x="325" y="87"/>
                    <a:pt x="325" y="87"/>
                  </a:cubicBezTo>
                  <a:cubicBezTo>
                    <a:pt x="323" y="87"/>
                    <a:pt x="321" y="86"/>
                    <a:pt x="320" y="84"/>
                  </a:cubicBezTo>
                  <a:cubicBezTo>
                    <a:pt x="267" y="14"/>
                    <a:pt x="267" y="14"/>
                    <a:pt x="26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419"/>
                    <a:pt x="14" y="419"/>
                    <a:pt x="14" y="419"/>
                  </a:cubicBezTo>
                  <a:cubicBezTo>
                    <a:pt x="135" y="419"/>
                    <a:pt x="135" y="419"/>
                    <a:pt x="135" y="419"/>
                  </a:cubicBezTo>
                  <a:cubicBezTo>
                    <a:pt x="135" y="390"/>
                    <a:pt x="135" y="390"/>
                    <a:pt x="135" y="390"/>
                  </a:cubicBezTo>
                  <a:cubicBezTo>
                    <a:pt x="135" y="370"/>
                    <a:pt x="151" y="354"/>
                    <a:pt x="170" y="354"/>
                  </a:cubicBezTo>
                  <a:cubicBezTo>
                    <a:pt x="190" y="354"/>
                    <a:pt x="206" y="370"/>
                    <a:pt x="206" y="390"/>
                  </a:cubicBezTo>
                  <a:cubicBezTo>
                    <a:pt x="206" y="419"/>
                    <a:pt x="206" y="419"/>
                    <a:pt x="206" y="419"/>
                  </a:cubicBezTo>
                  <a:cubicBezTo>
                    <a:pt x="422" y="419"/>
                    <a:pt x="422" y="419"/>
                    <a:pt x="422" y="419"/>
                  </a:cubicBezTo>
                  <a:cubicBezTo>
                    <a:pt x="422" y="390"/>
                    <a:pt x="422" y="390"/>
                    <a:pt x="422" y="390"/>
                  </a:cubicBezTo>
                  <a:cubicBezTo>
                    <a:pt x="422" y="370"/>
                    <a:pt x="438" y="354"/>
                    <a:pt x="458" y="354"/>
                  </a:cubicBezTo>
                  <a:cubicBezTo>
                    <a:pt x="478" y="354"/>
                    <a:pt x="493" y="370"/>
                    <a:pt x="493" y="390"/>
                  </a:cubicBezTo>
                  <a:lnTo>
                    <a:pt x="493" y="419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327162" y="2306612"/>
            <a:ext cx="705985" cy="705985"/>
            <a:chOff x="8657947" y="626070"/>
            <a:chExt cx="822960" cy="822960"/>
          </a:xfrm>
        </p:grpSpPr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8657947" y="626070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42"/>
            <p:cNvSpPr>
              <a:spLocks noEditPoints="1"/>
            </p:cNvSpPr>
            <p:nvPr/>
          </p:nvSpPr>
          <p:spPr bwMode="auto">
            <a:xfrm>
              <a:off x="8946877" y="814814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327162" y="3990282"/>
            <a:ext cx="705985" cy="705985"/>
            <a:chOff x="8657947" y="3685194"/>
            <a:chExt cx="822960" cy="822960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8657947" y="3685194"/>
              <a:ext cx="822960" cy="822960"/>
            </a:xfrm>
            <a:prstGeom prst="ellipse">
              <a:avLst/>
            </a:prstGeom>
            <a:ln w="19050" cap="rnd">
              <a:solidFill>
                <a:schemeClr val="bg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34"/>
            <p:cNvSpPr>
              <a:spLocks noEditPoints="1"/>
            </p:cNvSpPr>
            <p:nvPr/>
          </p:nvSpPr>
          <p:spPr bwMode="auto">
            <a:xfrm>
              <a:off x="8789660" y="3817473"/>
              <a:ext cx="560023" cy="419778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Prostokąt 20"/>
          <p:cNvSpPr/>
          <p:nvPr/>
        </p:nvSpPr>
        <p:spPr>
          <a:xfrm>
            <a:off x="1172925" y="920075"/>
            <a:ext cx="1522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2"/>
                </a:solidFill>
              </a:rPr>
              <a:t>Określenia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72925" y="2226119"/>
            <a:ext cx="3915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2"/>
                </a:solidFill>
              </a:rPr>
              <a:t>Jak zidentyfikować taką osobę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1172925" y="3931644"/>
            <a:ext cx="2566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kern="800" spc="-39" dirty="0">
                <a:solidFill>
                  <a:schemeClr val="accent2"/>
                </a:solidFill>
              </a:rPr>
              <a:t>Komunikacja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172925" y="1274436"/>
            <a:ext cx="3687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perfekcjonista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postępuje zgodnie z zasadami</a:t>
            </a:r>
            <a:r>
              <a:rPr lang="en-US" altLang="pl-PL" kern="800" spc="-39" dirty="0"/>
              <a:t>, </a:t>
            </a:r>
            <a:r>
              <a:rPr lang="pl-PL" altLang="pl-PL" kern="800" spc="-39" dirty="0"/>
              <a:t>krytyk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1172925" y="2579872"/>
            <a:ext cx="412042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kern="800" spc="-39" dirty="0"/>
              <a:t>Ceni porządek np. na biurku,</a:t>
            </a:r>
          </a:p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kern="800" spc="-39" dirty="0"/>
              <a:t>skupia się na szczegółach,</a:t>
            </a:r>
          </a:p>
          <a:p>
            <a:pPr marL="0" lvl="1" indent="0">
              <a:spcBef>
                <a:spcPct val="20000"/>
              </a:spcBef>
              <a:buClr>
                <a:schemeClr val="accent2"/>
              </a:buClr>
            </a:pPr>
            <a:r>
              <a:rPr lang="pl-PL" altLang="pl-PL" kern="800" spc="-39" dirty="0"/>
              <a:t>jest uprzejmy, dyplomatyczny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172925" y="4293042"/>
            <a:ext cx="86691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preferuje komunikację pisemną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może mieć trudność z wyrażaniem przeciwstawnych opinii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dopieszcza szczegóły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może utracić główny wątek</a:t>
            </a:r>
          </a:p>
          <a:p>
            <a:pPr marL="342900" lvl="1" indent="-3429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altLang="pl-PL" sz="2000" kern="800" spc="-39" dirty="0"/>
              <a:t>nie lubi dyskutować o opiniach i kwestiach abstrakcyjnych</a:t>
            </a:r>
            <a:endParaRPr lang="en-US" altLang="pl-PL" sz="2000" kern="800" spc="-39" dirty="0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17</a:t>
            </a:fld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31" y="231282"/>
            <a:ext cx="4376773" cy="58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Czterostrefowy model </a:t>
            </a:r>
            <a:r>
              <a:rPr lang="pl-PL" altLang="pl-PL" dirty="0"/>
              <a:t>stylów </a:t>
            </a:r>
            <a:r>
              <a:rPr lang="pl-PL" altLang="pl-PL" dirty="0" err="1"/>
              <a:t>zachowań</a:t>
            </a:r>
            <a:endParaRPr lang="pl-PL" dirty="0"/>
          </a:p>
        </p:txBody>
      </p:sp>
      <p:sp>
        <p:nvSpPr>
          <p:cNvPr id="3" name="Strzałka w cztery strony 2"/>
          <p:cNvSpPr/>
          <p:nvPr/>
        </p:nvSpPr>
        <p:spPr>
          <a:xfrm>
            <a:off x="1566621" y="1025144"/>
            <a:ext cx="9128316" cy="5066260"/>
          </a:xfrm>
          <a:prstGeom prst="quadArrow">
            <a:avLst>
              <a:gd name="adj1" fmla="val 577"/>
              <a:gd name="adj2" fmla="val 1929"/>
              <a:gd name="adj3" fmla="val 381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extBox 20"/>
          <p:cNvSpPr txBox="1"/>
          <p:nvPr/>
        </p:nvSpPr>
        <p:spPr>
          <a:xfrm>
            <a:off x="10709450" y="3245301"/>
            <a:ext cx="1042267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ntuicja</a:t>
            </a:r>
          </a:p>
          <a:p>
            <a:pPr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6.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zmysł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249335" y="3223819"/>
            <a:ext cx="1295734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Percepcja</a:t>
            </a:r>
          </a:p>
          <a:p>
            <a:pPr algn="r"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zmysłów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5620855" y="6065982"/>
            <a:ext cx="1003795" cy="366935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Uczucia</a:t>
            </a:r>
            <a:endParaRPr lang="en-US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5537499" y="693176"/>
            <a:ext cx="1132035" cy="3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6" tIns="44533" rIns="89056" bIns="4453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/>
            <a:r>
              <a:rPr lang="pl-PL" altLang="pl-PL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Myślenie</a:t>
            </a:r>
            <a:endParaRPr lang="en-US" altLang="pl-PL" sz="1800" dirty="0">
              <a:solidFill>
                <a:schemeClr val="bg1">
                  <a:lumMod val="50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upa 19"/>
          <p:cNvGrpSpPr/>
          <p:nvPr/>
        </p:nvGrpSpPr>
        <p:grpSpPr>
          <a:xfrm>
            <a:off x="1621632" y="1018000"/>
            <a:ext cx="4367688" cy="2411000"/>
            <a:chOff x="1621632" y="1018000"/>
            <a:chExt cx="4367688" cy="2411000"/>
          </a:xfrm>
        </p:grpSpPr>
        <p:sp>
          <p:nvSpPr>
            <p:cNvPr id="8" name="Prostokąt zaokrąglony 7"/>
            <p:cNvSpPr/>
            <p:nvPr/>
          </p:nvSpPr>
          <p:spPr>
            <a:xfrm>
              <a:off x="1629251" y="1025144"/>
              <a:ext cx="4345664" cy="2403856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2" name="Prostokąt z rogami zaokrąglonymi z jednej strony 11"/>
            <p:cNvSpPr/>
            <p:nvPr/>
          </p:nvSpPr>
          <p:spPr>
            <a:xfrm>
              <a:off x="1621632" y="1018000"/>
              <a:ext cx="4367688" cy="1267120"/>
            </a:xfrm>
            <a:prstGeom prst="round2SameRect">
              <a:avLst>
                <a:gd name="adj1" fmla="val 30472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72000" rtlCol="0" anchor="ctr"/>
            <a:lstStyle/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Dokładny, przestrzega zasad, </a:t>
              </a:r>
              <a:endParaRPr lang="en-US" altLang="pl-PL" b="1" dirty="0">
                <a:solidFill>
                  <a:srgbClr val="FFFFFF"/>
                </a:solidFill>
              </a:endParaRPr>
            </a:p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logiczny, analizuje problemy</a:t>
              </a:r>
              <a:endParaRPr lang="en-US" altLang="pl-PL" b="1" dirty="0">
                <a:solidFill>
                  <a:srgbClr val="FFFFFF"/>
                </a:solidFill>
              </a:endParaRPr>
            </a:p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formalny, zdyscyplinowany</a:t>
              </a:r>
              <a:endParaRPr lang="en-US" altLang="pl-PL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1804615" y="2383063"/>
              <a:ext cx="39949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Zdystansowany, nie wyraża opinii, 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utyka w szczegółach, 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nie podejmuje ryzyka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6248400" y="1014413"/>
            <a:ext cx="4364831" cy="2414587"/>
            <a:chOff x="6248400" y="1014413"/>
            <a:chExt cx="4364831" cy="2414587"/>
          </a:xfrm>
        </p:grpSpPr>
        <p:sp>
          <p:nvSpPr>
            <p:cNvPr id="11" name="Prostokąt zaokrąglony 10"/>
            <p:cNvSpPr/>
            <p:nvPr/>
          </p:nvSpPr>
          <p:spPr>
            <a:xfrm>
              <a:off x="6257689" y="1025144"/>
              <a:ext cx="4345664" cy="2403856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4" name="Prostokąt z rogami zaokrąglonymi z jednej strony 13"/>
            <p:cNvSpPr/>
            <p:nvPr/>
          </p:nvSpPr>
          <p:spPr>
            <a:xfrm>
              <a:off x="6248400" y="1014413"/>
              <a:ext cx="4364831" cy="1273088"/>
            </a:xfrm>
            <a:prstGeom prst="round2SameRect">
              <a:avLst>
                <a:gd name="adj1" fmla="val 30472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72000" rtlCol="0" anchor="ctr"/>
            <a:lstStyle/>
            <a:p>
              <a:pPr algn="ctr"/>
              <a:r>
                <a:rPr lang="pl-PL" altLang="pl-PL" b="1" dirty="0">
                  <a:solidFill>
                    <a:srgbClr val="FFFFFF"/>
                  </a:solidFill>
                </a:rPr>
                <a:t>Nieustępliwy, niezależny, </a:t>
              </a:r>
              <a:br>
                <a:rPr lang="pl-PL" altLang="pl-PL" b="1" dirty="0">
                  <a:solidFill>
                    <a:srgbClr val="FFFFFF"/>
                  </a:solidFill>
                </a:rPr>
              </a:br>
              <a:r>
                <a:rPr lang="pl-PL" altLang="pl-PL" b="1" dirty="0">
                  <a:solidFill>
                    <a:srgbClr val="FFFFFF"/>
                  </a:solidFill>
                </a:rPr>
                <a:t>pewny siebie, lubi konkurować, wymagający, stanowczy,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łatwo podejmuje decyzje</a:t>
              </a: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6442079" y="2383063"/>
              <a:ext cx="39949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Przytłaczający, nadużywa władzy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agresywny, bez ogródek,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skoncentrowany na sobie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1629250" y="3662126"/>
            <a:ext cx="4360069" cy="2403856"/>
            <a:chOff x="1629250" y="3662126"/>
            <a:chExt cx="4360069" cy="2403856"/>
          </a:xfrm>
        </p:grpSpPr>
        <p:sp>
          <p:nvSpPr>
            <p:cNvPr id="9" name="Prostokąt zaokrąglony 8"/>
            <p:cNvSpPr/>
            <p:nvPr/>
          </p:nvSpPr>
          <p:spPr>
            <a:xfrm>
              <a:off x="1629251" y="3662126"/>
              <a:ext cx="4345664" cy="2403856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6" name="Prostokąt z rogami zaokrąglonymi z jednej strony 15"/>
            <p:cNvSpPr/>
            <p:nvPr/>
          </p:nvSpPr>
          <p:spPr>
            <a:xfrm>
              <a:off x="1629250" y="3662126"/>
              <a:ext cx="4360069" cy="1267120"/>
            </a:xfrm>
            <a:prstGeom prst="round2SameRect">
              <a:avLst>
                <a:gd name="adj1" fmla="val 3047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72000" rtlCol="0" anchor="ctr"/>
            <a:lstStyle/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Dobry słuchacz, wzbudza zaufanie, wspiera, rozważny, cierpliwy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b="1" dirty="0">
                  <a:solidFill>
                    <a:srgbClr val="FFFFFF"/>
                  </a:solidFill>
                </a:rPr>
                <a:t>spokojny, opanowany</a:t>
              </a: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1804615" y="5023813"/>
              <a:ext cx="39949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Uparty, unika zmian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nie wyraża opinii,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opiera się nowym pomysłom</a:t>
              </a: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6248399" y="3653569"/>
            <a:ext cx="4367214" cy="2412413"/>
            <a:chOff x="6248399" y="3653569"/>
            <a:chExt cx="4367214" cy="2412413"/>
          </a:xfrm>
        </p:grpSpPr>
        <p:sp>
          <p:nvSpPr>
            <p:cNvPr id="10" name="Prostokąt zaokrąglony 9"/>
            <p:cNvSpPr/>
            <p:nvPr/>
          </p:nvSpPr>
          <p:spPr>
            <a:xfrm>
              <a:off x="6257689" y="3662126"/>
              <a:ext cx="4345664" cy="2403856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7" name="Prostokąt z rogami zaokrąglonymi z jednej strony 16"/>
            <p:cNvSpPr/>
            <p:nvPr/>
          </p:nvSpPr>
          <p:spPr>
            <a:xfrm>
              <a:off x="6248399" y="3653569"/>
              <a:ext cx="4367214" cy="1267120"/>
            </a:xfrm>
            <a:prstGeom prst="round2SameRect">
              <a:avLst>
                <a:gd name="adj1" fmla="val 30472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72000" bIns="72000" rtlCol="0" anchor="ctr"/>
            <a:lstStyle/>
            <a:p>
              <a:pPr algn="ctr"/>
              <a:r>
                <a:rPr lang="pl-PL" altLang="pl-PL" b="1" dirty="0">
                  <a:solidFill>
                    <a:srgbClr val="FFFFFF"/>
                  </a:solidFill>
                </a:rPr>
                <a:t>Towarzyski, przekonujący</a:t>
              </a:r>
            </a:p>
            <a:p>
              <a:pPr algn="ctr"/>
              <a:r>
                <a:rPr lang="pl-PL" altLang="pl-PL" b="1" dirty="0">
                  <a:solidFill>
                    <a:srgbClr val="FFFFFF"/>
                  </a:solidFill>
                </a:rPr>
                <a:t>lubi mówić, otwarty,</a:t>
              </a:r>
            </a:p>
            <a:p>
              <a:pPr algn="ctr"/>
              <a:r>
                <a:rPr lang="pl-PL" altLang="pl-PL" b="1" dirty="0">
                  <a:solidFill>
                    <a:srgbClr val="FFFFFF"/>
                  </a:solidFill>
                </a:rPr>
                <a:t>pełen entuzjazmu i energii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6442079" y="5023813"/>
              <a:ext cx="39949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Krzykliwy, traci poczucie czasu,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nieostrożny, niedyskretny,</a:t>
              </a:r>
            </a:p>
            <a:p>
              <a:pPr lvl="0" algn="ctr">
                <a:spcAft>
                  <a:spcPts val="0"/>
                </a:spcAft>
              </a:pPr>
              <a:r>
                <a:rPr lang="pl-PL" altLang="pl-PL" dirty="0">
                  <a:solidFill>
                    <a:schemeClr val="bg1">
                      <a:lumMod val="50000"/>
                    </a:schemeClr>
                  </a:solidFill>
                </a:rPr>
                <a:t>pobudliwy, postępuje pochopnie </a:t>
              </a:r>
            </a:p>
          </p:txBody>
        </p:sp>
      </p:grpSp>
      <p:sp>
        <p:nvSpPr>
          <p:cNvPr id="24" name="Symbol zastępczy numeru slajd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9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upa 89"/>
          <p:cNvGrpSpPr/>
          <p:nvPr/>
        </p:nvGrpSpPr>
        <p:grpSpPr>
          <a:xfrm>
            <a:off x="7793831" y="4460081"/>
            <a:ext cx="1576388" cy="1293019"/>
            <a:chOff x="7793831" y="4460081"/>
            <a:chExt cx="1576388" cy="1293019"/>
          </a:xfrm>
        </p:grpSpPr>
        <p:cxnSp>
          <p:nvCxnSpPr>
            <p:cNvPr id="83" name="Łącznik prosty 82"/>
            <p:cNvCxnSpPr>
              <a:endCxn id="60" idx="0"/>
            </p:cNvCxnSpPr>
            <p:nvPr/>
          </p:nvCxnSpPr>
          <p:spPr>
            <a:xfrm flipH="1">
              <a:off x="8578850" y="5422891"/>
              <a:ext cx="38289" cy="330209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Łącznik prosty 84"/>
            <p:cNvCxnSpPr/>
            <p:nvPr/>
          </p:nvCxnSpPr>
          <p:spPr>
            <a:xfrm>
              <a:off x="9023350" y="5118100"/>
              <a:ext cx="346869" cy="153988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Łącznik prosty 86"/>
            <p:cNvCxnSpPr/>
            <p:nvPr/>
          </p:nvCxnSpPr>
          <p:spPr>
            <a:xfrm flipV="1">
              <a:off x="8910662" y="4460081"/>
              <a:ext cx="154757" cy="197531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4"/>
            <p:cNvCxnSpPr>
              <a:stCxn id="50" idx="1"/>
            </p:cNvCxnSpPr>
            <p:nvPr/>
          </p:nvCxnSpPr>
          <p:spPr>
            <a:xfrm flipH="1" flipV="1">
              <a:off x="8108156" y="4479131"/>
              <a:ext cx="130013" cy="151073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Łącznik prosty 77"/>
            <p:cNvCxnSpPr/>
            <p:nvPr/>
          </p:nvCxnSpPr>
          <p:spPr>
            <a:xfrm flipH="1">
              <a:off x="7793831" y="5193556"/>
              <a:ext cx="352362" cy="52338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Dowolny kształt 69"/>
          <p:cNvSpPr/>
          <p:nvPr/>
        </p:nvSpPr>
        <p:spPr>
          <a:xfrm>
            <a:off x="8529457" y="753033"/>
            <a:ext cx="2527950" cy="1623429"/>
          </a:xfrm>
          <a:custGeom>
            <a:avLst/>
            <a:gdLst>
              <a:gd name="connsiteX0" fmla="*/ 879735 w 1759470"/>
              <a:gd name="connsiteY0" fmla="*/ 0 h 967607"/>
              <a:gd name="connsiteX1" fmla="*/ 1759470 w 1759470"/>
              <a:gd name="connsiteY1" fmla="*/ 879735 h 967607"/>
              <a:gd name="connsiteX2" fmla="*/ 1750612 w 1759470"/>
              <a:gd name="connsiteY2" fmla="*/ 967607 h 967607"/>
              <a:gd name="connsiteX3" fmla="*/ 8859 w 1759470"/>
              <a:gd name="connsiteY3" fmla="*/ 967607 h 967607"/>
              <a:gd name="connsiteX4" fmla="*/ 0 w 1759470"/>
              <a:gd name="connsiteY4" fmla="*/ 879735 h 967607"/>
              <a:gd name="connsiteX5" fmla="*/ 879735 w 1759470"/>
              <a:gd name="connsiteY5" fmla="*/ 0 h 967607"/>
              <a:gd name="connsiteX0" fmla="*/ 879735 w 1759470"/>
              <a:gd name="connsiteY0" fmla="*/ 0 h 967607"/>
              <a:gd name="connsiteX1" fmla="*/ 1759470 w 1759470"/>
              <a:gd name="connsiteY1" fmla="*/ 879735 h 967607"/>
              <a:gd name="connsiteX2" fmla="*/ 1750612 w 1759470"/>
              <a:gd name="connsiteY2" fmla="*/ 967607 h 967607"/>
              <a:gd name="connsiteX3" fmla="*/ 0 w 1759470"/>
              <a:gd name="connsiteY3" fmla="*/ 879735 h 967607"/>
              <a:gd name="connsiteX4" fmla="*/ 879735 w 1759470"/>
              <a:gd name="connsiteY4" fmla="*/ 0 h 967607"/>
              <a:gd name="connsiteX0" fmla="*/ 0 w 1759470"/>
              <a:gd name="connsiteY0" fmla="*/ 879735 h 971175"/>
              <a:gd name="connsiteX1" fmla="*/ 879735 w 1759470"/>
              <a:gd name="connsiteY1" fmla="*/ 0 h 971175"/>
              <a:gd name="connsiteX2" fmla="*/ 1759470 w 1759470"/>
              <a:gd name="connsiteY2" fmla="*/ 879735 h 971175"/>
              <a:gd name="connsiteX3" fmla="*/ 1750612 w 1759470"/>
              <a:gd name="connsiteY3" fmla="*/ 967607 h 971175"/>
              <a:gd name="connsiteX4" fmla="*/ 91440 w 1759470"/>
              <a:gd name="connsiteY4" fmla="*/ 971175 h 971175"/>
              <a:gd name="connsiteX0" fmla="*/ 0 w 1759470"/>
              <a:gd name="connsiteY0" fmla="*/ 879735 h 967607"/>
              <a:gd name="connsiteX1" fmla="*/ 879735 w 1759470"/>
              <a:gd name="connsiteY1" fmla="*/ 0 h 967607"/>
              <a:gd name="connsiteX2" fmla="*/ 1759470 w 1759470"/>
              <a:gd name="connsiteY2" fmla="*/ 879735 h 967607"/>
              <a:gd name="connsiteX3" fmla="*/ 1750612 w 1759470"/>
              <a:gd name="connsiteY3" fmla="*/ 967607 h 967607"/>
              <a:gd name="connsiteX0" fmla="*/ 0 w 1759470"/>
              <a:gd name="connsiteY0" fmla="*/ 879735 h 879735"/>
              <a:gd name="connsiteX1" fmla="*/ 879735 w 1759470"/>
              <a:gd name="connsiteY1" fmla="*/ 0 h 879735"/>
              <a:gd name="connsiteX2" fmla="*/ 1759470 w 1759470"/>
              <a:gd name="connsiteY2" fmla="*/ 879735 h 879735"/>
              <a:gd name="connsiteX0" fmla="*/ 0 w 1986789"/>
              <a:gd name="connsiteY0" fmla="*/ 928748 h 928748"/>
              <a:gd name="connsiteX1" fmla="*/ 879735 w 1986789"/>
              <a:gd name="connsiteY1" fmla="*/ 49013 h 928748"/>
              <a:gd name="connsiteX2" fmla="*/ 1986789 w 1986789"/>
              <a:gd name="connsiteY2" fmla="*/ 421519 h 928748"/>
              <a:gd name="connsiteX0" fmla="*/ 0 w 1986789"/>
              <a:gd name="connsiteY0" fmla="*/ 916671 h 916671"/>
              <a:gd name="connsiteX1" fmla="*/ 879735 w 1986789"/>
              <a:gd name="connsiteY1" fmla="*/ 36936 h 916671"/>
              <a:gd name="connsiteX2" fmla="*/ 1986789 w 1986789"/>
              <a:gd name="connsiteY2" fmla="*/ 409442 h 916671"/>
              <a:gd name="connsiteX0" fmla="*/ 0 w 1986789"/>
              <a:gd name="connsiteY0" fmla="*/ 912609 h 912609"/>
              <a:gd name="connsiteX1" fmla="*/ 766075 w 1986789"/>
              <a:gd name="connsiteY1" fmla="*/ 37847 h 912609"/>
              <a:gd name="connsiteX2" fmla="*/ 1986789 w 1986789"/>
              <a:gd name="connsiteY2" fmla="*/ 405380 h 9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6789" h="912609">
                <a:moveTo>
                  <a:pt x="0" y="912609"/>
                </a:moveTo>
                <a:cubicBezTo>
                  <a:pt x="0" y="426745"/>
                  <a:pt x="434944" y="122385"/>
                  <a:pt x="766075" y="37847"/>
                </a:cubicBezTo>
                <a:cubicBezTo>
                  <a:pt x="1097206" y="-46691"/>
                  <a:pt x="1656143" y="-15837"/>
                  <a:pt x="1986789" y="405380"/>
                </a:cubicBezTo>
              </a:path>
            </a:pathLst>
          </a:custGeom>
          <a:ln w="19050" cap="rnd">
            <a:solidFill>
              <a:schemeClr val="bg1">
                <a:lumMod val="65000"/>
              </a:schemeClr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00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Współpraca</a:t>
            </a:r>
            <a:r>
              <a:rPr lang="pl-PL" dirty="0"/>
              <a:t> w zespole</a:t>
            </a:r>
          </a:p>
        </p:txBody>
      </p:sp>
      <p:sp>
        <p:nvSpPr>
          <p:cNvPr id="3" name="Strzałka w cztery strony 2"/>
          <p:cNvSpPr/>
          <p:nvPr/>
        </p:nvSpPr>
        <p:spPr>
          <a:xfrm>
            <a:off x="1566621" y="1025144"/>
            <a:ext cx="9128316" cy="5066260"/>
          </a:xfrm>
          <a:prstGeom prst="quadArrow">
            <a:avLst>
              <a:gd name="adj1" fmla="val 577"/>
              <a:gd name="adj2" fmla="val 1929"/>
              <a:gd name="adj3" fmla="val 381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extBox 20"/>
          <p:cNvSpPr txBox="1"/>
          <p:nvPr/>
        </p:nvSpPr>
        <p:spPr>
          <a:xfrm>
            <a:off x="10709450" y="3245301"/>
            <a:ext cx="1042267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ntuicja</a:t>
            </a:r>
          </a:p>
          <a:p>
            <a:pPr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6.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zmysł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249335" y="3223819"/>
            <a:ext cx="1295734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Percepcja</a:t>
            </a:r>
          </a:p>
          <a:p>
            <a:pPr algn="r"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zmysłów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5620855" y="6065982"/>
            <a:ext cx="1003795" cy="366935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Uczucia</a:t>
            </a:r>
            <a:endParaRPr lang="en-US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5537499" y="693176"/>
            <a:ext cx="1132035" cy="3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6" tIns="44533" rIns="89056" bIns="4453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/>
            <a:r>
              <a:rPr lang="pl-PL" altLang="pl-PL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Myślenie</a:t>
            </a:r>
            <a:endParaRPr lang="en-US" altLang="pl-PL" sz="1800" dirty="0">
              <a:solidFill>
                <a:schemeClr val="bg1">
                  <a:lumMod val="50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2322287" y="1299318"/>
            <a:ext cx="3083706" cy="1924501"/>
          </a:xfrm>
          <a:prstGeom prst="ellips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000">
              <a:solidFill>
                <a:schemeClr val="tx1"/>
              </a:solidFill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7111405" y="1299318"/>
            <a:ext cx="3083706" cy="1924501"/>
          </a:xfrm>
          <a:prstGeom prst="ellips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000">
              <a:solidFill>
                <a:schemeClr val="tx1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2300735" y="3998975"/>
            <a:ext cx="3083706" cy="1924501"/>
          </a:xfrm>
          <a:prstGeom prst="ellips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000">
              <a:solidFill>
                <a:schemeClr val="tx1"/>
              </a:solidFill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10176000" y="754310"/>
            <a:ext cx="1071890" cy="1080953"/>
            <a:chOff x="7424335" y="2575811"/>
            <a:chExt cx="1742129" cy="1756859"/>
          </a:xfrm>
        </p:grpSpPr>
        <p:sp>
          <p:nvSpPr>
            <p:cNvPr id="29" name="Elipsa 28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7814461" y="2575811"/>
              <a:ext cx="11972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56" name="Grupa 55"/>
          <p:cNvGrpSpPr/>
          <p:nvPr/>
        </p:nvGrpSpPr>
        <p:grpSpPr>
          <a:xfrm>
            <a:off x="3306643" y="4103613"/>
            <a:ext cx="1071890" cy="1107996"/>
            <a:chOff x="3306643" y="4103613"/>
            <a:chExt cx="1071890" cy="1107996"/>
          </a:xfrm>
        </p:grpSpPr>
        <p:sp>
          <p:nvSpPr>
            <p:cNvPr id="40" name="Elipsa 39"/>
            <p:cNvSpPr/>
            <p:nvPr/>
          </p:nvSpPr>
          <p:spPr>
            <a:xfrm>
              <a:off x="3306643" y="4121666"/>
              <a:ext cx="1071890" cy="1071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3463154" y="4103613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57" name="Grupa 56"/>
          <p:cNvGrpSpPr/>
          <p:nvPr/>
        </p:nvGrpSpPr>
        <p:grpSpPr>
          <a:xfrm>
            <a:off x="8081194" y="4473229"/>
            <a:ext cx="1071890" cy="1120730"/>
            <a:chOff x="8081194" y="4473229"/>
            <a:chExt cx="1071890" cy="1120730"/>
          </a:xfrm>
        </p:grpSpPr>
        <p:sp>
          <p:nvSpPr>
            <p:cNvPr id="50" name="Elipsa 49"/>
            <p:cNvSpPr/>
            <p:nvPr/>
          </p:nvSpPr>
          <p:spPr>
            <a:xfrm>
              <a:off x="8081194" y="4473229"/>
              <a:ext cx="1071890" cy="1071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ole tekstowe 50"/>
            <p:cNvSpPr txBox="1"/>
            <p:nvPr/>
          </p:nvSpPr>
          <p:spPr>
            <a:xfrm>
              <a:off x="8217445" y="4485963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I</a:t>
              </a:r>
            </a:p>
          </p:txBody>
        </p:sp>
      </p:grpSp>
      <p:grpSp>
        <p:nvGrpSpPr>
          <p:cNvPr id="55" name="Grupa 54"/>
          <p:cNvGrpSpPr/>
          <p:nvPr/>
        </p:nvGrpSpPr>
        <p:grpSpPr>
          <a:xfrm>
            <a:off x="2480170" y="1044739"/>
            <a:ext cx="1071890" cy="1114160"/>
            <a:chOff x="2480170" y="1044739"/>
            <a:chExt cx="1071890" cy="1114160"/>
          </a:xfrm>
        </p:grpSpPr>
        <p:sp>
          <p:nvSpPr>
            <p:cNvPr id="45" name="Elipsa 44"/>
            <p:cNvSpPr/>
            <p:nvPr/>
          </p:nvSpPr>
          <p:spPr>
            <a:xfrm>
              <a:off x="2480170" y="1044739"/>
              <a:ext cx="1071890" cy="1071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 tekstowe 45"/>
            <p:cNvSpPr txBox="1"/>
            <p:nvPr/>
          </p:nvSpPr>
          <p:spPr>
            <a:xfrm>
              <a:off x="2605047" y="1050903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91" name="Grupa 90"/>
          <p:cNvGrpSpPr/>
          <p:nvPr/>
        </p:nvGrpSpPr>
        <p:grpSpPr>
          <a:xfrm>
            <a:off x="7042746" y="3757380"/>
            <a:ext cx="3039416" cy="2740235"/>
            <a:chOff x="7042746" y="3757380"/>
            <a:chExt cx="3039416" cy="2740235"/>
          </a:xfrm>
        </p:grpSpPr>
        <p:sp>
          <p:nvSpPr>
            <p:cNvPr id="58" name="Elipsa 57"/>
            <p:cNvSpPr/>
            <p:nvPr/>
          </p:nvSpPr>
          <p:spPr>
            <a:xfrm>
              <a:off x="7524162" y="3782199"/>
              <a:ext cx="749020" cy="749020"/>
            </a:xfrm>
            <a:prstGeom prst="ellips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59" name="Elipsa 58"/>
            <p:cNvSpPr/>
            <p:nvPr/>
          </p:nvSpPr>
          <p:spPr>
            <a:xfrm>
              <a:off x="7042746" y="4934344"/>
              <a:ext cx="749020" cy="749020"/>
            </a:xfrm>
            <a:prstGeom prst="ellips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60" name="Elipsa 59"/>
            <p:cNvSpPr/>
            <p:nvPr/>
          </p:nvSpPr>
          <p:spPr>
            <a:xfrm>
              <a:off x="8146193" y="5748595"/>
              <a:ext cx="749020" cy="749020"/>
            </a:xfrm>
            <a:prstGeom prst="ellips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61" name="Elipsa 60"/>
            <p:cNvSpPr/>
            <p:nvPr/>
          </p:nvSpPr>
          <p:spPr>
            <a:xfrm>
              <a:off x="9333142" y="5048381"/>
              <a:ext cx="749020" cy="749020"/>
            </a:xfrm>
            <a:prstGeom prst="ellips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62" name="Elipsa 61"/>
            <p:cNvSpPr/>
            <p:nvPr/>
          </p:nvSpPr>
          <p:spPr>
            <a:xfrm>
              <a:off x="8892054" y="3757380"/>
              <a:ext cx="749020" cy="749020"/>
            </a:xfrm>
            <a:prstGeom prst="ellips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</p:grp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3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3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5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6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8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5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5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5" dur="7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 animBg="1"/>
          <p:bldP spid="4" grpId="0"/>
          <p:bldP spid="5" grpId="0"/>
          <p:bldP spid="6" grpId="0"/>
          <p:bldP spid="7" grpId="0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5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5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60" dur="7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 animBg="1"/>
          <p:bldP spid="4" grpId="0"/>
          <p:bldP spid="5" grpId="0"/>
          <p:bldP spid="6" grpId="0"/>
          <p:bldP spid="7" grpId="0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pa_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84" y="224445"/>
            <a:ext cx="8644116" cy="463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29"/>
          <p:cNvGrpSpPr>
            <a:grpSpLocks/>
          </p:cNvGrpSpPr>
          <p:nvPr/>
        </p:nvGrpSpPr>
        <p:grpSpPr bwMode="auto">
          <a:xfrm>
            <a:off x="9237485" y="949170"/>
            <a:ext cx="1548791" cy="1590663"/>
            <a:chOff x="3216" y="1104"/>
            <a:chExt cx="1983" cy="1886"/>
          </a:xfrm>
        </p:grpSpPr>
        <p:pic>
          <p:nvPicPr>
            <p:cNvPr id="10" name="Picture 4" descr="stick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104"/>
              <a:ext cx="1983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 rot="20906619">
              <a:off x="3404" y="1730"/>
              <a:ext cx="1631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500" dirty="0">
                  <a:solidFill>
                    <a:srgbClr val="DF0072"/>
                  </a:solidFill>
                  <a:latin typeface="+mn-lt"/>
                </a:rPr>
                <a:t>OD 2003 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1500" dirty="0">
                  <a:solidFill>
                    <a:srgbClr val="DF0072"/>
                  </a:solidFill>
                  <a:latin typeface="+mn-lt"/>
                </a:rPr>
                <a:t>W POLSCE</a:t>
              </a:r>
            </a:p>
          </p:txBody>
        </p:sp>
      </p:grpSp>
      <p:cxnSp>
        <p:nvCxnSpPr>
          <p:cNvPr id="6" name="Łącznik prosty 5"/>
          <p:cNvCxnSpPr/>
          <p:nvPr/>
        </p:nvCxnSpPr>
        <p:spPr>
          <a:xfrm flipH="1">
            <a:off x="-1010760" y="4408764"/>
            <a:ext cx="4316766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04"/>
          <p:cNvSpPr txBox="1"/>
          <p:nvPr/>
        </p:nvSpPr>
        <p:spPr>
          <a:xfrm>
            <a:off x="2882900" y="4691753"/>
            <a:ext cx="8432800" cy="1138773"/>
          </a:xfrm>
          <a:prstGeom prst="rect">
            <a:avLst/>
          </a:prstGeom>
          <a:noFill/>
        </p:spPr>
        <p:txBody>
          <a:bodyPr wrap="square" lIns="201168" tIns="137160" rIns="640080" bIns="137160" rtlCol="0">
            <a:spAutoFit/>
          </a:bodyPr>
          <a:lstStyle/>
          <a:p>
            <a:pPr lvl="1"/>
            <a:r>
              <a:rPr lang="pl-PL" altLang="pl-PL" sz="2800" kern="800" spc="-40" dirty="0">
                <a:latin typeface="+mj-lt"/>
                <a:ea typeface="+mj-ea"/>
                <a:cs typeface="+mj-cs"/>
              </a:rPr>
              <a:t>Extended DISC jest stosowany </a:t>
            </a:r>
          </a:p>
          <a:p>
            <a:pPr lvl="1"/>
            <a:r>
              <a:rPr lang="pl-PL" altLang="pl-PL" sz="2800" kern="800" spc="-40" dirty="0">
                <a:latin typeface="+mj-lt"/>
                <a:ea typeface="+mj-ea"/>
                <a:cs typeface="+mj-cs"/>
              </a:rPr>
              <a:t>w ponad 70 krajach na świecie.</a:t>
            </a:r>
            <a:endParaRPr lang="en-US" sz="2800" kern="800" spc="-40" dirty="0">
              <a:latin typeface="+mj-lt"/>
              <a:ea typeface="+mj-ea"/>
              <a:cs typeface="+mj-cs"/>
            </a:endParaRPr>
          </a:p>
        </p:txBody>
      </p:sp>
      <p:cxnSp>
        <p:nvCxnSpPr>
          <p:cNvPr id="18" name="Łącznik prosty 17"/>
          <p:cNvCxnSpPr/>
          <p:nvPr/>
        </p:nvCxnSpPr>
        <p:spPr>
          <a:xfrm>
            <a:off x="3306006" y="4408764"/>
            <a:ext cx="0" cy="2563536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Reakcja na stres</a:t>
            </a:r>
            <a:endParaRPr lang="pl-PL" dirty="0"/>
          </a:p>
        </p:txBody>
      </p:sp>
      <p:sp>
        <p:nvSpPr>
          <p:cNvPr id="3" name="Strzałka w cztery strony 2"/>
          <p:cNvSpPr/>
          <p:nvPr/>
        </p:nvSpPr>
        <p:spPr>
          <a:xfrm>
            <a:off x="1566621" y="1025144"/>
            <a:ext cx="9128316" cy="5066260"/>
          </a:xfrm>
          <a:prstGeom prst="quadArrow">
            <a:avLst>
              <a:gd name="adj1" fmla="val 577"/>
              <a:gd name="adj2" fmla="val 1929"/>
              <a:gd name="adj3" fmla="val 381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extBox 20"/>
          <p:cNvSpPr txBox="1"/>
          <p:nvPr/>
        </p:nvSpPr>
        <p:spPr>
          <a:xfrm>
            <a:off x="10709450" y="3245301"/>
            <a:ext cx="1042267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ntuicja</a:t>
            </a:r>
          </a:p>
          <a:p>
            <a:pPr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6.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zmysł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249335" y="3223819"/>
            <a:ext cx="1295734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Percepcja</a:t>
            </a:r>
          </a:p>
          <a:p>
            <a:pPr algn="r" defTabSz="1219170">
              <a:defRPr/>
            </a:pPr>
            <a:r>
              <a:rPr lang="en-US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pl-PL" alt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zmysłów</a:t>
            </a:r>
            <a:endParaRPr lang="en-US" altLang="pl-PL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5620855" y="6065982"/>
            <a:ext cx="1003795" cy="366935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Uczucia</a:t>
            </a:r>
            <a:endParaRPr lang="en-US" dirty="0">
              <a:solidFill>
                <a:schemeClr val="bg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5537499" y="693176"/>
            <a:ext cx="1132035" cy="3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6" tIns="44533" rIns="89056" bIns="4453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/>
            <a:r>
              <a:rPr lang="pl-PL" altLang="pl-PL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Myślenie</a:t>
            </a:r>
            <a:endParaRPr lang="en-US" altLang="pl-PL" sz="1800" dirty="0">
              <a:solidFill>
                <a:schemeClr val="bg1">
                  <a:lumMod val="50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7180253" y="1091717"/>
            <a:ext cx="2527324" cy="1951241"/>
          </a:xfrm>
          <a:custGeom>
            <a:avLst/>
            <a:gdLst>
              <a:gd name="T0" fmla="*/ 0 w 720"/>
              <a:gd name="T1" fmla="*/ 2147483647 h 968"/>
              <a:gd name="T2" fmla="*/ 2147483647 w 720"/>
              <a:gd name="T3" fmla="*/ 2147483647 h 968"/>
              <a:gd name="T4" fmla="*/ 2147483647 w 720"/>
              <a:gd name="T5" fmla="*/ 2147483647 h 968"/>
              <a:gd name="T6" fmla="*/ 0 60000 65536"/>
              <a:gd name="T7" fmla="*/ 0 60000 65536"/>
              <a:gd name="T8" fmla="*/ 0 60000 65536"/>
              <a:gd name="T9" fmla="*/ 0 w 720"/>
              <a:gd name="T10" fmla="*/ 0 h 968"/>
              <a:gd name="T11" fmla="*/ 720 w 720"/>
              <a:gd name="T12" fmla="*/ 968 h 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968">
                <a:moveTo>
                  <a:pt x="0" y="968"/>
                </a:moveTo>
                <a:cubicBezTo>
                  <a:pt x="132" y="492"/>
                  <a:pt x="264" y="16"/>
                  <a:pt x="384" y="8"/>
                </a:cubicBezTo>
                <a:cubicBezTo>
                  <a:pt x="504" y="0"/>
                  <a:pt x="612" y="460"/>
                  <a:pt x="720" y="92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pl-PL"/>
          </a:p>
        </p:txBody>
      </p:sp>
      <p:sp>
        <p:nvSpPr>
          <p:cNvPr id="43" name="Freeform 37"/>
          <p:cNvSpPr>
            <a:spLocks/>
          </p:cNvSpPr>
          <p:nvPr/>
        </p:nvSpPr>
        <p:spPr bwMode="auto">
          <a:xfrm>
            <a:off x="7113588" y="4095183"/>
            <a:ext cx="2695040" cy="1774601"/>
          </a:xfrm>
          <a:custGeom>
            <a:avLst/>
            <a:gdLst>
              <a:gd name="T0" fmla="*/ 0 w 1104"/>
              <a:gd name="T1" fmla="*/ 2147483647 h 936"/>
              <a:gd name="T2" fmla="*/ 2147483647 w 1104"/>
              <a:gd name="T3" fmla="*/ 2147483647 h 936"/>
              <a:gd name="T4" fmla="*/ 2147483647 w 1104"/>
              <a:gd name="T5" fmla="*/ 2147483647 h 936"/>
              <a:gd name="T6" fmla="*/ 2147483647 w 1104"/>
              <a:gd name="T7" fmla="*/ 2147483647 h 936"/>
              <a:gd name="T8" fmla="*/ 2147483647 w 1104"/>
              <a:gd name="T9" fmla="*/ 2147483647 h 936"/>
              <a:gd name="T10" fmla="*/ 2147483647 w 1104"/>
              <a:gd name="T11" fmla="*/ 2147483647 h 936"/>
              <a:gd name="T12" fmla="*/ 2147483647 w 1104"/>
              <a:gd name="T13" fmla="*/ 2147483647 h 936"/>
              <a:gd name="T14" fmla="*/ 2147483647 w 1104"/>
              <a:gd name="T15" fmla="*/ 2147483647 h 9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04"/>
              <a:gd name="T25" fmla="*/ 0 h 936"/>
              <a:gd name="T26" fmla="*/ 1104 w 1104"/>
              <a:gd name="T27" fmla="*/ 936 h 9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04" h="936">
                <a:moveTo>
                  <a:pt x="0" y="872"/>
                </a:moveTo>
                <a:cubicBezTo>
                  <a:pt x="44" y="436"/>
                  <a:pt x="88" y="0"/>
                  <a:pt x="144" y="8"/>
                </a:cubicBezTo>
                <a:cubicBezTo>
                  <a:pt x="200" y="16"/>
                  <a:pt x="272" y="920"/>
                  <a:pt x="336" y="920"/>
                </a:cubicBezTo>
                <a:cubicBezTo>
                  <a:pt x="400" y="920"/>
                  <a:pt x="464" y="16"/>
                  <a:pt x="528" y="8"/>
                </a:cubicBezTo>
                <a:cubicBezTo>
                  <a:pt x="592" y="0"/>
                  <a:pt x="664" y="864"/>
                  <a:pt x="720" y="872"/>
                </a:cubicBezTo>
                <a:cubicBezTo>
                  <a:pt x="776" y="880"/>
                  <a:pt x="824" y="64"/>
                  <a:pt x="864" y="56"/>
                </a:cubicBezTo>
                <a:cubicBezTo>
                  <a:pt x="904" y="48"/>
                  <a:pt x="920" y="712"/>
                  <a:pt x="960" y="824"/>
                </a:cubicBezTo>
                <a:cubicBezTo>
                  <a:pt x="1000" y="936"/>
                  <a:pt x="1080" y="744"/>
                  <a:pt x="1104" y="728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pl-PL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2666401" y="4095183"/>
            <a:ext cx="2760964" cy="1839121"/>
          </a:xfrm>
          <a:custGeom>
            <a:avLst/>
            <a:gdLst>
              <a:gd name="T0" fmla="*/ 0 w 1344"/>
              <a:gd name="T1" fmla="*/ 2147483647 h 776"/>
              <a:gd name="T2" fmla="*/ 2147483647 w 1344"/>
              <a:gd name="T3" fmla="*/ 2147483647 h 776"/>
              <a:gd name="T4" fmla="*/ 2147483647 w 1344"/>
              <a:gd name="T5" fmla="*/ 2147483647 h 776"/>
              <a:gd name="T6" fmla="*/ 2147483647 w 1344"/>
              <a:gd name="T7" fmla="*/ 2147483647 h 77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776"/>
              <a:gd name="T14" fmla="*/ 1344 w 1344"/>
              <a:gd name="T15" fmla="*/ 776 h 7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776">
                <a:moveTo>
                  <a:pt x="0" y="776"/>
                </a:moveTo>
                <a:cubicBezTo>
                  <a:pt x="120" y="768"/>
                  <a:pt x="240" y="760"/>
                  <a:pt x="336" y="632"/>
                </a:cubicBezTo>
                <a:cubicBezTo>
                  <a:pt x="432" y="504"/>
                  <a:pt x="408" y="16"/>
                  <a:pt x="576" y="8"/>
                </a:cubicBezTo>
                <a:cubicBezTo>
                  <a:pt x="744" y="0"/>
                  <a:pt x="1216" y="488"/>
                  <a:pt x="1344" y="584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pl-PL"/>
          </a:p>
        </p:txBody>
      </p:sp>
      <p:sp>
        <p:nvSpPr>
          <p:cNvPr id="47" name="Freeform 42"/>
          <p:cNvSpPr>
            <a:spLocks/>
          </p:cNvSpPr>
          <p:nvPr/>
        </p:nvSpPr>
        <p:spPr bwMode="auto">
          <a:xfrm>
            <a:off x="2648012" y="2010991"/>
            <a:ext cx="2779353" cy="610220"/>
          </a:xfrm>
          <a:custGeom>
            <a:avLst/>
            <a:gdLst>
              <a:gd name="T0" fmla="*/ 0 w 2112"/>
              <a:gd name="T1" fmla="*/ 0 h 640"/>
              <a:gd name="T2" fmla="*/ 2147483647 w 2112"/>
              <a:gd name="T3" fmla="*/ 2147483647 h 640"/>
              <a:gd name="T4" fmla="*/ 2147483647 w 2112"/>
              <a:gd name="T5" fmla="*/ 2147483647 h 640"/>
              <a:gd name="T6" fmla="*/ 2147483647 w 2112"/>
              <a:gd name="T7" fmla="*/ 2147483647 h 640"/>
              <a:gd name="T8" fmla="*/ 0 60000 65536"/>
              <a:gd name="T9" fmla="*/ 0 60000 65536"/>
              <a:gd name="T10" fmla="*/ 0 60000 65536"/>
              <a:gd name="T11" fmla="*/ 0 60000 65536"/>
              <a:gd name="T12" fmla="*/ 0 w 2112"/>
              <a:gd name="T13" fmla="*/ 0 h 640"/>
              <a:gd name="T14" fmla="*/ 2112 w 2112"/>
              <a:gd name="T15" fmla="*/ 640 h 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2" h="640">
                <a:moveTo>
                  <a:pt x="0" y="0"/>
                </a:moveTo>
                <a:cubicBezTo>
                  <a:pt x="328" y="48"/>
                  <a:pt x="656" y="96"/>
                  <a:pt x="864" y="192"/>
                </a:cubicBezTo>
                <a:cubicBezTo>
                  <a:pt x="1072" y="288"/>
                  <a:pt x="1040" y="512"/>
                  <a:pt x="1248" y="576"/>
                </a:cubicBezTo>
                <a:cubicBezTo>
                  <a:pt x="1456" y="640"/>
                  <a:pt x="1968" y="576"/>
                  <a:pt x="2112" y="57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5341" tIns="42670" rIns="85341" bIns="42670" anchor="ctr"/>
          <a:lstStyle/>
          <a:p>
            <a:endParaRPr lang="pl-PL"/>
          </a:p>
        </p:txBody>
      </p:sp>
      <p:grpSp>
        <p:nvGrpSpPr>
          <p:cNvPr id="49" name="Grupa 48"/>
          <p:cNvGrpSpPr/>
          <p:nvPr/>
        </p:nvGrpSpPr>
        <p:grpSpPr>
          <a:xfrm>
            <a:off x="10176000" y="1068944"/>
            <a:ext cx="1071890" cy="1083962"/>
            <a:chOff x="7424335" y="2570921"/>
            <a:chExt cx="1742129" cy="1761749"/>
          </a:xfrm>
        </p:grpSpPr>
        <p:sp>
          <p:nvSpPr>
            <p:cNvPr id="64" name="Elipsa 63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7779156" y="2570921"/>
              <a:ext cx="11972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66" name="Grupa 65"/>
          <p:cNvGrpSpPr/>
          <p:nvPr/>
        </p:nvGrpSpPr>
        <p:grpSpPr>
          <a:xfrm>
            <a:off x="1120099" y="4121666"/>
            <a:ext cx="1071890" cy="1118698"/>
            <a:chOff x="3306643" y="4121666"/>
            <a:chExt cx="1071890" cy="1118698"/>
          </a:xfrm>
        </p:grpSpPr>
        <p:sp>
          <p:nvSpPr>
            <p:cNvPr id="67" name="Elipsa 66"/>
            <p:cNvSpPr/>
            <p:nvPr/>
          </p:nvSpPr>
          <p:spPr>
            <a:xfrm>
              <a:off x="3306643" y="4121666"/>
              <a:ext cx="1071890" cy="1071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ole tekstowe 67"/>
            <p:cNvSpPr txBox="1"/>
            <p:nvPr/>
          </p:nvSpPr>
          <p:spPr>
            <a:xfrm>
              <a:off x="3450570" y="4132368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71" name="Grupa 70"/>
          <p:cNvGrpSpPr/>
          <p:nvPr/>
        </p:nvGrpSpPr>
        <p:grpSpPr>
          <a:xfrm>
            <a:off x="10176000" y="4121666"/>
            <a:ext cx="1071890" cy="1107996"/>
            <a:chOff x="8081194" y="4473229"/>
            <a:chExt cx="1071890" cy="1107996"/>
          </a:xfrm>
        </p:grpSpPr>
        <p:sp>
          <p:nvSpPr>
            <p:cNvPr id="72" name="Elipsa 71"/>
            <p:cNvSpPr/>
            <p:nvPr/>
          </p:nvSpPr>
          <p:spPr>
            <a:xfrm>
              <a:off x="8081194" y="4473229"/>
              <a:ext cx="1071890" cy="1071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8239081" y="4473229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I</a:t>
              </a:r>
            </a:p>
          </p:txBody>
        </p:sp>
      </p:grpSp>
      <p:grpSp>
        <p:nvGrpSpPr>
          <p:cNvPr id="76" name="Grupa 75"/>
          <p:cNvGrpSpPr/>
          <p:nvPr/>
        </p:nvGrpSpPr>
        <p:grpSpPr>
          <a:xfrm>
            <a:off x="1120099" y="1081015"/>
            <a:ext cx="1071890" cy="1118698"/>
            <a:chOff x="2480170" y="1044739"/>
            <a:chExt cx="1071890" cy="1118698"/>
          </a:xfrm>
        </p:grpSpPr>
        <p:sp>
          <p:nvSpPr>
            <p:cNvPr id="77" name="Elipsa 76"/>
            <p:cNvSpPr/>
            <p:nvPr/>
          </p:nvSpPr>
          <p:spPr>
            <a:xfrm>
              <a:off x="2480170" y="1044739"/>
              <a:ext cx="1071890" cy="1071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pole tekstowe 78"/>
            <p:cNvSpPr txBox="1"/>
            <p:nvPr/>
          </p:nvSpPr>
          <p:spPr>
            <a:xfrm>
              <a:off x="2624097" y="1055441"/>
              <a:ext cx="7366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6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3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5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7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8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42" grpId="0" animBg="1"/>
          <p:bldP spid="43" grpId="0" animBg="1"/>
          <p:bldP spid="44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42" grpId="0" animBg="1"/>
          <p:bldP spid="43" grpId="0" animBg="1"/>
          <p:bldP spid="44" grpId="0" animBg="1"/>
          <p:bldP spid="47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Raporty indywidualne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913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Analiza Indywidualna </a:t>
            </a:r>
            <a:r>
              <a:rPr lang="pl-PL" altLang="pl-PL" dirty="0"/>
              <a:t>Extended DISC</a:t>
            </a: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-6509148" y="4408763"/>
            <a:ext cx="7409031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 flipV="1">
            <a:off x="899886" y="1573711"/>
            <a:ext cx="0" cy="283398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904645" y="1582057"/>
            <a:ext cx="1140346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129452" y="1582057"/>
            <a:ext cx="0" cy="5567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9074798" y="1582057"/>
            <a:ext cx="0" cy="5567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a 29"/>
          <p:cNvGrpSpPr/>
          <p:nvPr/>
        </p:nvGrpSpPr>
        <p:grpSpPr>
          <a:xfrm>
            <a:off x="7101630" y="2138827"/>
            <a:ext cx="3946337" cy="3006462"/>
            <a:chOff x="7101630" y="2138827"/>
            <a:chExt cx="3946337" cy="3006462"/>
          </a:xfrm>
        </p:grpSpPr>
        <p:sp>
          <p:nvSpPr>
            <p:cNvPr id="25" name="Prostokąt z rogami zaokrąglonymi z jednej strony 24"/>
            <p:cNvSpPr/>
            <p:nvPr/>
          </p:nvSpPr>
          <p:spPr>
            <a:xfrm>
              <a:off x="7119204" y="2138827"/>
              <a:ext cx="3926730" cy="1125870"/>
            </a:xfrm>
            <a:prstGeom prst="round2SameRect">
              <a:avLst>
                <a:gd name="adj1" fmla="val 36125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Rectangle 37"/>
            <p:cNvSpPr/>
            <p:nvPr/>
          </p:nvSpPr>
          <p:spPr>
            <a:xfrm>
              <a:off x="7101630" y="3245188"/>
              <a:ext cx="3946336" cy="19001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r>
                <a:rPr lang="pl-PL" altLang="pl-PL" sz="2000" b="1" dirty="0">
                  <a:solidFill>
                    <a:schemeClr val="accent1"/>
                  </a:solidFill>
                </a:rPr>
                <a:t>Bada spontaniczną reakcję </a:t>
              </a:r>
              <a:r>
                <a:rPr lang="pl-PL" altLang="pl-PL" sz="2000" dirty="0">
                  <a:solidFill>
                    <a:schemeClr val="tx1"/>
                  </a:solidFill>
                </a:rPr>
                <a:t>respondenta na </a:t>
              </a:r>
              <a:r>
                <a:rPr lang="pl-PL" altLang="pl-PL" sz="2000" b="1" dirty="0">
                  <a:solidFill>
                    <a:schemeClr val="accent1"/>
                  </a:solidFill>
                </a:rPr>
                <a:t>stymulatory </a:t>
              </a:r>
              <a:br>
                <a:rPr lang="pl-PL" altLang="pl-PL" sz="2000" b="1" dirty="0">
                  <a:solidFill>
                    <a:schemeClr val="accent1"/>
                  </a:solidFill>
                </a:rPr>
              </a:br>
              <a:r>
                <a:rPr lang="pl-PL" altLang="pl-PL" sz="2000" b="1" dirty="0">
                  <a:solidFill>
                    <a:schemeClr val="accent1"/>
                  </a:solidFill>
                </a:rPr>
                <a:t>z zewnątrz.</a:t>
              </a:r>
            </a:p>
          </p:txBody>
        </p:sp>
        <p:sp>
          <p:nvSpPr>
            <p:cNvPr id="20" name="Rectangle 39"/>
            <p:cNvSpPr/>
            <p:nvPr/>
          </p:nvSpPr>
          <p:spPr>
            <a:xfrm>
              <a:off x="7644968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Co bada?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Prostokąt zaokrąglony 20"/>
            <p:cNvSpPr/>
            <p:nvPr/>
          </p:nvSpPr>
          <p:spPr>
            <a:xfrm>
              <a:off x="7117171" y="2138827"/>
              <a:ext cx="3930796" cy="2383069"/>
            </a:xfrm>
            <a:prstGeom prst="roundRect">
              <a:avLst>
                <a:gd name="adj" fmla="val 15911"/>
              </a:avLst>
            </a:prstGeom>
            <a:ln w="190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Freeform 107"/>
            <p:cNvSpPr>
              <a:spLocks noEditPoints="1"/>
            </p:cNvSpPr>
            <p:nvPr/>
          </p:nvSpPr>
          <p:spPr bwMode="auto">
            <a:xfrm>
              <a:off x="8876830" y="2673248"/>
              <a:ext cx="471992" cy="469027"/>
            </a:xfrm>
            <a:custGeom>
              <a:avLst/>
              <a:gdLst>
                <a:gd name="T0" fmla="*/ 591 w 610"/>
                <a:gd name="T1" fmla="*/ 523 h 606"/>
                <a:gd name="T2" fmla="*/ 463 w 610"/>
                <a:gd name="T3" fmla="*/ 395 h 606"/>
                <a:gd name="T4" fmla="*/ 432 w 610"/>
                <a:gd name="T5" fmla="*/ 74 h 606"/>
                <a:gd name="T6" fmla="*/ 253 w 610"/>
                <a:gd name="T7" fmla="*/ 0 h 606"/>
                <a:gd name="T8" fmla="*/ 74 w 610"/>
                <a:gd name="T9" fmla="*/ 74 h 606"/>
                <a:gd name="T10" fmla="*/ 0 w 610"/>
                <a:gd name="T11" fmla="*/ 253 h 606"/>
                <a:gd name="T12" fmla="*/ 74 w 610"/>
                <a:gd name="T13" fmla="*/ 433 h 606"/>
                <a:gd name="T14" fmla="*/ 253 w 610"/>
                <a:gd name="T15" fmla="*/ 507 h 606"/>
                <a:gd name="T16" fmla="*/ 395 w 610"/>
                <a:gd name="T17" fmla="*/ 464 h 606"/>
                <a:gd name="T18" fmla="*/ 522 w 610"/>
                <a:gd name="T19" fmla="*/ 591 h 606"/>
                <a:gd name="T20" fmla="*/ 557 w 610"/>
                <a:gd name="T21" fmla="*/ 606 h 606"/>
                <a:gd name="T22" fmla="*/ 591 w 610"/>
                <a:gd name="T23" fmla="*/ 591 h 606"/>
                <a:gd name="T24" fmla="*/ 591 w 610"/>
                <a:gd name="T25" fmla="*/ 523 h 606"/>
                <a:gd name="T26" fmla="*/ 84 w 610"/>
                <a:gd name="T27" fmla="*/ 423 h 606"/>
                <a:gd name="T28" fmla="*/ 14 w 610"/>
                <a:gd name="T29" fmla="*/ 253 h 606"/>
                <a:gd name="T30" fmla="*/ 84 w 610"/>
                <a:gd name="T31" fmla="*/ 84 h 606"/>
                <a:gd name="T32" fmla="*/ 253 w 610"/>
                <a:gd name="T33" fmla="*/ 14 h 606"/>
                <a:gd name="T34" fmla="*/ 422 w 610"/>
                <a:gd name="T35" fmla="*/ 84 h 606"/>
                <a:gd name="T36" fmla="*/ 449 w 610"/>
                <a:gd name="T37" fmla="*/ 391 h 606"/>
                <a:gd name="T38" fmla="*/ 448 w 610"/>
                <a:gd name="T39" fmla="*/ 392 h 606"/>
                <a:gd name="T40" fmla="*/ 422 w 610"/>
                <a:gd name="T41" fmla="*/ 423 h 606"/>
                <a:gd name="T42" fmla="*/ 392 w 610"/>
                <a:gd name="T43" fmla="*/ 448 h 606"/>
                <a:gd name="T44" fmla="*/ 391 w 610"/>
                <a:gd name="T45" fmla="*/ 449 h 606"/>
                <a:gd name="T46" fmla="*/ 253 w 610"/>
                <a:gd name="T47" fmla="*/ 493 h 606"/>
                <a:gd name="T48" fmla="*/ 84 w 610"/>
                <a:gd name="T49" fmla="*/ 423 h 606"/>
                <a:gd name="T50" fmla="*/ 581 w 610"/>
                <a:gd name="T51" fmla="*/ 581 h 606"/>
                <a:gd name="T52" fmla="*/ 532 w 610"/>
                <a:gd name="T53" fmla="*/ 581 h 606"/>
                <a:gd name="T54" fmla="*/ 406 w 610"/>
                <a:gd name="T55" fmla="*/ 455 h 606"/>
                <a:gd name="T56" fmla="*/ 432 w 610"/>
                <a:gd name="T57" fmla="*/ 433 h 606"/>
                <a:gd name="T58" fmla="*/ 455 w 610"/>
                <a:gd name="T59" fmla="*/ 406 h 606"/>
                <a:gd name="T60" fmla="*/ 581 w 610"/>
                <a:gd name="T61" fmla="*/ 533 h 606"/>
                <a:gd name="T62" fmla="*/ 581 w 610"/>
                <a:gd name="T63" fmla="*/ 58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0" h="606">
                  <a:moveTo>
                    <a:pt x="591" y="523"/>
                  </a:moveTo>
                  <a:cubicBezTo>
                    <a:pt x="463" y="395"/>
                    <a:pt x="463" y="395"/>
                    <a:pt x="463" y="395"/>
                  </a:cubicBezTo>
                  <a:cubicBezTo>
                    <a:pt x="530" y="296"/>
                    <a:pt x="519" y="161"/>
                    <a:pt x="432" y="74"/>
                  </a:cubicBezTo>
                  <a:cubicBezTo>
                    <a:pt x="384" y="26"/>
                    <a:pt x="321" y="0"/>
                    <a:pt x="253" y="0"/>
                  </a:cubicBezTo>
                  <a:cubicBezTo>
                    <a:pt x="185" y="0"/>
                    <a:pt x="122" y="26"/>
                    <a:pt x="74" y="74"/>
                  </a:cubicBezTo>
                  <a:cubicBezTo>
                    <a:pt x="26" y="122"/>
                    <a:pt x="0" y="186"/>
                    <a:pt x="0" y="253"/>
                  </a:cubicBezTo>
                  <a:cubicBezTo>
                    <a:pt x="0" y="321"/>
                    <a:pt x="26" y="385"/>
                    <a:pt x="74" y="433"/>
                  </a:cubicBezTo>
                  <a:cubicBezTo>
                    <a:pt x="122" y="480"/>
                    <a:pt x="185" y="507"/>
                    <a:pt x="253" y="507"/>
                  </a:cubicBezTo>
                  <a:cubicBezTo>
                    <a:pt x="304" y="507"/>
                    <a:pt x="353" y="492"/>
                    <a:pt x="395" y="464"/>
                  </a:cubicBezTo>
                  <a:cubicBezTo>
                    <a:pt x="522" y="591"/>
                    <a:pt x="522" y="591"/>
                    <a:pt x="522" y="591"/>
                  </a:cubicBezTo>
                  <a:cubicBezTo>
                    <a:pt x="532" y="601"/>
                    <a:pt x="544" y="606"/>
                    <a:pt x="557" y="606"/>
                  </a:cubicBezTo>
                  <a:cubicBezTo>
                    <a:pt x="569" y="606"/>
                    <a:pt x="582" y="601"/>
                    <a:pt x="591" y="591"/>
                  </a:cubicBezTo>
                  <a:cubicBezTo>
                    <a:pt x="610" y="572"/>
                    <a:pt x="610" y="542"/>
                    <a:pt x="591" y="523"/>
                  </a:cubicBezTo>
                  <a:close/>
                  <a:moveTo>
                    <a:pt x="84" y="423"/>
                  </a:moveTo>
                  <a:cubicBezTo>
                    <a:pt x="39" y="377"/>
                    <a:pt x="14" y="317"/>
                    <a:pt x="14" y="253"/>
                  </a:cubicBezTo>
                  <a:cubicBezTo>
                    <a:pt x="14" y="189"/>
                    <a:pt x="39" y="129"/>
                    <a:pt x="84" y="84"/>
                  </a:cubicBezTo>
                  <a:cubicBezTo>
                    <a:pt x="129" y="39"/>
                    <a:pt x="189" y="14"/>
                    <a:pt x="253" y="14"/>
                  </a:cubicBezTo>
                  <a:cubicBezTo>
                    <a:pt x="317" y="14"/>
                    <a:pt x="377" y="39"/>
                    <a:pt x="422" y="84"/>
                  </a:cubicBezTo>
                  <a:cubicBezTo>
                    <a:pt x="506" y="168"/>
                    <a:pt x="514" y="298"/>
                    <a:pt x="449" y="391"/>
                  </a:cubicBezTo>
                  <a:cubicBezTo>
                    <a:pt x="448" y="392"/>
                    <a:pt x="448" y="392"/>
                    <a:pt x="448" y="392"/>
                  </a:cubicBezTo>
                  <a:cubicBezTo>
                    <a:pt x="440" y="403"/>
                    <a:pt x="432" y="413"/>
                    <a:pt x="422" y="423"/>
                  </a:cubicBezTo>
                  <a:cubicBezTo>
                    <a:pt x="413" y="432"/>
                    <a:pt x="403" y="441"/>
                    <a:pt x="392" y="448"/>
                  </a:cubicBezTo>
                  <a:cubicBezTo>
                    <a:pt x="392" y="448"/>
                    <a:pt x="391" y="449"/>
                    <a:pt x="391" y="449"/>
                  </a:cubicBezTo>
                  <a:cubicBezTo>
                    <a:pt x="351" y="477"/>
                    <a:pt x="303" y="493"/>
                    <a:pt x="253" y="493"/>
                  </a:cubicBezTo>
                  <a:cubicBezTo>
                    <a:pt x="189" y="493"/>
                    <a:pt x="129" y="468"/>
                    <a:pt x="84" y="423"/>
                  </a:cubicBezTo>
                  <a:close/>
                  <a:moveTo>
                    <a:pt x="581" y="581"/>
                  </a:moveTo>
                  <a:cubicBezTo>
                    <a:pt x="568" y="595"/>
                    <a:pt x="546" y="595"/>
                    <a:pt x="532" y="581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15" y="448"/>
                    <a:pt x="424" y="441"/>
                    <a:pt x="432" y="433"/>
                  </a:cubicBezTo>
                  <a:cubicBezTo>
                    <a:pt x="440" y="424"/>
                    <a:pt x="448" y="415"/>
                    <a:pt x="455" y="406"/>
                  </a:cubicBezTo>
                  <a:cubicBezTo>
                    <a:pt x="581" y="533"/>
                    <a:pt x="581" y="533"/>
                    <a:pt x="581" y="533"/>
                  </a:cubicBezTo>
                  <a:cubicBezTo>
                    <a:pt x="595" y="546"/>
                    <a:pt x="595" y="568"/>
                    <a:pt x="581" y="581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2153729" y="2138827"/>
            <a:ext cx="3946337" cy="3134310"/>
            <a:chOff x="2153729" y="2138827"/>
            <a:chExt cx="3946337" cy="3134310"/>
          </a:xfrm>
        </p:grpSpPr>
        <p:sp>
          <p:nvSpPr>
            <p:cNvPr id="24" name="Prostokąt z rogami zaokrąglonymi z jednej strony 23"/>
            <p:cNvSpPr/>
            <p:nvPr/>
          </p:nvSpPr>
          <p:spPr>
            <a:xfrm>
              <a:off x="2169270" y="2138827"/>
              <a:ext cx="3926730" cy="1125870"/>
            </a:xfrm>
            <a:prstGeom prst="round2SameRect">
              <a:avLst>
                <a:gd name="adj1" fmla="val 36125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Rectangle 37"/>
            <p:cNvSpPr/>
            <p:nvPr/>
          </p:nvSpPr>
          <p:spPr>
            <a:xfrm>
              <a:off x="2153729" y="3245188"/>
              <a:ext cx="3946336" cy="19001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r>
                <a:rPr lang="pl-PL" altLang="pl-PL" sz="2000" b="1" dirty="0">
                  <a:solidFill>
                    <a:schemeClr val="accent1"/>
                  </a:solidFill>
                </a:rPr>
                <a:t>Prosty model identyfikujący </a:t>
              </a:r>
              <a:r>
                <a:rPr lang="pl-PL" altLang="pl-PL" sz="2000" dirty="0">
                  <a:solidFill>
                    <a:schemeClr val="tx1"/>
                  </a:solidFill>
                </a:rPr>
                <a:t>podstawowe typy </a:t>
              </a:r>
              <a:r>
                <a:rPr lang="pl-PL" altLang="pl-PL" sz="2000" dirty="0" err="1">
                  <a:solidFill>
                    <a:schemeClr val="tx1"/>
                  </a:solidFill>
                </a:rPr>
                <a:t>zachowań</a:t>
              </a:r>
              <a:r>
                <a:rPr lang="pl-PL" altLang="pl-PL" sz="2000" dirty="0">
                  <a:solidFill>
                    <a:schemeClr val="tx1"/>
                  </a:solidFill>
                </a:rPr>
                <a:t>, </a:t>
              </a:r>
              <a:r>
                <a:rPr lang="pl-PL" altLang="pl-PL" sz="2000" b="1" dirty="0">
                  <a:solidFill>
                    <a:schemeClr val="accent1"/>
                  </a:solidFill>
                </a:rPr>
                <a:t>katalogujący</a:t>
              </a:r>
              <a:r>
                <a:rPr lang="pl-PL" altLang="pl-PL" sz="2000" dirty="0">
                  <a:solidFill>
                    <a:schemeClr val="tx1"/>
                  </a:solidFill>
                </a:rPr>
                <a:t> naturalne reakcje respondenta </a:t>
              </a:r>
              <a:r>
                <a:rPr lang="pl-PL" altLang="pl-PL" sz="2000" b="1" dirty="0">
                  <a:solidFill>
                    <a:schemeClr val="accent1"/>
                  </a:solidFill>
                </a:rPr>
                <a:t>w celu ułatwienia interakcji </a:t>
              </a:r>
              <a:r>
                <a:rPr lang="pl-PL" altLang="pl-PL" sz="2000" dirty="0">
                  <a:solidFill>
                    <a:schemeClr val="tx1"/>
                  </a:solidFill>
                </a:rPr>
                <a:t>między ludźmi.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39"/>
            <p:cNvSpPr/>
            <p:nvPr/>
          </p:nvSpPr>
          <p:spPr>
            <a:xfrm>
              <a:off x="2697067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Co to jest?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Prostokąt zaokrąglony 12"/>
            <p:cNvSpPr/>
            <p:nvPr/>
          </p:nvSpPr>
          <p:spPr>
            <a:xfrm>
              <a:off x="2169270" y="2138827"/>
              <a:ext cx="3930796" cy="3134310"/>
            </a:xfrm>
            <a:prstGeom prst="roundRect">
              <a:avLst>
                <a:gd name="adj" fmla="val 13070"/>
              </a:avLst>
            </a:prstGeom>
            <a:ln w="190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Freeform 142"/>
            <p:cNvSpPr>
              <a:spLocks noEditPoints="1"/>
            </p:cNvSpPr>
            <p:nvPr/>
          </p:nvSpPr>
          <p:spPr bwMode="auto">
            <a:xfrm>
              <a:off x="4042375" y="2688419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Freeform 36"/>
          <p:cNvSpPr>
            <a:spLocks noChangeAspect="1"/>
          </p:cNvSpPr>
          <p:nvPr/>
        </p:nvSpPr>
        <p:spPr>
          <a:xfrm>
            <a:off x="5426423" y="5694927"/>
            <a:ext cx="1567172" cy="85359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42"/>
          <p:cNvSpPr>
            <a:spLocks noChangeAspect="1"/>
          </p:cNvSpPr>
          <p:nvPr/>
        </p:nvSpPr>
        <p:spPr>
          <a:xfrm>
            <a:off x="8485531" y="5095578"/>
            <a:ext cx="1254589" cy="683335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6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C 0.05495 -2.59259E-6 0.10053 0.00139 0.10053 0.00324 C 0.10053 0.0051 0.05495 0.00672 -4.79167E-6 0.00672 C -0.05572 0.00672 -0.10052 0.0051 -0.10052 0.00324 C -0.10052 0.00139 -0.05572 -2.59259E-6 -4.79167E-6 -2.59259E-6 Z " pathEditMode="relative" rAng="0" ptsTypes="AAAAA">
                                      <p:cBhvr>
                                        <p:cTn id="27" dur="9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-4.07407E-6 C 0.06901 -4.07407E-6 0.125 0.00139 0.125 0.00324 C 0.125 0.0051 0.06901 0.00672 4.16667E-6 0.00672 C -0.06901 0.00672 -0.125 0.0051 -0.125 0.00324 C -0.125 0.00139 -0.06901 -4.07407E-6 4.16667E-6 -4.07407E-6 Z " pathEditMode="relative" rAng="0" ptsTypes="AAAAA">
                                      <p:cBhvr>
                                        <p:cTn id="32" dur="1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6"/>
          <p:cNvSpPr>
            <a:spLocks noChangeAspect="1"/>
          </p:cNvSpPr>
          <p:nvPr/>
        </p:nvSpPr>
        <p:spPr>
          <a:xfrm>
            <a:off x="3382727" y="5754622"/>
            <a:ext cx="1309098" cy="713025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42"/>
          <p:cNvSpPr>
            <a:spLocks noChangeAspect="1"/>
          </p:cNvSpPr>
          <p:nvPr/>
        </p:nvSpPr>
        <p:spPr>
          <a:xfrm>
            <a:off x="7157528" y="313336"/>
            <a:ext cx="1162346" cy="633093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Analiza Indywidualna </a:t>
            </a:r>
            <a:r>
              <a:rPr lang="pl-PL" altLang="pl-PL" dirty="0"/>
              <a:t>Extended DISC</a:t>
            </a: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V="1">
            <a:off x="-1228955" y="1582057"/>
            <a:ext cx="1029993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4129452" y="1582057"/>
            <a:ext cx="0" cy="5567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9074798" y="1582057"/>
            <a:ext cx="0" cy="55677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53729" y="2138827"/>
            <a:ext cx="3946337" cy="3006462"/>
            <a:chOff x="2153729" y="2138827"/>
            <a:chExt cx="3946337" cy="3006462"/>
          </a:xfrm>
        </p:grpSpPr>
        <p:sp>
          <p:nvSpPr>
            <p:cNvPr id="5" name="Prostokąt z rogami zaokrąglonymi z jednej strony 4"/>
            <p:cNvSpPr/>
            <p:nvPr/>
          </p:nvSpPr>
          <p:spPr>
            <a:xfrm>
              <a:off x="2169270" y="2138827"/>
              <a:ext cx="3926730" cy="1125870"/>
            </a:xfrm>
            <a:prstGeom prst="round2SameRect">
              <a:avLst>
                <a:gd name="adj1" fmla="val 29357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Rectangle 37"/>
            <p:cNvSpPr/>
            <p:nvPr/>
          </p:nvSpPr>
          <p:spPr>
            <a:xfrm>
              <a:off x="2153729" y="3245188"/>
              <a:ext cx="3946336" cy="19001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r>
                <a:rPr lang="pl-PL" altLang="pl-PL" sz="2000" dirty="0">
                  <a:solidFill>
                    <a:schemeClr val="tx1"/>
                  </a:solidFill>
                </a:rPr>
                <a:t>Model jest narzędziem służącym do obserwacji </a:t>
              </a:r>
              <a:br>
                <a:rPr lang="pl-PL" altLang="pl-PL" sz="2000" dirty="0">
                  <a:solidFill>
                    <a:schemeClr val="tx1"/>
                  </a:solidFill>
                </a:rPr>
              </a:br>
              <a:r>
                <a:rPr lang="pl-PL" altLang="pl-PL" sz="2000" dirty="0">
                  <a:solidFill>
                    <a:schemeClr val="tx1"/>
                  </a:solidFill>
                </a:rPr>
                <a:t>i analizowania </a:t>
              </a:r>
              <a: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  <a:t>zachowania</a:t>
              </a:r>
              <a:r>
                <a:rPr lang="pl-PL" altLang="pl-PL" sz="2000" dirty="0">
                  <a:solidFill>
                    <a:schemeClr val="tx1"/>
                  </a:solidFill>
                </a:rPr>
                <a:t>  - </a:t>
              </a:r>
              <a: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  <a:t>nie do analizowania pełnej osobowośc</a:t>
              </a:r>
              <a:r>
                <a:rPr lang="pl-PL" altLang="pl-PL" sz="2000" dirty="0">
                  <a:solidFill>
                    <a:schemeClr val="tx1"/>
                  </a:solidFill>
                </a:rPr>
                <a:t>i respondenta.</a:t>
              </a:r>
            </a:p>
          </p:txBody>
        </p:sp>
        <p:sp>
          <p:nvSpPr>
            <p:cNvPr id="7" name="Rectangle 39"/>
            <p:cNvSpPr/>
            <p:nvPr/>
          </p:nvSpPr>
          <p:spPr>
            <a:xfrm>
              <a:off x="2697067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Czego nie mierzy?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Prostokąt zaokrąglony 7"/>
            <p:cNvSpPr/>
            <p:nvPr/>
          </p:nvSpPr>
          <p:spPr>
            <a:xfrm>
              <a:off x="2169270" y="2138827"/>
              <a:ext cx="3930796" cy="2854087"/>
            </a:xfrm>
            <a:prstGeom prst="roundRect">
              <a:avLst>
                <a:gd name="adj" fmla="val 13070"/>
              </a:avLst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Freeform 134"/>
            <p:cNvSpPr>
              <a:spLocks noEditPoints="1"/>
            </p:cNvSpPr>
            <p:nvPr/>
          </p:nvSpPr>
          <p:spPr bwMode="auto">
            <a:xfrm>
              <a:off x="3856351" y="2628217"/>
              <a:ext cx="556633" cy="527776"/>
            </a:xfrm>
            <a:custGeom>
              <a:avLst/>
              <a:gdLst>
                <a:gd name="T0" fmla="*/ 63 w 574"/>
                <a:gd name="T1" fmla="*/ 361 h 605"/>
                <a:gd name="T2" fmla="*/ 56 w 574"/>
                <a:gd name="T3" fmla="*/ 239 h 605"/>
                <a:gd name="T4" fmla="*/ 49 w 574"/>
                <a:gd name="T5" fmla="*/ 361 h 605"/>
                <a:gd name="T6" fmla="*/ 0 w 574"/>
                <a:gd name="T7" fmla="*/ 368 h 605"/>
                <a:gd name="T8" fmla="*/ 7 w 574"/>
                <a:gd name="T9" fmla="*/ 484 h 605"/>
                <a:gd name="T10" fmla="*/ 49 w 574"/>
                <a:gd name="T11" fmla="*/ 598 h 605"/>
                <a:gd name="T12" fmla="*/ 63 w 574"/>
                <a:gd name="T13" fmla="*/ 598 h 605"/>
                <a:gd name="T14" fmla="*/ 105 w 574"/>
                <a:gd name="T15" fmla="*/ 484 h 605"/>
                <a:gd name="T16" fmla="*/ 112 w 574"/>
                <a:gd name="T17" fmla="*/ 368 h 605"/>
                <a:gd name="T18" fmla="*/ 98 w 574"/>
                <a:gd name="T19" fmla="*/ 470 h 605"/>
                <a:gd name="T20" fmla="*/ 14 w 574"/>
                <a:gd name="T21" fmla="*/ 375 h 605"/>
                <a:gd name="T22" fmla="*/ 98 w 574"/>
                <a:gd name="T23" fmla="*/ 470 h 605"/>
                <a:gd name="T24" fmla="*/ 217 w 574"/>
                <a:gd name="T25" fmla="*/ 224 h 605"/>
                <a:gd name="T26" fmla="*/ 210 w 574"/>
                <a:gd name="T27" fmla="*/ 103 h 605"/>
                <a:gd name="T28" fmla="*/ 203 w 574"/>
                <a:gd name="T29" fmla="*/ 224 h 605"/>
                <a:gd name="T30" fmla="*/ 154 w 574"/>
                <a:gd name="T31" fmla="*/ 231 h 605"/>
                <a:gd name="T32" fmla="*/ 161 w 574"/>
                <a:gd name="T33" fmla="*/ 348 h 605"/>
                <a:gd name="T34" fmla="*/ 203 w 574"/>
                <a:gd name="T35" fmla="*/ 462 h 605"/>
                <a:gd name="T36" fmla="*/ 217 w 574"/>
                <a:gd name="T37" fmla="*/ 462 h 605"/>
                <a:gd name="T38" fmla="*/ 259 w 574"/>
                <a:gd name="T39" fmla="*/ 348 h 605"/>
                <a:gd name="T40" fmla="*/ 266 w 574"/>
                <a:gd name="T41" fmla="*/ 231 h 605"/>
                <a:gd name="T42" fmla="*/ 252 w 574"/>
                <a:gd name="T43" fmla="*/ 334 h 605"/>
                <a:gd name="T44" fmla="*/ 168 w 574"/>
                <a:gd name="T45" fmla="*/ 238 h 605"/>
                <a:gd name="T46" fmla="*/ 252 w 574"/>
                <a:gd name="T47" fmla="*/ 334 h 605"/>
                <a:gd name="T48" fmla="*/ 371 w 574"/>
                <a:gd name="T49" fmla="*/ 279 h 605"/>
                <a:gd name="T50" fmla="*/ 364 w 574"/>
                <a:gd name="T51" fmla="*/ 158 h 605"/>
                <a:gd name="T52" fmla="*/ 357 w 574"/>
                <a:gd name="T53" fmla="*/ 279 h 605"/>
                <a:gd name="T54" fmla="*/ 308 w 574"/>
                <a:gd name="T55" fmla="*/ 286 h 605"/>
                <a:gd name="T56" fmla="*/ 315 w 574"/>
                <a:gd name="T57" fmla="*/ 402 h 605"/>
                <a:gd name="T58" fmla="*/ 357 w 574"/>
                <a:gd name="T59" fmla="*/ 516 h 605"/>
                <a:gd name="T60" fmla="*/ 371 w 574"/>
                <a:gd name="T61" fmla="*/ 516 h 605"/>
                <a:gd name="T62" fmla="*/ 413 w 574"/>
                <a:gd name="T63" fmla="*/ 402 h 605"/>
                <a:gd name="T64" fmla="*/ 420 w 574"/>
                <a:gd name="T65" fmla="*/ 286 h 605"/>
                <a:gd name="T66" fmla="*/ 406 w 574"/>
                <a:gd name="T67" fmla="*/ 388 h 605"/>
                <a:gd name="T68" fmla="*/ 322 w 574"/>
                <a:gd name="T69" fmla="*/ 293 h 605"/>
                <a:gd name="T70" fmla="*/ 406 w 574"/>
                <a:gd name="T71" fmla="*/ 388 h 605"/>
                <a:gd name="T72" fmla="*/ 525 w 574"/>
                <a:gd name="T73" fmla="*/ 121 h 605"/>
                <a:gd name="T74" fmla="*/ 518 w 574"/>
                <a:gd name="T75" fmla="*/ 0 h 605"/>
                <a:gd name="T76" fmla="*/ 511 w 574"/>
                <a:gd name="T77" fmla="*/ 121 h 605"/>
                <a:gd name="T78" fmla="*/ 462 w 574"/>
                <a:gd name="T79" fmla="*/ 128 h 605"/>
                <a:gd name="T80" fmla="*/ 469 w 574"/>
                <a:gd name="T81" fmla="*/ 245 h 605"/>
                <a:gd name="T82" fmla="*/ 511 w 574"/>
                <a:gd name="T83" fmla="*/ 359 h 605"/>
                <a:gd name="T84" fmla="*/ 525 w 574"/>
                <a:gd name="T85" fmla="*/ 359 h 605"/>
                <a:gd name="T86" fmla="*/ 567 w 574"/>
                <a:gd name="T87" fmla="*/ 245 h 605"/>
                <a:gd name="T88" fmla="*/ 574 w 574"/>
                <a:gd name="T89" fmla="*/ 128 h 605"/>
                <a:gd name="T90" fmla="*/ 560 w 574"/>
                <a:gd name="T91" fmla="*/ 231 h 605"/>
                <a:gd name="T92" fmla="*/ 476 w 574"/>
                <a:gd name="T93" fmla="*/ 135 h 605"/>
                <a:gd name="T94" fmla="*/ 560 w 574"/>
                <a:gd name="T95" fmla="*/ 23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74" h="605">
                  <a:moveTo>
                    <a:pt x="105" y="361"/>
                  </a:moveTo>
                  <a:cubicBezTo>
                    <a:pt x="63" y="361"/>
                    <a:pt x="63" y="361"/>
                    <a:pt x="63" y="361"/>
                  </a:cubicBezTo>
                  <a:cubicBezTo>
                    <a:pt x="63" y="246"/>
                    <a:pt x="63" y="246"/>
                    <a:pt x="63" y="246"/>
                  </a:cubicBezTo>
                  <a:cubicBezTo>
                    <a:pt x="63" y="243"/>
                    <a:pt x="60" y="239"/>
                    <a:pt x="56" y="239"/>
                  </a:cubicBezTo>
                  <a:cubicBezTo>
                    <a:pt x="52" y="239"/>
                    <a:pt x="49" y="243"/>
                    <a:pt x="49" y="246"/>
                  </a:cubicBezTo>
                  <a:cubicBezTo>
                    <a:pt x="49" y="361"/>
                    <a:pt x="49" y="361"/>
                    <a:pt x="49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3" y="361"/>
                    <a:pt x="0" y="364"/>
                    <a:pt x="0" y="368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0" y="481"/>
                    <a:pt x="3" y="484"/>
                    <a:pt x="7" y="484"/>
                  </a:cubicBezTo>
                  <a:cubicBezTo>
                    <a:pt x="49" y="484"/>
                    <a:pt x="49" y="484"/>
                    <a:pt x="49" y="484"/>
                  </a:cubicBezTo>
                  <a:cubicBezTo>
                    <a:pt x="49" y="598"/>
                    <a:pt x="49" y="598"/>
                    <a:pt x="49" y="598"/>
                  </a:cubicBezTo>
                  <a:cubicBezTo>
                    <a:pt x="49" y="602"/>
                    <a:pt x="52" y="605"/>
                    <a:pt x="56" y="605"/>
                  </a:cubicBezTo>
                  <a:cubicBezTo>
                    <a:pt x="60" y="605"/>
                    <a:pt x="63" y="602"/>
                    <a:pt x="63" y="598"/>
                  </a:cubicBezTo>
                  <a:cubicBezTo>
                    <a:pt x="63" y="484"/>
                    <a:pt x="63" y="484"/>
                    <a:pt x="63" y="484"/>
                  </a:cubicBezTo>
                  <a:cubicBezTo>
                    <a:pt x="105" y="484"/>
                    <a:pt x="105" y="484"/>
                    <a:pt x="105" y="484"/>
                  </a:cubicBezTo>
                  <a:cubicBezTo>
                    <a:pt x="109" y="484"/>
                    <a:pt x="112" y="481"/>
                    <a:pt x="112" y="477"/>
                  </a:cubicBezTo>
                  <a:cubicBezTo>
                    <a:pt x="112" y="368"/>
                    <a:pt x="112" y="368"/>
                    <a:pt x="112" y="368"/>
                  </a:cubicBezTo>
                  <a:cubicBezTo>
                    <a:pt x="112" y="364"/>
                    <a:pt x="109" y="361"/>
                    <a:pt x="105" y="361"/>
                  </a:cubicBezTo>
                  <a:close/>
                  <a:moveTo>
                    <a:pt x="98" y="470"/>
                  </a:moveTo>
                  <a:cubicBezTo>
                    <a:pt x="14" y="470"/>
                    <a:pt x="14" y="470"/>
                    <a:pt x="14" y="470"/>
                  </a:cubicBezTo>
                  <a:cubicBezTo>
                    <a:pt x="14" y="375"/>
                    <a:pt x="14" y="375"/>
                    <a:pt x="14" y="375"/>
                  </a:cubicBezTo>
                  <a:cubicBezTo>
                    <a:pt x="98" y="375"/>
                    <a:pt x="98" y="375"/>
                    <a:pt x="98" y="375"/>
                  </a:cubicBezTo>
                  <a:lnTo>
                    <a:pt x="98" y="470"/>
                  </a:lnTo>
                  <a:close/>
                  <a:moveTo>
                    <a:pt x="259" y="224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17" y="110"/>
                    <a:pt x="217" y="110"/>
                    <a:pt x="217" y="110"/>
                  </a:cubicBezTo>
                  <a:cubicBezTo>
                    <a:pt x="217" y="106"/>
                    <a:pt x="214" y="103"/>
                    <a:pt x="210" y="103"/>
                  </a:cubicBezTo>
                  <a:cubicBezTo>
                    <a:pt x="206" y="103"/>
                    <a:pt x="203" y="106"/>
                    <a:pt x="203" y="110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57" y="224"/>
                    <a:pt x="154" y="227"/>
                    <a:pt x="154" y="231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154" y="344"/>
                    <a:pt x="157" y="348"/>
                    <a:pt x="161" y="348"/>
                  </a:cubicBezTo>
                  <a:cubicBezTo>
                    <a:pt x="203" y="348"/>
                    <a:pt x="203" y="348"/>
                    <a:pt x="203" y="348"/>
                  </a:cubicBezTo>
                  <a:cubicBezTo>
                    <a:pt x="203" y="462"/>
                    <a:pt x="203" y="462"/>
                    <a:pt x="203" y="462"/>
                  </a:cubicBezTo>
                  <a:cubicBezTo>
                    <a:pt x="203" y="466"/>
                    <a:pt x="206" y="469"/>
                    <a:pt x="210" y="469"/>
                  </a:cubicBezTo>
                  <a:cubicBezTo>
                    <a:pt x="214" y="469"/>
                    <a:pt x="217" y="466"/>
                    <a:pt x="217" y="462"/>
                  </a:cubicBezTo>
                  <a:cubicBezTo>
                    <a:pt x="217" y="348"/>
                    <a:pt x="217" y="348"/>
                    <a:pt x="217" y="348"/>
                  </a:cubicBezTo>
                  <a:cubicBezTo>
                    <a:pt x="259" y="348"/>
                    <a:pt x="259" y="348"/>
                    <a:pt x="259" y="348"/>
                  </a:cubicBezTo>
                  <a:cubicBezTo>
                    <a:pt x="263" y="348"/>
                    <a:pt x="266" y="344"/>
                    <a:pt x="266" y="341"/>
                  </a:cubicBezTo>
                  <a:cubicBezTo>
                    <a:pt x="266" y="231"/>
                    <a:pt x="266" y="231"/>
                    <a:pt x="266" y="231"/>
                  </a:cubicBezTo>
                  <a:cubicBezTo>
                    <a:pt x="266" y="227"/>
                    <a:pt x="263" y="224"/>
                    <a:pt x="259" y="224"/>
                  </a:cubicBezTo>
                  <a:close/>
                  <a:moveTo>
                    <a:pt x="252" y="334"/>
                  </a:moveTo>
                  <a:cubicBezTo>
                    <a:pt x="168" y="334"/>
                    <a:pt x="168" y="334"/>
                    <a:pt x="168" y="334"/>
                  </a:cubicBezTo>
                  <a:cubicBezTo>
                    <a:pt x="168" y="238"/>
                    <a:pt x="168" y="238"/>
                    <a:pt x="168" y="238"/>
                  </a:cubicBezTo>
                  <a:cubicBezTo>
                    <a:pt x="252" y="238"/>
                    <a:pt x="252" y="238"/>
                    <a:pt x="252" y="238"/>
                  </a:cubicBezTo>
                  <a:lnTo>
                    <a:pt x="252" y="334"/>
                  </a:lnTo>
                  <a:close/>
                  <a:moveTo>
                    <a:pt x="413" y="279"/>
                  </a:moveTo>
                  <a:cubicBezTo>
                    <a:pt x="371" y="279"/>
                    <a:pt x="371" y="279"/>
                    <a:pt x="371" y="279"/>
                  </a:cubicBezTo>
                  <a:cubicBezTo>
                    <a:pt x="371" y="165"/>
                    <a:pt x="371" y="165"/>
                    <a:pt x="371" y="165"/>
                  </a:cubicBezTo>
                  <a:cubicBezTo>
                    <a:pt x="371" y="161"/>
                    <a:pt x="368" y="158"/>
                    <a:pt x="364" y="158"/>
                  </a:cubicBezTo>
                  <a:cubicBezTo>
                    <a:pt x="360" y="158"/>
                    <a:pt x="357" y="161"/>
                    <a:pt x="357" y="165"/>
                  </a:cubicBezTo>
                  <a:cubicBezTo>
                    <a:pt x="357" y="279"/>
                    <a:pt x="357" y="279"/>
                    <a:pt x="357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311" y="279"/>
                    <a:pt x="308" y="282"/>
                    <a:pt x="308" y="286"/>
                  </a:cubicBezTo>
                  <a:cubicBezTo>
                    <a:pt x="308" y="395"/>
                    <a:pt x="308" y="395"/>
                    <a:pt x="308" y="395"/>
                  </a:cubicBezTo>
                  <a:cubicBezTo>
                    <a:pt x="308" y="399"/>
                    <a:pt x="311" y="402"/>
                    <a:pt x="315" y="402"/>
                  </a:cubicBezTo>
                  <a:cubicBezTo>
                    <a:pt x="357" y="402"/>
                    <a:pt x="357" y="402"/>
                    <a:pt x="357" y="402"/>
                  </a:cubicBezTo>
                  <a:cubicBezTo>
                    <a:pt x="357" y="516"/>
                    <a:pt x="357" y="516"/>
                    <a:pt x="357" y="516"/>
                  </a:cubicBezTo>
                  <a:cubicBezTo>
                    <a:pt x="357" y="520"/>
                    <a:pt x="360" y="523"/>
                    <a:pt x="364" y="523"/>
                  </a:cubicBezTo>
                  <a:cubicBezTo>
                    <a:pt x="368" y="523"/>
                    <a:pt x="371" y="520"/>
                    <a:pt x="371" y="516"/>
                  </a:cubicBezTo>
                  <a:cubicBezTo>
                    <a:pt x="371" y="402"/>
                    <a:pt x="371" y="402"/>
                    <a:pt x="371" y="402"/>
                  </a:cubicBezTo>
                  <a:cubicBezTo>
                    <a:pt x="413" y="402"/>
                    <a:pt x="413" y="402"/>
                    <a:pt x="413" y="402"/>
                  </a:cubicBezTo>
                  <a:cubicBezTo>
                    <a:pt x="417" y="402"/>
                    <a:pt x="420" y="399"/>
                    <a:pt x="420" y="395"/>
                  </a:cubicBezTo>
                  <a:cubicBezTo>
                    <a:pt x="420" y="286"/>
                    <a:pt x="420" y="286"/>
                    <a:pt x="420" y="286"/>
                  </a:cubicBezTo>
                  <a:cubicBezTo>
                    <a:pt x="420" y="282"/>
                    <a:pt x="417" y="279"/>
                    <a:pt x="413" y="279"/>
                  </a:cubicBezTo>
                  <a:close/>
                  <a:moveTo>
                    <a:pt x="406" y="388"/>
                  </a:moveTo>
                  <a:cubicBezTo>
                    <a:pt x="322" y="388"/>
                    <a:pt x="322" y="388"/>
                    <a:pt x="322" y="388"/>
                  </a:cubicBezTo>
                  <a:cubicBezTo>
                    <a:pt x="322" y="293"/>
                    <a:pt x="322" y="293"/>
                    <a:pt x="322" y="293"/>
                  </a:cubicBezTo>
                  <a:cubicBezTo>
                    <a:pt x="406" y="293"/>
                    <a:pt x="406" y="293"/>
                    <a:pt x="406" y="293"/>
                  </a:cubicBezTo>
                  <a:lnTo>
                    <a:pt x="406" y="388"/>
                  </a:lnTo>
                  <a:close/>
                  <a:moveTo>
                    <a:pt x="567" y="121"/>
                  </a:moveTo>
                  <a:cubicBezTo>
                    <a:pt x="525" y="121"/>
                    <a:pt x="525" y="121"/>
                    <a:pt x="525" y="121"/>
                  </a:cubicBezTo>
                  <a:cubicBezTo>
                    <a:pt x="525" y="7"/>
                    <a:pt x="525" y="7"/>
                    <a:pt x="525" y="7"/>
                  </a:cubicBezTo>
                  <a:cubicBezTo>
                    <a:pt x="525" y="3"/>
                    <a:pt x="522" y="0"/>
                    <a:pt x="518" y="0"/>
                  </a:cubicBezTo>
                  <a:cubicBezTo>
                    <a:pt x="514" y="0"/>
                    <a:pt x="511" y="3"/>
                    <a:pt x="511" y="7"/>
                  </a:cubicBezTo>
                  <a:cubicBezTo>
                    <a:pt x="511" y="121"/>
                    <a:pt x="511" y="121"/>
                    <a:pt x="511" y="121"/>
                  </a:cubicBezTo>
                  <a:cubicBezTo>
                    <a:pt x="469" y="121"/>
                    <a:pt x="469" y="121"/>
                    <a:pt x="469" y="121"/>
                  </a:cubicBezTo>
                  <a:cubicBezTo>
                    <a:pt x="465" y="121"/>
                    <a:pt x="462" y="125"/>
                    <a:pt x="462" y="128"/>
                  </a:cubicBezTo>
                  <a:cubicBezTo>
                    <a:pt x="462" y="238"/>
                    <a:pt x="462" y="238"/>
                    <a:pt x="462" y="238"/>
                  </a:cubicBezTo>
                  <a:cubicBezTo>
                    <a:pt x="462" y="241"/>
                    <a:pt x="465" y="245"/>
                    <a:pt x="469" y="245"/>
                  </a:cubicBezTo>
                  <a:cubicBezTo>
                    <a:pt x="511" y="245"/>
                    <a:pt x="511" y="245"/>
                    <a:pt x="511" y="245"/>
                  </a:cubicBezTo>
                  <a:cubicBezTo>
                    <a:pt x="511" y="359"/>
                    <a:pt x="511" y="359"/>
                    <a:pt x="511" y="359"/>
                  </a:cubicBezTo>
                  <a:cubicBezTo>
                    <a:pt x="511" y="363"/>
                    <a:pt x="514" y="366"/>
                    <a:pt x="518" y="366"/>
                  </a:cubicBezTo>
                  <a:cubicBezTo>
                    <a:pt x="522" y="366"/>
                    <a:pt x="525" y="363"/>
                    <a:pt x="525" y="359"/>
                  </a:cubicBezTo>
                  <a:cubicBezTo>
                    <a:pt x="525" y="245"/>
                    <a:pt x="525" y="245"/>
                    <a:pt x="525" y="245"/>
                  </a:cubicBezTo>
                  <a:cubicBezTo>
                    <a:pt x="567" y="245"/>
                    <a:pt x="567" y="245"/>
                    <a:pt x="567" y="245"/>
                  </a:cubicBezTo>
                  <a:cubicBezTo>
                    <a:pt x="571" y="245"/>
                    <a:pt x="574" y="241"/>
                    <a:pt x="574" y="238"/>
                  </a:cubicBezTo>
                  <a:cubicBezTo>
                    <a:pt x="574" y="128"/>
                    <a:pt x="574" y="128"/>
                    <a:pt x="574" y="128"/>
                  </a:cubicBezTo>
                  <a:cubicBezTo>
                    <a:pt x="574" y="125"/>
                    <a:pt x="571" y="121"/>
                    <a:pt x="567" y="121"/>
                  </a:cubicBezTo>
                  <a:close/>
                  <a:moveTo>
                    <a:pt x="560" y="231"/>
                  </a:moveTo>
                  <a:cubicBezTo>
                    <a:pt x="476" y="231"/>
                    <a:pt x="476" y="231"/>
                    <a:pt x="476" y="231"/>
                  </a:cubicBezTo>
                  <a:cubicBezTo>
                    <a:pt x="476" y="135"/>
                    <a:pt x="476" y="135"/>
                    <a:pt x="476" y="135"/>
                  </a:cubicBezTo>
                  <a:cubicBezTo>
                    <a:pt x="560" y="135"/>
                    <a:pt x="560" y="135"/>
                    <a:pt x="560" y="135"/>
                  </a:cubicBezTo>
                  <a:lnTo>
                    <a:pt x="560" y="23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6846309" y="2138827"/>
            <a:ext cx="4522005" cy="3615795"/>
            <a:chOff x="6846309" y="2138827"/>
            <a:chExt cx="4522005" cy="3615795"/>
          </a:xfrm>
        </p:grpSpPr>
        <p:sp>
          <p:nvSpPr>
            <p:cNvPr id="20" name="Prostokąt zaokrąglony 19"/>
            <p:cNvSpPr/>
            <p:nvPr/>
          </p:nvSpPr>
          <p:spPr>
            <a:xfrm>
              <a:off x="6875336" y="2138827"/>
              <a:ext cx="4405893" cy="3512674"/>
            </a:xfrm>
            <a:prstGeom prst="roundRect">
              <a:avLst>
                <a:gd name="adj" fmla="val 11624"/>
              </a:avLst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z rogami zaokrąglonymi z jednej strony 16"/>
            <p:cNvSpPr/>
            <p:nvPr/>
          </p:nvSpPr>
          <p:spPr>
            <a:xfrm>
              <a:off x="6875336" y="2138827"/>
              <a:ext cx="4401336" cy="1125870"/>
            </a:xfrm>
            <a:prstGeom prst="round2SameRect">
              <a:avLst>
                <a:gd name="adj1" fmla="val 36125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Rectangle 37"/>
            <p:cNvSpPr/>
            <p:nvPr/>
          </p:nvSpPr>
          <p:spPr>
            <a:xfrm>
              <a:off x="6846309" y="3245188"/>
              <a:ext cx="4522005" cy="25094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r>
                <a:rPr lang="pl-PL" altLang="pl-PL" sz="2000" dirty="0">
                  <a:solidFill>
                    <a:schemeClr val="tx1"/>
                  </a:solidFill>
                </a:rPr>
                <a:t>Model </a:t>
              </a:r>
              <a: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  <a:t>nie klasyfikuje ludzi na dobrych lub złych </a:t>
              </a:r>
              <a:r>
                <a:rPr lang="pl-PL" altLang="pl-PL" sz="2000" dirty="0">
                  <a:solidFill>
                    <a:schemeClr val="tx1"/>
                  </a:solidFill>
                </a:rPr>
                <a:t>ani na </a:t>
              </a:r>
              <a: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  <a:t>mniej lub bardziej inteligentnych. </a:t>
              </a:r>
              <a:b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pl-PL" altLang="pl-PL" sz="2000" dirty="0">
                  <a:solidFill>
                    <a:schemeClr val="tx1"/>
                  </a:solidFill>
                </a:rPr>
                <a:t>Nie mierzy wiedzy ani umiejętności zawodowych. Żaden ze stylów </a:t>
              </a:r>
              <a:r>
                <a:rPr lang="pl-PL" altLang="pl-PL" sz="2000" dirty="0" err="1">
                  <a:solidFill>
                    <a:schemeClr val="tx1"/>
                  </a:solidFill>
                </a:rPr>
                <a:t>zachowań</a:t>
              </a:r>
              <a:r>
                <a:rPr lang="pl-PL" altLang="pl-PL" sz="2000" dirty="0">
                  <a:solidFill>
                    <a:schemeClr val="tx1"/>
                  </a:solidFill>
                </a:rPr>
                <a:t> </a:t>
              </a:r>
              <a:r>
                <a:rPr lang="pl-PL" altLang="pl-PL" sz="2000" b="1" dirty="0">
                  <a:solidFill>
                    <a:schemeClr val="bg1">
                      <a:lumMod val="65000"/>
                    </a:schemeClr>
                  </a:solidFill>
                </a:rPr>
                <a:t>nie jest lepszy, ani gorszy.</a:t>
              </a:r>
            </a:p>
          </p:txBody>
        </p:sp>
        <p:sp>
          <p:nvSpPr>
            <p:cNvPr id="19" name="Rectangle 39"/>
            <p:cNvSpPr/>
            <p:nvPr/>
          </p:nvSpPr>
          <p:spPr>
            <a:xfrm>
              <a:off x="7608146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Czego nie robi?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136"/>
            <p:cNvSpPr>
              <a:spLocks/>
            </p:cNvSpPr>
            <p:nvPr/>
          </p:nvSpPr>
          <p:spPr bwMode="auto">
            <a:xfrm>
              <a:off x="8894559" y="2728376"/>
              <a:ext cx="360478" cy="360857"/>
            </a:xfrm>
            <a:custGeom>
              <a:avLst/>
              <a:gdLst>
                <a:gd name="T0" fmla="*/ 464 w 466"/>
                <a:gd name="T1" fmla="*/ 453 h 465"/>
                <a:gd name="T2" fmla="*/ 464 w 466"/>
                <a:gd name="T3" fmla="*/ 463 h 465"/>
                <a:gd name="T4" fmla="*/ 459 w 466"/>
                <a:gd name="T5" fmla="*/ 465 h 465"/>
                <a:gd name="T6" fmla="*/ 454 w 466"/>
                <a:gd name="T7" fmla="*/ 463 h 465"/>
                <a:gd name="T8" fmla="*/ 233 w 466"/>
                <a:gd name="T9" fmla="*/ 243 h 465"/>
                <a:gd name="T10" fmla="*/ 13 w 466"/>
                <a:gd name="T11" fmla="*/ 463 h 465"/>
                <a:gd name="T12" fmla="*/ 8 w 466"/>
                <a:gd name="T13" fmla="*/ 465 h 465"/>
                <a:gd name="T14" fmla="*/ 3 w 466"/>
                <a:gd name="T15" fmla="*/ 463 h 465"/>
                <a:gd name="T16" fmla="*/ 3 w 466"/>
                <a:gd name="T17" fmla="*/ 453 h 465"/>
                <a:gd name="T18" fmla="*/ 223 w 466"/>
                <a:gd name="T19" fmla="*/ 233 h 465"/>
                <a:gd name="T20" fmla="*/ 3 w 466"/>
                <a:gd name="T21" fmla="*/ 12 h 465"/>
                <a:gd name="T22" fmla="*/ 3 w 466"/>
                <a:gd name="T23" fmla="*/ 2 h 465"/>
                <a:gd name="T24" fmla="*/ 13 w 466"/>
                <a:gd name="T25" fmla="*/ 2 h 465"/>
                <a:gd name="T26" fmla="*/ 233 w 466"/>
                <a:gd name="T27" fmla="*/ 223 h 465"/>
                <a:gd name="T28" fmla="*/ 454 w 466"/>
                <a:gd name="T29" fmla="*/ 2 h 465"/>
                <a:gd name="T30" fmla="*/ 464 w 466"/>
                <a:gd name="T31" fmla="*/ 2 h 465"/>
                <a:gd name="T32" fmla="*/ 464 w 466"/>
                <a:gd name="T33" fmla="*/ 12 h 465"/>
                <a:gd name="T34" fmla="*/ 243 w 466"/>
                <a:gd name="T35" fmla="*/ 233 h 465"/>
                <a:gd name="T36" fmla="*/ 464 w 466"/>
                <a:gd name="T37" fmla="*/ 45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6" h="465">
                  <a:moveTo>
                    <a:pt x="464" y="453"/>
                  </a:moveTo>
                  <a:cubicBezTo>
                    <a:pt x="466" y="456"/>
                    <a:pt x="466" y="460"/>
                    <a:pt x="464" y="463"/>
                  </a:cubicBezTo>
                  <a:cubicBezTo>
                    <a:pt x="462" y="464"/>
                    <a:pt x="460" y="465"/>
                    <a:pt x="459" y="465"/>
                  </a:cubicBezTo>
                  <a:cubicBezTo>
                    <a:pt x="457" y="465"/>
                    <a:pt x="455" y="464"/>
                    <a:pt x="454" y="463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13" y="463"/>
                    <a:pt x="13" y="463"/>
                    <a:pt x="13" y="463"/>
                  </a:cubicBezTo>
                  <a:cubicBezTo>
                    <a:pt x="12" y="464"/>
                    <a:pt x="10" y="465"/>
                    <a:pt x="8" y="465"/>
                  </a:cubicBezTo>
                  <a:cubicBezTo>
                    <a:pt x="6" y="465"/>
                    <a:pt x="4" y="464"/>
                    <a:pt x="3" y="463"/>
                  </a:cubicBezTo>
                  <a:cubicBezTo>
                    <a:pt x="0" y="460"/>
                    <a:pt x="0" y="456"/>
                    <a:pt x="3" y="45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10"/>
                    <a:pt x="0" y="5"/>
                    <a:pt x="3" y="2"/>
                  </a:cubicBezTo>
                  <a:cubicBezTo>
                    <a:pt x="6" y="0"/>
                    <a:pt x="10" y="0"/>
                    <a:pt x="13" y="2"/>
                  </a:cubicBezTo>
                  <a:cubicBezTo>
                    <a:pt x="233" y="223"/>
                    <a:pt x="233" y="223"/>
                    <a:pt x="233" y="223"/>
                  </a:cubicBezTo>
                  <a:cubicBezTo>
                    <a:pt x="454" y="2"/>
                    <a:pt x="454" y="2"/>
                    <a:pt x="454" y="2"/>
                  </a:cubicBezTo>
                  <a:cubicBezTo>
                    <a:pt x="456" y="0"/>
                    <a:pt x="461" y="0"/>
                    <a:pt x="464" y="2"/>
                  </a:cubicBezTo>
                  <a:cubicBezTo>
                    <a:pt x="466" y="5"/>
                    <a:pt x="466" y="10"/>
                    <a:pt x="464" y="12"/>
                  </a:cubicBezTo>
                  <a:cubicBezTo>
                    <a:pt x="243" y="233"/>
                    <a:pt x="243" y="233"/>
                    <a:pt x="243" y="233"/>
                  </a:cubicBezTo>
                  <a:lnTo>
                    <a:pt x="464" y="45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4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88 -2.22222E-6 C 0.31602 -2.22222E-6 0.43828 0.00209 0.43828 0.00509 C 0.43828 0.00787 0.31602 0.01065 0.16888 0.01065 C 0.0194 0.01065 -0.10052 0.00787 -0.10052 0.00509 C -0.10052 0.00209 0.0194 -2.22222E-6 0.16888 -2.22222E-6 Z " pathEditMode="relative" rAng="0" ptsTypes="AAAAA">
                                      <p:cBhvr>
                                        <p:cTn id="21" dur="2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C 0.06901 3.33333E-6 0.125 0.00139 0.125 0.00324 C 0.125 0.00509 0.06901 0.00671 4.375E-6 0.00671 C -0.06901 0.00671 -0.125 0.00509 -0.125 0.00324 C -0.125 0.00139 -0.06901 3.33333E-6 4.375E-6 3.33333E-6 Z " pathEditMode="relative" rAng="0" ptsTypes="AAAAA">
                                      <p:cBhvr>
                                        <p:cTn id="26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Co mierzymy?</a:t>
            </a:r>
          </a:p>
        </p:txBody>
      </p:sp>
      <p:sp>
        <p:nvSpPr>
          <p:cNvPr id="36" name="Prostokąt zaokrąglony 35"/>
          <p:cNvSpPr/>
          <p:nvPr/>
        </p:nvSpPr>
        <p:spPr>
          <a:xfrm>
            <a:off x="9431284" y="2773740"/>
            <a:ext cx="1767600" cy="95760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Rola </a:t>
            </a:r>
            <a:b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w pracy</a:t>
            </a:r>
          </a:p>
        </p:txBody>
      </p:sp>
      <p:sp>
        <p:nvSpPr>
          <p:cNvPr id="37" name="Prostokąt zaokrąglony 36"/>
          <p:cNvSpPr/>
          <p:nvPr/>
        </p:nvSpPr>
        <p:spPr>
          <a:xfrm>
            <a:off x="9431284" y="3892360"/>
            <a:ext cx="1767600" cy="95760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Pożądane </a:t>
            </a:r>
            <a:r>
              <a:rPr lang="pl-PL" sz="1800" kern="1200" dirty="0">
                <a:solidFill>
                  <a:schemeClr val="bg1">
                    <a:lumMod val="50000"/>
                  </a:schemeClr>
                </a:solidFill>
              </a:rPr>
              <a:t>zachowania</a:t>
            </a:r>
          </a:p>
        </p:txBody>
      </p:sp>
      <p:sp>
        <p:nvSpPr>
          <p:cNvPr id="38" name="Prostokąt zaokrąglony 37"/>
          <p:cNvSpPr/>
          <p:nvPr/>
        </p:nvSpPr>
        <p:spPr>
          <a:xfrm>
            <a:off x="9431284" y="5003420"/>
            <a:ext cx="1767600" cy="95760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Kultura</a:t>
            </a:r>
            <a:r>
              <a:rPr lang="pl-PL" sz="1800" kern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organizacyjna</a:t>
            </a:r>
          </a:p>
        </p:txBody>
      </p:sp>
      <p:sp>
        <p:nvSpPr>
          <p:cNvPr id="39" name="Prostokąt zaokrąglony 38"/>
          <p:cNvSpPr/>
          <p:nvPr/>
        </p:nvSpPr>
        <p:spPr>
          <a:xfrm>
            <a:off x="7412342" y="3365277"/>
            <a:ext cx="1767600" cy="95760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kern="1200" dirty="0">
                <a:solidFill>
                  <a:schemeClr val="bg1">
                    <a:lumMod val="50000"/>
                  </a:schemeClr>
                </a:solidFill>
              </a:rPr>
              <a:t>Zachowania </a:t>
            </a: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dostosowane</a:t>
            </a:r>
          </a:p>
        </p:txBody>
      </p:sp>
      <p:sp>
        <p:nvSpPr>
          <p:cNvPr id="40" name="Prostokąt zaokrąglony 39"/>
          <p:cNvSpPr/>
          <p:nvPr/>
        </p:nvSpPr>
        <p:spPr>
          <a:xfrm>
            <a:off x="7412342" y="4483897"/>
            <a:ext cx="1767600" cy="957600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b="1" kern="1200" dirty="0">
                <a:solidFill>
                  <a:schemeClr val="bg1">
                    <a:lumMod val="50000"/>
                  </a:schemeClr>
                </a:solidFill>
              </a:rPr>
              <a:t>Więcej energii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76" y="456136"/>
            <a:ext cx="2174974" cy="1006756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7310293" y="1620894"/>
            <a:ext cx="5224607" cy="891974"/>
            <a:chOff x="6096000" y="589410"/>
            <a:chExt cx="6428442" cy="461665"/>
          </a:xfrm>
          <a:solidFill>
            <a:schemeClr val="bg1">
              <a:lumMod val="65000"/>
            </a:schemeClr>
          </a:solidFill>
        </p:grpSpPr>
        <p:sp>
          <p:nvSpPr>
            <p:cNvPr id="9" name="Prostokąt zaokrąglony 8"/>
            <p:cNvSpPr/>
            <p:nvPr/>
          </p:nvSpPr>
          <p:spPr>
            <a:xfrm>
              <a:off x="6096000" y="589410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TextBox 91"/>
            <p:cNvSpPr txBox="1"/>
            <p:nvPr/>
          </p:nvSpPr>
          <p:spPr>
            <a:xfrm>
              <a:off x="6188805" y="605190"/>
              <a:ext cx="5156563" cy="4301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</a:rPr>
                <a:t>Adaptowane (Świadome) zachowania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-361949" y="1620894"/>
            <a:ext cx="5757081" cy="891974"/>
            <a:chOff x="5823891" y="4628233"/>
            <a:chExt cx="6700551" cy="461665"/>
          </a:xfrm>
          <a:solidFill>
            <a:schemeClr val="bg1">
              <a:lumMod val="65000"/>
            </a:schemeClr>
          </a:solidFill>
        </p:grpSpPr>
        <p:sp>
          <p:nvSpPr>
            <p:cNvPr id="12" name="Prostokąt zaokrąglony 11"/>
            <p:cNvSpPr/>
            <p:nvPr/>
          </p:nvSpPr>
          <p:spPr>
            <a:xfrm>
              <a:off x="5823891" y="4628233"/>
              <a:ext cx="6700551" cy="4616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l-PL" dirty="0"/>
            </a:p>
          </p:txBody>
        </p:sp>
        <p:sp>
          <p:nvSpPr>
            <p:cNvPr id="13" name="TextBox 91"/>
            <p:cNvSpPr txBox="1"/>
            <p:nvPr/>
          </p:nvSpPr>
          <p:spPr>
            <a:xfrm>
              <a:off x="6583782" y="4646741"/>
              <a:ext cx="5759359" cy="4301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bg1"/>
                  </a:solidFill>
                </a:rPr>
                <a:t>Naturalne (Nieświadome) zachowania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Prostokąt zaokrąglony 28"/>
          <p:cNvSpPr/>
          <p:nvPr/>
        </p:nvSpPr>
        <p:spPr>
          <a:xfrm>
            <a:off x="981194" y="2773740"/>
            <a:ext cx="1765746" cy="95881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kern="1200" dirty="0">
                <a:solidFill>
                  <a:schemeClr val="tx1"/>
                </a:solidFill>
              </a:rPr>
              <a:t>Zachowania </a:t>
            </a:r>
            <a:r>
              <a:rPr lang="pl-PL" sz="1800" b="1" kern="1200" dirty="0">
                <a:solidFill>
                  <a:schemeClr val="accent1"/>
                </a:solidFill>
              </a:rPr>
              <a:t>spontaniczne</a:t>
            </a:r>
          </a:p>
        </p:txBody>
      </p:sp>
      <p:sp>
        <p:nvSpPr>
          <p:cNvPr id="30" name="Prostokąt zaokrąglony 29"/>
          <p:cNvSpPr/>
          <p:nvPr/>
        </p:nvSpPr>
        <p:spPr>
          <a:xfrm>
            <a:off x="3046282" y="3365277"/>
            <a:ext cx="1765746" cy="95881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800" kern="1200" dirty="0">
                <a:solidFill>
                  <a:schemeClr val="tx1"/>
                </a:solidFill>
              </a:rPr>
              <a:t>Zachowania </a:t>
            </a:r>
            <a:r>
              <a:rPr lang="pl-PL" b="1" dirty="0">
                <a:solidFill>
                  <a:schemeClr val="accent1"/>
                </a:solidFill>
              </a:rPr>
              <a:t>pod presją</a:t>
            </a:r>
          </a:p>
        </p:txBody>
      </p:sp>
      <p:sp>
        <p:nvSpPr>
          <p:cNvPr id="31" name="Prostokąt zaokrąglony 30"/>
          <p:cNvSpPr/>
          <p:nvPr/>
        </p:nvSpPr>
        <p:spPr>
          <a:xfrm>
            <a:off x="981194" y="5003420"/>
            <a:ext cx="1765746" cy="95881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dirty="0">
                <a:solidFill>
                  <a:schemeClr val="tx1"/>
                </a:solidFill>
              </a:rPr>
              <a:t>Zachowania </a:t>
            </a:r>
            <a:r>
              <a:rPr lang="pl-PL" b="1" dirty="0">
                <a:solidFill>
                  <a:schemeClr val="accent1"/>
                </a:solidFill>
              </a:rPr>
              <a:t>naturalne</a:t>
            </a:r>
          </a:p>
        </p:txBody>
      </p:sp>
      <p:sp>
        <p:nvSpPr>
          <p:cNvPr id="32" name="Prostokąt zaokrąglony 31"/>
          <p:cNvSpPr/>
          <p:nvPr/>
        </p:nvSpPr>
        <p:spPr>
          <a:xfrm>
            <a:off x="981194" y="3892360"/>
            <a:ext cx="1765746" cy="95881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b="1" dirty="0">
                <a:solidFill>
                  <a:schemeClr val="accent1"/>
                </a:solidFill>
              </a:rPr>
              <a:t>Mniej stresujące </a:t>
            </a:r>
            <a:r>
              <a:rPr lang="pl-PL" sz="1800" kern="1200" dirty="0">
                <a:solidFill>
                  <a:schemeClr val="tx1"/>
                </a:solidFill>
              </a:rPr>
              <a:t>zachowania</a:t>
            </a:r>
          </a:p>
        </p:txBody>
      </p:sp>
      <p:sp>
        <p:nvSpPr>
          <p:cNvPr id="33" name="Prostokąt zaokrąglony 32"/>
          <p:cNvSpPr/>
          <p:nvPr/>
        </p:nvSpPr>
        <p:spPr>
          <a:xfrm>
            <a:off x="3046282" y="4483897"/>
            <a:ext cx="1765746" cy="958817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b="1" dirty="0">
                <a:solidFill>
                  <a:schemeClr val="accent1"/>
                </a:solidFill>
              </a:rPr>
              <a:t>Mniej </a:t>
            </a:r>
            <a:br>
              <a:rPr lang="pl-PL" b="1" dirty="0">
                <a:solidFill>
                  <a:schemeClr val="accent1"/>
                </a:solidFill>
              </a:rPr>
            </a:br>
            <a:r>
              <a:rPr lang="pl-PL" b="1" dirty="0">
                <a:solidFill>
                  <a:schemeClr val="accent1"/>
                </a:solidFill>
              </a:rPr>
              <a:t>energii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5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39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6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7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5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52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5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5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6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6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750"/>
                                </p:stCondLst>
                                <p:childTnLst>
                                  <p:par>
                                    <p:cTn id="6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6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6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3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75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750"/>
                                </p:stCondLst>
                                <p:childTnLst>
                                  <p:par>
                                    <p:cTn id="6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Analiza Indywidualna </a:t>
            </a:r>
            <a:r>
              <a:rPr lang="pl-PL" dirty="0"/>
              <a:t>Extended DISC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-647700" y="1182744"/>
            <a:ext cx="4361236" cy="461665"/>
            <a:chOff x="6096000" y="4628233"/>
            <a:chExt cx="6428442" cy="461665"/>
          </a:xfrm>
          <a:solidFill>
            <a:schemeClr val="accent1"/>
          </a:solidFill>
        </p:grpSpPr>
        <p:sp>
          <p:nvSpPr>
            <p:cNvPr id="4" name="Prostokąt zaokrąglony 3"/>
            <p:cNvSpPr/>
            <p:nvPr/>
          </p:nvSpPr>
          <p:spPr>
            <a:xfrm>
              <a:off x="6096000" y="4628233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l-PL" dirty="0"/>
            </a:p>
          </p:txBody>
        </p:sp>
        <p:sp>
          <p:nvSpPr>
            <p:cNvPr id="5" name="TextBox 91"/>
            <p:cNvSpPr txBox="1"/>
            <p:nvPr/>
          </p:nvSpPr>
          <p:spPr>
            <a:xfrm>
              <a:off x="6188805" y="4628233"/>
              <a:ext cx="615433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bg1"/>
                  </a:solidFill>
                </a:rPr>
                <a:t>Kluczowe zasady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upa 56"/>
          <p:cNvGrpSpPr/>
          <p:nvPr/>
        </p:nvGrpSpPr>
        <p:grpSpPr>
          <a:xfrm>
            <a:off x="276224" y="2188891"/>
            <a:ext cx="5580000" cy="1044000"/>
            <a:chOff x="616783" y="2277747"/>
            <a:chExt cx="5411785" cy="451507"/>
          </a:xfrm>
        </p:grpSpPr>
        <p:sp>
          <p:nvSpPr>
            <p:cNvPr id="27" name="Prostokąt zaokrąglony 26"/>
            <p:cNvSpPr/>
            <p:nvPr/>
          </p:nvSpPr>
          <p:spPr>
            <a:xfrm>
              <a:off x="616783" y="2277748"/>
              <a:ext cx="5328958" cy="451506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1110870" y="2457150"/>
              <a:ext cx="4917698" cy="12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 anchor="ctr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Udział w badaniu </a:t>
              </a: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zawsze dobrowolny</a:t>
              </a:r>
            </a:p>
          </p:txBody>
        </p:sp>
        <p:sp>
          <p:nvSpPr>
            <p:cNvPr id="50" name="Prostokąt z rogami zaokrąglonymi z jednej strony 49"/>
            <p:cNvSpPr/>
            <p:nvPr/>
          </p:nvSpPr>
          <p:spPr>
            <a:xfrm rot="16200000">
              <a:off x="616783" y="2277747"/>
              <a:ext cx="447930" cy="44793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r>
                <a:rPr lang="pl-PL" sz="2800" b="1" dirty="0"/>
                <a:t>1</a:t>
              </a:r>
            </a:p>
          </p:txBody>
        </p:sp>
      </p:grpSp>
      <p:grpSp>
        <p:nvGrpSpPr>
          <p:cNvPr id="58" name="Grupa 57"/>
          <p:cNvGrpSpPr/>
          <p:nvPr/>
        </p:nvGrpSpPr>
        <p:grpSpPr>
          <a:xfrm>
            <a:off x="276224" y="3360968"/>
            <a:ext cx="5580000" cy="1044000"/>
            <a:chOff x="616783" y="2932629"/>
            <a:chExt cx="5328958" cy="738946"/>
          </a:xfrm>
        </p:grpSpPr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1110870" y="3117699"/>
              <a:ext cx="4756309" cy="40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 anchor="ctr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Każdy respondent powinien otrzymać </a:t>
              </a: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informację o wyniku</a:t>
              </a:r>
            </a:p>
          </p:txBody>
        </p:sp>
        <p:sp>
          <p:nvSpPr>
            <p:cNvPr id="28" name="Prostokąt zaokrąglony 27"/>
            <p:cNvSpPr/>
            <p:nvPr/>
          </p:nvSpPr>
          <p:spPr>
            <a:xfrm>
              <a:off x="616783" y="2936206"/>
              <a:ext cx="5328958" cy="735369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1" name="Prostokąt z rogami zaokrąglonymi z jednej strony 50"/>
            <p:cNvSpPr/>
            <p:nvPr/>
          </p:nvSpPr>
          <p:spPr>
            <a:xfrm rot="16200000">
              <a:off x="471275" y="3078137"/>
              <a:ext cx="738946" cy="447930"/>
            </a:xfrm>
            <a:prstGeom prst="round2SameRect">
              <a:avLst>
                <a:gd name="adj1" fmla="val 29426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pl-PL" sz="2800" b="1" dirty="0"/>
                <a:t>2</a:t>
              </a:r>
            </a:p>
          </p:txBody>
        </p:sp>
      </p:grpSp>
      <p:grpSp>
        <p:nvGrpSpPr>
          <p:cNvPr id="59" name="Grupa 58"/>
          <p:cNvGrpSpPr/>
          <p:nvPr/>
        </p:nvGrpSpPr>
        <p:grpSpPr>
          <a:xfrm>
            <a:off x="276224" y="4533045"/>
            <a:ext cx="5580000" cy="1044000"/>
            <a:chOff x="616783" y="3853345"/>
            <a:chExt cx="5465801" cy="1421234"/>
          </a:xfrm>
        </p:grpSpPr>
        <p:sp>
          <p:nvSpPr>
            <p:cNvPr id="10" name="Rectangle 32"/>
            <p:cNvSpPr>
              <a:spLocks noChangeArrowheads="1"/>
            </p:cNvSpPr>
            <p:nvPr/>
          </p:nvSpPr>
          <p:spPr bwMode="auto">
            <a:xfrm>
              <a:off x="1110870" y="4008368"/>
              <a:ext cx="4971714" cy="11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 anchor="ctr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Wynik analizy </a:t>
              </a: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nie powinien być jedynym źródłem informacji</a:t>
              </a: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 </a:t>
              </a:r>
              <a:br>
                <a:rPr lang="pl-PL" altLang="pl-PL" sz="2000" dirty="0">
                  <a:solidFill>
                    <a:srgbClr val="39393B"/>
                  </a:solidFill>
                  <a:latin typeface="+mn-lt"/>
                </a:rPr>
              </a:b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przy podejmowaniu decyzji personalnych</a:t>
              </a:r>
            </a:p>
          </p:txBody>
        </p:sp>
        <p:sp>
          <p:nvSpPr>
            <p:cNvPr id="30" name="Prostokąt zaokrąglony 29"/>
            <p:cNvSpPr/>
            <p:nvPr/>
          </p:nvSpPr>
          <p:spPr>
            <a:xfrm>
              <a:off x="630056" y="3853345"/>
              <a:ext cx="5452528" cy="1413773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2" name="Prostokąt z rogami zaokrąglonymi z jednej strony 51"/>
            <p:cNvSpPr/>
            <p:nvPr/>
          </p:nvSpPr>
          <p:spPr>
            <a:xfrm rot="16200000">
              <a:off x="130131" y="4339997"/>
              <a:ext cx="1421234" cy="447930"/>
            </a:xfrm>
            <a:prstGeom prst="round2SameRect">
              <a:avLst>
                <a:gd name="adj1" fmla="val 37801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pl-PL" sz="2800" b="1" dirty="0"/>
                <a:t>3</a:t>
              </a:r>
            </a:p>
          </p:txBody>
        </p:sp>
      </p:grpSp>
      <p:grpSp>
        <p:nvGrpSpPr>
          <p:cNvPr id="60" name="Grupa 59"/>
          <p:cNvGrpSpPr/>
          <p:nvPr/>
        </p:nvGrpSpPr>
        <p:grpSpPr>
          <a:xfrm>
            <a:off x="6325551" y="1406385"/>
            <a:ext cx="5580000" cy="1026747"/>
            <a:chOff x="6694685" y="1943023"/>
            <a:chExt cx="5331355" cy="1257300"/>
          </a:xfrm>
        </p:grpSpPr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7225812" y="2011849"/>
              <a:ext cx="4777938" cy="112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Rekomendowana informacja zwrotna </a:t>
              </a: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udzielona przez certyfikowanego konsultanta lub udział w warsztatach</a:t>
              </a:r>
            </a:p>
          </p:txBody>
        </p:sp>
        <p:sp>
          <p:nvSpPr>
            <p:cNvPr id="32" name="Prostokąt zaokrąglony 31"/>
            <p:cNvSpPr/>
            <p:nvPr/>
          </p:nvSpPr>
          <p:spPr>
            <a:xfrm>
              <a:off x="6698040" y="1943023"/>
              <a:ext cx="5328000" cy="1257300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3" name="Prostokąt z rogami zaokrąglonymi z jednej strony 52"/>
            <p:cNvSpPr/>
            <p:nvPr/>
          </p:nvSpPr>
          <p:spPr>
            <a:xfrm rot="16200000">
              <a:off x="6290000" y="2347708"/>
              <a:ext cx="1257300" cy="447930"/>
            </a:xfrm>
            <a:prstGeom prst="round2SameRect">
              <a:avLst>
                <a:gd name="adj1" fmla="val 36068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pl-PL" sz="2800" b="1" dirty="0"/>
                <a:t>4</a:t>
              </a:r>
            </a:p>
          </p:txBody>
        </p:sp>
      </p:grpSp>
      <p:grpSp>
        <p:nvGrpSpPr>
          <p:cNvPr id="61" name="Grupa 60"/>
          <p:cNvGrpSpPr/>
          <p:nvPr/>
        </p:nvGrpSpPr>
        <p:grpSpPr>
          <a:xfrm>
            <a:off x="6325551" y="2550341"/>
            <a:ext cx="5580000" cy="1044000"/>
            <a:chOff x="6694685" y="3421642"/>
            <a:chExt cx="5331355" cy="1082724"/>
          </a:xfrm>
        </p:grpSpPr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7225812" y="3474077"/>
              <a:ext cx="4597888" cy="92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Raport jest </a:t>
              </a: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dokumentem personalnym </a:t>
              </a:r>
              <a:r>
                <a:rPr lang="pl-PL" altLang="pl-PL" sz="2000" dirty="0">
                  <a:solidFill>
                    <a:srgbClr val="39393B"/>
                  </a:solidFill>
                  <a:latin typeface="+mn-lt"/>
                </a:rPr>
                <a:t>i podlega tym samym </a:t>
              </a: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prawom oraz regulacjom RODO</a:t>
              </a:r>
            </a:p>
          </p:txBody>
        </p:sp>
        <p:sp>
          <p:nvSpPr>
            <p:cNvPr id="34" name="Prostokąt zaokrąglony 33"/>
            <p:cNvSpPr/>
            <p:nvPr/>
          </p:nvSpPr>
          <p:spPr>
            <a:xfrm>
              <a:off x="6698040" y="3424817"/>
              <a:ext cx="5328000" cy="1079549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4" name="Prostokąt z rogami zaokrąglonymi z jednej strony 53"/>
            <p:cNvSpPr/>
            <p:nvPr/>
          </p:nvSpPr>
          <p:spPr>
            <a:xfrm rot="16200000">
              <a:off x="6377288" y="3739039"/>
              <a:ext cx="1082724" cy="447930"/>
            </a:xfrm>
            <a:prstGeom prst="round2SameRect">
              <a:avLst>
                <a:gd name="adj1" fmla="val 36391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pl-PL" sz="2800" b="1" dirty="0"/>
                <a:t>5</a:t>
              </a:r>
            </a:p>
          </p:txBody>
        </p:sp>
      </p:grpSp>
      <p:grpSp>
        <p:nvGrpSpPr>
          <p:cNvPr id="62" name="Grupa 61"/>
          <p:cNvGrpSpPr/>
          <p:nvPr/>
        </p:nvGrpSpPr>
        <p:grpSpPr>
          <a:xfrm>
            <a:off x="6325551" y="3711550"/>
            <a:ext cx="5580000" cy="1044000"/>
            <a:chOff x="6758222" y="4707732"/>
            <a:chExt cx="5328000" cy="451506"/>
          </a:xfrm>
        </p:grpSpPr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7225812" y="4867947"/>
              <a:ext cx="4136405" cy="15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 anchor="ctr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Poufność</a:t>
              </a:r>
            </a:p>
          </p:txBody>
        </p:sp>
        <p:sp>
          <p:nvSpPr>
            <p:cNvPr id="37" name="Prostokąt zaokrąglony 36"/>
            <p:cNvSpPr/>
            <p:nvPr/>
          </p:nvSpPr>
          <p:spPr>
            <a:xfrm>
              <a:off x="6758222" y="4707732"/>
              <a:ext cx="5328000" cy="451506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5" name="Prostokąt z rogami zaokrąglonymi z jednej strony 54"/>
            <p:cNvSpPr/>
            <p:nvPr/>
          </p:nvSpPr>
          <p:spPr>
            <a:xfrm rot="16200000">
              <a:off x="6761396" y="4710944"/>
              <a:ext cx="447930" cy="447930"/>
            </a:xfrm>
            <a:prstGeom prst="round2SameRect">
              <a:avLst>
                <a:gd name="adj1" fmla="val 30590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r>
                <a:rPr lang="pl-PL" sz="2800" b="1" dirty="0"/>
                <a:t>6</a:t>
              </a:r>
            </a:p>
          </p:txBody>
        </p:sp>
      </p:grpSp>
      <p:grpSp>
        <p:nvGrpSpPr>
          <p:cNvPr id="63" name="Grupa 62"/>
          <p:cNvGrpSpPr/>
          <p:nvPr/>
        </p:nvGrpSpPr>
        <p:grpSpPr>
          <a:xfrm>
            <a:off x="6325551" y="4872760"/>
            <a:ext cx="5580000" cy="1016269"/>
            <a:chOff x="6758222" y="5368298"/>
            <a:chExt cx="5444435" cy="451506"/>
          </a:xfrm>
        </p:grpSpPr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225812" y="5520623"/>
              <a:ext cx="4976845" cy="17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 anchor="ctr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pl-PL" altLang="pl-PL" sz="2000" b="1" dirty="0">
                  <a:solidFill>
                    <a:schemeClr val="accent1"/>
                  </a:solidFill>
                  <a:latin typeface="+mn-lt"/>
                </a:rPr>
                <a:t>Ochrona danych osobowych</a:t>
              </a:r>
            </a:p>
          </p:txBody>
        </p:sp>
        <p:sp>
          <p:nvSpPr>
            <p:cNvPr id="39" name="Prostokąt zaokrąglony 38"/>
            <p:cNvSpPr/>
            <p:nvPr/>
          </p:nvSpPr>
          <p:spPr>
            <a:xfrm>
              <a:off x="6758222" y="5368298"/>
              <a:ext cx="5444435" cy="451506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56" name="Prostokąt z rogami zaokrąglonymi z jednej strony 55"/>
            <p:cNvSpPr/>
            <p:nvPr/>
          </p:nvSpPr>
          <p:spPr>
            <a:xfrm rot="16200000">
              <a:off x="6761397" y="5371758"/>
              <a:ext cx="447930" cy="447930"/>
            </a:xfrm>
            <a:prstGeom prst="round2SameRect">
              <a:avLst>
                <a:gd name="adj1" fmla="val 26829"/>
                <a:gd name="adj2" fmla="val 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r>
                <a:rPr lang="pl-PL" sz="2800" b="1" dirty="0"/>
                <a:t>7</a:t>
              </a:r>
            </a:p>
          </p:txBody>
        </p:sp>
      </p:grp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5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3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4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1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2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7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8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9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50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Analiza Indywidualna </a:t>
            </a:r>
            <a:r>
              <a:rPr lang="pl-PL" dirty="0"/>
              <a:t>Extended DISC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-647700" y="1182744"/>
            <a:ext cx="4361236" cy="461665"/>
            <a:chOff x="6096000" y="4628233"/>
            <a:chExt cx="6428442" cy="461665"/>
          </a:xfrm>
          <a:solidFill>
            <a:schemeClr val="accent1"/>
          </a:solidFill>
        </p:grpSpPr>
        <p:sp>
          <p:nvSpPr>
            <p:cNvPr id="4" name="Prostokąt zaokrąglony 3"/>
            <p:cNvSpPr/>
            <p:nvPr/>
          </p:nvSpPr>
          <p:spPr>
            <a:xfrm>
              <a:off x="6096000" y="4628233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l-PL" dirty="0"/>
            </a:p>
          </p:txBody>
        </p:sp>
        <p:sp>
          <p:nvSpPr>
            <p:cNvPr id="5" name="TextBox 91"/>
            <p:cNvSpPr txBox="1"/>
            <p:nvPr/>
          </p:nvSpPr>
          <p:spPr>
            <a:xfrm>
              <a:off x="6188805" y="4628233"/>
              <a:ext cx="615433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bg1"/>
                  </a:solidFill>
                </a:rPr>
                <a:t>Administrowanie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1367936" y="2483072"/>
            <a:ext cx="4168291" cy="821022"/>
            <a:chOff x="4432014" y="1769778"/>
            <a:chExt cx="4168291" cy="821022"/>
          </a:xfrm>
        </p:grpSpPr>
        <p:sp>
          <p:nvSpPr>
            <p:cNvPr id="27" name="Prostokąt zaokrąglony 26"/>
            <p:cNvSpPr/>
            <p:nvPr/>
          </p:nvSpPr>
          <p:spPr>
            <a:xfrm>
              <a:off x="4432014" y="1769778"/>
              <a:ext cx="4127785" cy="82102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5178886" y="1996817"/>
              <a:ext cx="3421419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sz="2000" dirty="0">
                  <a:solidFill>
                    <a:srgbClr val="39393B"/>
                  </a:solidFill>
                  <a:latin typeface="+mn-lt"/>
                </a:rPr>
                <a:t>Język ojczysty</a:t>
              </a:r>
            </a:p>
          </p:txBody>
        </p:sp>
        <p:sp>
          <p:nvSpPr>
            <p:cNvPr id="58" name="Prostokąt z rogami zaokrąglonymi z jednej strony 57"/>
            <p:cNvSpPr/>
            <p:nvPr/>
          </p:nvSpPr>
          <p:spPr>
            <a:xfrm rot="16200000">
              <a:off x="4337635" y="1870660"/>
              <a:ext cx="814520" cy="62576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endParaRPr lang="pl-PL" sz="2800" b="1" dirty="0"/>
            </a:p>
          </p:txBody>
        </p:sp>
        <p:sp>
          <p:nvSpPr>
            <p:cNvPr id="67" name="Freeform 91"/>
            <p:cNvSpPr>
              <a:spLocks noEditPoints="1"/>
            </p:cNvSpPr>
            <p:nvPr/>
          </p:nvSpPr>
          <p:spPr bwMode="auto">
            <a:xfrm>
              <a:off x="4540016" y="1968500"/>
              <a:ext cx="409758" cy="409554"/>
            </a:xfrm>
            <a:custGeom>
              <a:avLst/>
              <a:gdLst>
                <a:gd name="T0" fmla="*/ 730 w 730"/>
                <a:gd name="T1" fmla="*/ 364 h 729"/>
                <a:gd name="T2" fmla="*/ 677 w 730"/>
                <a:gd name="T3" fmla="*/ 176 h 729"/>
                <a:gd name="T4" fmla="*/ 53 w 730"/>
                <a:gd name="T5" fmla="*/ 176 h 729"/>
                <a:gd name="T6" fmla="*/ 0 w 730"/>
                <a:gd name="T7" fmla="*/ 364 h 729"/>
                <a:gd name="T8" fmla="*/ 53 w 730"/>
                <a:gd name="T9" fmla="*/ 553 h 729"/>
                <a:gd name="T10" fmla="*/ 677 w 730"/>
                <a:gd name="T11" fmla="*/ 553 h 729"/>
                <a:gd name="T12" fmla="*/ 14 w 730"/>
                <a:gd name="T13" fmla="*/ 371 h 729"/>
                <a:gd name="T14" fmla="*/ 191 w 730"/>
                <a:gd name="T15" fmla="*/ 541 h 729"/>
                <a:gd name="T16" fmla="*/ 14 w 730"/>
                <a:gd name="T17" fmla="*/ 371 h 729"/>
                <a:gd name="T18" fmla="*/ 191 w 730"/>
                <a:gd name="T19" fmla="*/ 187 h 729"/>
                <a:gd name="T20" fmla="*/ 14 w 730"/>
                <a:gd name="T21" fmla="*/ 357 h 729"/>
                <a:gd name="T22" fmla="*/ 716 w 730"/>
                <a:gd name="T23" fmla="*/ 357 h 729"/>
                <a:gd name="T24" fmla="*/ 539 w 730"/>
                <a:gd name="T25" fmla="*/ 187 h 729"/>
                <a:gd name="T26" fmla="*/ 716 w 730"/>
                <a:gd name="T27" fmla="*/ 357 h 729"/>
                <a:gd name="T28" fmla="*/ 372 w 730"/>
                <a:gd name="T29" fmla="*/ 357 h 729"/>
                <a:gd name="T30" fmla="*/ 525 w 730"/>
                <a:gd name="T31" fmla="*/ 187 h 729"/>
                <a:gd name="T32" fmla="*/ 372 w 730"/>
                <a:gd name="T33" fmla="*/ 173 h 729"/>
                <a:gd name="T34" fmla="*/ 520 w 730"/>
                <a:gd name="T35" fmla="*/ 173 h 729"/>
                <a:gd name="T36" fmla="*/ 358 w 730"/>
                <a:gd name="T37" fmla="*/ 173 h 729"/>
                <a:gd name="T38" fmla="*/ 358 w 730"/>
                <a:gd name="T39" fmla="*/ 14 h 729"/>
                <a:gd name="T40" fmla="*/ 358 w 730"/>
                <a:gd name="T41" fmla="*/ 187 h 729"/>
                <a:gd name="T42" fmla="*/ 180 w 730"/>
                <a:gd name="T43" fmla="*/ 357 h 729"/>
                <a:gd name="T44" fmla="*/ 358 w 730"/>
                <a:gd name="T45" fmla="*/ 187 h 729"/>
                <a:gd name="T46" fmla="*/ 358 w 730"/>
                <a:gd name="T47" fmla="*/ 371 h 729"/>
                <a:gd name="T48" fmla="*/ 205 w 730"/>
                <a:gd name="T49" fmla="*/ 541 h 729"/>
                <a:gd name="T50" fmla="*/ 358 w 730"/>
                <a:gd name="T51" fmla="*/ 555 h 729"/>
                <a:gd name="T52" fmla="*/ 210 w 730"/>
                <a:gd name="T53" fmla="*/ 555 h 729"/>
                <a:gd name="T54" fmla="*/ 372 w 730"/>
                <a:gd name="T55" fmla="*/ 555 h 729"/>
                <a:gd name="T56" fmla="*/ 372 w 730"/>
                <a:gd name="T57" fmla="*/ 715 h 729"/>
                <a:gd name="T58" fmla="*/ 372 w 730"/>
                <a:gd name="T59" fmla="*/ 541 h 729"/>
                <a:gd name="T60" fmla="*/ 550 w 730"/>
                <a:gd name="T61" fmla="*/ 371 h 729"/>
                <a:gd name="T62" fmla="*/ 372 w 730"/>
                <a:gd name="T63" fmla="*/ 541 h 729"/>
                <a:gd name="T64" fmla="*/ 716 w 730"/>
                <a:gd name="T65" fmla="*/ 371 h 729"/>
                <a:gd name="T66" fmla="*/ 539 w 730"/>
                <a:gd name="T67" fmla="*/ 541 h 729"/>
                <a:gd name="T68" fmla="*/ 659 w 730"/>
                <a:gd name="T69" fmla="*/ 173 h 729"/>
                <a:gd name="T70" fmla="*/ 507 w 730"/>
                <a:gd name="T71" fmla="*/ 108 h 729"/>
                <a:gd name="T72" fmla="*/ 659 w 730"/>
                <a:gd name="T73" fmla="*/ 173 h 729"/>
                <a:gd name="T74" fmla="*/ 223 w 730"/>
                <a:gd name="T75" fmla="*/ 108 h 729"/>
                <a:gd name="T76" fmla="*/ 71 w 730"/>
                <a:gd name="T77" fmla="*/ 173 h 729"/>
                <a:gd name="T78" fmla="*/ 71 w 730"/>
                <a:gd name="T79" fmla="*/ 555 h 729"/>
                <a:gd name="T80" fmla="*/ 223 w 730"/>
                <a:gd name="T81" fmla="*/ 621 h 729"/>
                <a:gd name="T82" fmla="*/ 71 w 730"/>
                <a:gd name="T83" fmla="*/ 555 h 729"/>
                <a:gd name="T84" fmla="*/ 507 w 730"/>
                <a:gd name="T85" fmla="*/ 621 h 729"/>
                <a:gd name="T86" fmla="*/ 659 w 730"/>
                <a:gd name="T87" fmla="*/ 555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0" h="729">
                  <a:moveTo>
                    <a:pt x="678" y="551"/>
                  </a:moveTo>
                  <a:cubicBezTo>
                    <a:pt x="711" y="496"/>
                    <a:pt x="730" y="432"/>
                    <a:pt x="730" y="364"/>
                  </a:cubicBezTo>
                  <a:cubicBezTo>
                    <a:pt x="730" y="296"/>
                    <a:pt x="711" y="233"/>
                    <a:pt x="678" y="178"/>
                  </a:cubicBezTo>
                  <a:cubicBezTo>
                    <a:pt x="678" y="177"/>
                    <a:pt x="678" y="177"/>
                    <a:pt x="677" y="176"/>
                  </a:cubicBezTo>
                  <a:cubicBezTo>
                    <a:pt x="613" y="70"/>
                    <a:pt x="497" y="0"/>
                    <a:pt x="365" y="0"/>
                  </a:cubicBezTo>
                  <a:cubicBezTo>
                    <a:pt x="233" y="0"/>
                    <a:pt x="117" y="70"/>
                    <a:pt x="53" y="176"/>
                  </a:cubicBezTo>
                  <a:cubicBezTo>
                    <a:pt x="52" y="177"/>
                    <a:pt x="52" y="177"/>
                    <a:pt x="51" y="178"/>
                  </a:cubicBezTo>
                  <a:cubicBezTo>
                    <a:pt x="19" y="233"/>
                    <a:pt x="0" y="296"/>
                    <a:pt x="0" y="364"/>
                  </a:cubicBezTo>
                  <a:cubicBezTo>
                    <a:pt x="0" y="432"/>
                    <a:pt x="19" y="496"/>
                    <a:pt x="51" y="551"/>
                  </a:cubicBezTo>
                  <a:cubicBezTo>
                    <a:pt x="52" y="552"/>
                    <a:pt x="52" y="552"/>
                    <a:pt x="53" y="553"/>
                  </a:cubicBezTo>
                  <a:cubicBezTo>
                    <a:pt x="117" y="658"/>
                    <a:pt x="233" y="729"/>
                    <a:pt x="365" y="729"/>
                  </a:cubicBezTo>
                  <a:cubicBezTo>
                    <a:pt x="497" y="729"/>
                    <a:pt x="613" y="658"/>
                    <a:pt x="677" y="553"/>
                  </a:cubicBezTo>
                  <a:cubicBezTo>
                    <a:pt x="678" y="552"/>
                    <a:pt x="678" y="552"/>
                    <a:pt x="678" y="551"/>
                  </a:cubicBezTo>
                  <a:close/>
                  <a:moveTo>
                    <a:pt x="14" y="371"/>
                  </a:moveTo>
                  <a:cubicBezTo>
                    <a:pt x="166" y="371"/>
                    <a:pt x="166" y="371"/>
                    <a:pt x="166" y="371"/>
                  </a:cubicBezTo>
                  <a:cubicBezTo>
                    <a:pt x="166" y="432"/>
                    <a:pt x="175" y="490"/>
                    <a:pt x="191" y="541"/>
                  </a:cubicBezTo>
                  <a:cubicBezTo>
                    <a:pt x="62" y="541"/>
                    <a:pt x="62" y="541"/>
                    <a:pt x="62" y="541"/>
                  </a:cubicBezTo>
                  <a:cubicBezTo>
                    <a:pt x="33" y="491"/>
                    <a:pt x="15" y="433"/>
                    <a:pt x="14" y="371"/>
                  </a:cubicBezTo>
                  <a:close/>
                  <a:moveTo>
                    <a:pt x="62" y="187"/>
                  </a:moveTo>
                  <a:cubicBezTo>
                    <a:pt x="191" y="187"/>
                    <a:pt x="191" y="187"/>
                    <a:pt x="191" y="187"/>
                  </a:cubicBezTo>
                  <a:cubicBezTo>
                    <a:pt x="175" y="239"/>
                    <a:pt x="166" y="297"/>
                    <a:pt x="166" y="357"/>
                  </a:cubicBezTo>
                  <a:cubicBezTo>
                    <a:pt x="14" y="357"/>
                    <a:pt x="14" y="357"/>
                    <a:pt x="14" y="357"/>
                  </a:cubicBezTo>
                  <a:cubicBezTo>
                    <a:pt x="15" y="296"/>
                    <a:pt x="33" y="238"/>
                    <a:pt x="62" y="187"/>
                  </a:cubicBezTo>
                  <a:close/>
                  <a:moveTo>
                    <a:pt x="716" y="357"/>
                  </a:moveTo>
                  <a:cubicBezTo>
                    <a:pt x="564" y="357"/>
                    <a:pt x="564" y="357"/>
                    <a:pt x="564" y="357"/>
                  </a:cubicBezTo>
                  <a:cubicBezTo>
                    <a:pt x="563" y="297"/>
                    <a:pt x="555" y="239"/>
                    <a:pt x="539" y="187"/>
                  </a:cubicBezTo>
                  <a:cubicBezTo>
                    <a:pt x="668" y="187"/>
                    <a:pt x="668" y="187"/>
                    <a:pt x="668" y="187"/>
                  </a:cubicBezTo>
                  <a:cubicBezTo>
                    <a:pt x="697" y="238"/>
                    <a:pt x="714" y="296"/>
                    <a:pt x="716" y="357"/>
                  </a:cubicBezTo>
                  <a:close/>
                  <a:moveTo>
                    <a:pt x="550" y="357"/>
                  </a:moveTo>
                  <a:cubicBezTo>
                    <a:pt x="372" y="357"/>
                    <a:pt x="372" y="357"/>
                    <a:pt x="372" y="357"/>
                  </a:cubicBezTo>
                  <a:cubicBezTo>
                    <a:pt x="372" y="187"/>
                    <a:pt x="372" y="187"/>
                    <a:pt x="372" y="187"/>
                  </a:cubicBezTo>
                  <a:cubicBezTo>
                    <a:pt x="525" y="187"/>
                    <a:pt x="525" y="187"/>
                    <a:pt x="525" y="187"/>
                  </a:cubicBezTo>
                  <a:cubicBezTo>
                    <a:pt x="540" y="238"/>
                    <a:pt x="549" y="296"/>
                    <a:pt x="550" y="357"/>
                  </a:cubicBezTo>
                  <a:close/>
                  <a:moveTo>
                    <a:pt x="372" y="173"/>
                  </a:moveTo>
                  <a:cubicBezTo>
                    <a:pt x="372" y="14"/>
                    <a:pt x="372" y="14"/>
                    <a:pt x="372" y="14"/>
                  </a:cubicBezTo>
                  <a:cubicBezTo>
                    <a:pt x="434" y="18"/>
                    <a:pt x="488" y="81"/>
                    <a:pt x="520" y="173"/>
                  </a:cubicBezTo>
                  <a:lnTo>
                    <a:pt x="372" y="173"/>
                  </a:lnTo>
                  <a:close/>
                  <a:moveTo>
                    <a:pt x="358" y="173"/>
                  </a:moveTo>
                  <a:cubicBezTo>
                    <a:pt x="210" y="173"/>
                    <a:pt x="210" y="173"/>
                    <a:pt x="210" y="173"/>
                  </a:cubicBezTo>
                  <a:cubicBezTo>
                    <a:pt x="241" y="81"/>
                    <a:pt x="296" y="18"/>
                    <a:pt x="358" y="14"/>
                  </a:cubicBezTo>
                  <a:lnTo>
                    <a:pt x="358" y="173"/>
                  </a:lnTo>
                  <a:close/>
                  <a:moveTo>
                    <a:pt x="358" y="187"/>
                  </a:moveTo>
                  <a:cubicBezTo>
                    <a:pt x="358" y="357"/>
                    <a:pt x="358" y="357"/>
                    <a:pt x="358" y="357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296"/>
                    <a:pt x="190" y="238"/>
                    <a:pt x="205" y="187"/>
                  </a:cubicBezTo>
                  <a:lnTo>
                    <a:pt x="358" y="187"/>
                  </a:lnTo>
                  <a:close/>
                  <a:moveTo>
                    <a:pt x="180" y="371"/>
                  </a:moveTo>
                  <a:cubicBezTo>
                    <a:pt x="358" y="371"/>
                    <a:pt x="358" y="371"/>
                    <a:pt x="358" y="371"/>
                  </a:cubicBezTo>
                  <a:cubicBezTo>
                    <a:pt x="358" y="541"/>
                    <a:pt x="358" y="541"/>
                    <a:pt x="358" y="541"/>
                  </a:cubicBezTo>
                  <a:cubicBezTo>
                    <a:pt x="205" y="541"/>
                    <a:pt x="205" y="541"/>
                    <a:pt x="205" y="541"/>
                  </a:cubicBezTo>
                  <a:cubicBezTo>
                    <a:pt x="190" y="491"/>
                    <a:pt x="180" y="433"/>
                    <a:pt x="180" y="371"/>
                  </a:cubicBezTo>
                  <a:close/>
                  <a:moveTo>
                    <a:pt x="358" y="555"/>
                  </a:moveTo>
                  <a:cubicBezTo>
                    <a:pt x="358" y="715"/>
                    <a:pt x="358" y="715"/>
                    <a:pt x="358" y="715"/>
                  </a:cubicBezTo>
                  <a:cubicBezTo>
                    <a:pt x="296" y="710"/>
                    <a:pt x="241" y="648"/>
                    <a:pt x="210" y="555"/>
                  </a:cubicBezTo>
                  <a:lnTo>
                    <a:pt x="358" y="555"/>
                  </a:lnTo>
                  <a:close/>
                  <a:moveTo>
                    <a:pt x="372" y="555"/>
                  </a:moveTo>
                  <a:cubicBezTo>
                    <a:pt x="520" y="555"/>
                    <a:pt x="520" y="555"/>
                    <a:pt x="520" y="555"/>
                  </a:cubicBezTo>
                  <a:cubicBezTo>
                    <a:pt x="488" y="648"/>
                    <a:pt x="434" y="710"/>
                    <a:pt x="372" y="715"/>
                  </a:cubicBezTo>
                  <a:lnTo>
                    <a:pt x="372" y="555"/>
                  </a:lnTo>
                  <a:close/>
                  <a:moveTo>
                    <a:pt x="372" y="541"/>
                  </a:moveTo>
                  <a:cubicBezTo>
                    <a:pt x="372" y="371"/>
                    <a:pt x="372" y="371"/>
                    <a:pt x="372" y="371"/>
                  </a:cubicBezTo>
                  <a:cubicBezTo>
                    <a:pt x="550" y="371"/>
                    <a:pt x="550" y="371"/>
                    <a:pt x="550" y="371"/>
                  </a:cubicBezTo>
                  <a:cubicBezTo>
                    <a:pt x="549" y="433"/>
                    <a:pt x="540" y="491"/>
                    <a:pt x="525" y="541"/>
                  </a:cubicBezTo>
                  <a:lnTo>
                    <a:pt x="372" y="541"/>
                  </a:lnTo>
                  <a:close/>
                  <a:moveTo>
                    <a:pt x="564" y="371"/>
                  </a:moveTo>
                  <a:cubicBezTo>
                    <a:pt x="716" y="371"/>
                    <a:pt x="716" y="371"/>
                    <a:pt x="716" y="371"/>
                  </a:cubicBezTo>
                  <a:cubicBezTo>
                    <a:pt x="714" y="433"/>
                    <a:pt x="697" y="491"/>
                    <a:pt x="668" y="541"/>
                  </a:cubicBezTo>
                  <a:cubicBezTo>
                    <a:pt x="539" y="541"/>
                    <a:pt x="539" y="541"/>
                    <a:pt x="539" y="541"/>
                  </a:cubicBezTo>
                  <a:cubicBezTo>
                    <a:pt x="555" y="490"/>
                    <a:pt x="563" y="432"/>
                    <a:pt x="564" y="371"/>
                  </a:cubicBezTo>
                  <a:close/>
                  <a:moveTo>
                    <a:pt x="659" y="173"/>
                  </a:moveTo>
                  <a:cubicBezTo>
                    <a:pt x="535" y="173"/>
                    <a:pt x="535" y="173"/>
                    <a:pt x="535" y="173"/>
                  </a:cubicBezTo>
                  <a:cubicBezTo>
                    <a:pt x="527" y="150"/>
                    <a:pt x="518" y="128"/>
                    <a:pt x="507" y="108"/>
                  </a:cubicBezTo>
                  <a:cubicBezTo>
                    <a:pt x="485" y="68"/>
                    <a:pt x="459" y="38"/>
                    <a:pt x="431" y="20"/>
                  </a:cubicBezTo>
                  <a:cubicBezTo>
                    <a:pt x="526" y="38"/>
                    <a:pt x="608" y="95"/>
                    <a:pt x="659" y="173"/>
                  </a:cubicBezTo>
                  <a:close/>
                  <a:moveTo>
                    <a:pt x="299" y="20"/>
                  </a:moveTo>
                  <a:cubicBezTo>
                    <a:pt x="270" y="38"/>
                    <a:pt x="244" y="68"/>
                    <a:pt x="223" y="108"/>
                  </a:cubicBezTo>
                  <a:cubicBezTo>
                    <a:pt x="212" y="128"/>
                    <a:pt x="203" y="150"/>
                    <a:pt x="195" y="173"/>
                  </a:cubicBezTo>
                  <a:cubicBezTo>
                    <a:pt x="71" y="173"/>
                    <a:pt x="71" y="173"/>
                    <a:pt x="71" y="173"/>
                  </a:cubicBezTo>
                  <a:cubicBezTo>
                    <a:pt x="122" y="95"/>
                    <a:pt x="204" y="38"/>
                    <a:pt x="299" y="20"/>
                  </a:cubicBezTo>
                  <a:close/>
                  <a:moveTo>
                    <a:pt x="71" y="555"/>
                  </a:moveTo>
                  <a:cubicBezTo>
                    <a:pt x="195" y="555"/>
                    <a:pt x="195" y="555"/>
                    <a:pt x="195" y="555"/>
                  </a:cubicBezTo>
                  <a:cubicBezTo>
                    <a:pt x="203" y="579"/>
                    <a:pt x="212" y="601"/>
                    <a:pt x="223" y="621"/>
                  </a:cubicBezTo>
                  <a:cubicBezTo>
                    <a:pt x="244" y="661"/>
                    <a:pt x="270" y="691"/>
                    <a:pt x="299" y="709"/>
                  </a:cubicBezTo>
                  <a:cubicBezTo>
                    <a:pt x="204" y="691"/>
                    <a:pt x="122" y="634"/>
                    <a:pt x="71" y="555"/>
                  </a:cubicBezTo>
                  <a:close/>
                  <a:moveTo>
                    <a:pt x="431" y="709"/>
                  </a:moveTo>
                  <a:cubicBezTo>
                    <a:pt x="459" y="691"/>
                    <a:pt x="485" y="661"/>
                    <a:pt x="507" y="621"/>
                  </a:cubicBezTo>
                  <a:cubicBezTo>
                    <a:pt x="518" y="601"/>
                    <a:pt x="527" y="579"/>
                    <a:pt x="535" y="555"/>
                  </a:cubicBezTo>
                  <a:cubicBezTo>
                    <a:pt x="659" y="555"/>
                    <a:pt x="659" y="555"/>
                    <a:pt x="659" y="555"/>
                  </a:cubicBezTo>
                  <a:cubicBezTo>
                    <a:pt x="608" y="634"/>
                    <a:pt x="526" y="691"/>
                    <a:pt x="431" y="7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1367936" y="3502800"/>
            <a:ext cx="4168291" cy="821022"/>
            <a:chOff x="4432014" y="2780062"/>
            <a:chExt cx="4168291" cy="821022"/>
          </a:xfrm>
        </p:grpSpPr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5178886" y="2991713"/>
              <a:ext cx="3421419" cy="39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pl-PL" sz="2000" dirty="0">
                  <a:solidFill>
                    <a:srgbClr val="39393B"/>
                  </a:solidFill>
                  <a:latin typeface="+mn-lt"/>
                </a:rPr>
                <a:t>Pierwsze wrażenie – czas</a:t>
              </a:r>
            </a:p>
          </p:txBody>
        </p:sp>
        <p:sp>
          <p:nvSpPr>
            <p:cNvPr id="59" name="Prostokąt zaokrąglony 58"/>
            <p:cNvSpPr/>
            <p:nvPr/>
          </p:nvSpPr>
          <p:spPr>
            <a:xfrm>
              <a:off x="4432014" y="2780062"/>
              <a:ext cx="4127785" cy="82102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60" name="Prostokąt z rogami zaokrąglonymi z jednej strony 59"/>
            <p:cNvSpPr/>
            <p:nvPr/>
          </p:nvSpPr>
          <p:spPr>
            <a:xfrm rot="16200000">
              <a:off x="4337635" y="2880944"/>
              <a:ext cx="814520" cy="62576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endParaRPr lang="pl-PL" sz="2800" b="1" dirty="0"/>
            </a:p>
          </p:txBody>
        </p:sp>
        <p:sp>
          <p:nvSpPr>
            <p:cNvPr id="68" name="Freeform 98"/>
            <p:cNvSpPr>
              <a:spLocks noEditPoints="1"/>
            </p:cNvSpPr>
            <p:nvPr/>
          </p:nvSpPr>
          <p:spPr bwMode="auto">
            <a:xfrm>
              <a:off x="4540480" y="3000667"/>
              <a:ext cx="408830" cy="409470"/>
            </a:xfrm>
            <a:custGeom>
              <a:avLst/>
              <a:gdLst>
                <a:gd name="T0" fmla="*/ 486 w 714"/>
                <a:gd name="T1" fmla="*/ 214 h 715"/>
                <a:gd name="T2" fmla="*/ 375 w 714"/>
                <a:gd name="T3" fmla="*/ 329 h 715"/>
                <a:gd name="T4" fmla="*/ 357 w 714"/>
                <a:gd name="T5" fmla="*/ 324 h 715"/>
                <a:gd name="T6" fmla="*/ 342 w 714"/>
                <a:gd name="T7" fmla="*/ 327 h 715"/>
                <a:gd name="T8" fmla="*/ 183 w 714"/>
                <a:gd name="T9" fmla="*/ 124 h 715"/>
                <a:gd name="T10" fmla="*/ 173 w 714"/>
                <a:gd name="T11" fmla="*/ 123 h 715"/>
                <a:gd name="T12" fmla="*/ 172 w 714"/>
                <a:gd name="T13" fmla="*/ 133 h 715"/>
                <a:gd name="T14" fmla="*/ 331 w 714"/>
                <a:gd name="T15" fmla="*/ 336 h 715"/>
                <a:gd name="T16" fmla="*/ 323 w 714"/>
                <a:gd name="T17" fmla="*/ 358 h 715"/>
                <a:gd name="T18" fmla="*/ 357 w 714"/>
                <a:gd name="T19" fmla="*/ 391 h 715"/>
                <a:gd name="T20" fmla="*/ 390 w 714"/>
                <a:gd name="T21" fmla="*/ 358 h 715"/>
                <a:gd name="T22" fmla="*/ 385 w 714"/>
                <a:gd name="T23" fmla="*/ 339 h 715"/>
                <a:gd name="T24" fmla="*/ 496 w 714"/>
                <a:gd name="T25" fmla="*/ 223 h 715"/>
                <a:gd name="T26" fmla="*/ 496 w 714"/>
                <a:gd name="T27" fmla="*/ 213 h 715"/>
                <a:gd name="T28" fmla="*/ 486 w 714"/>
                <a:gd name="T29" fmla="*/ 214 h 715"/>
                <a:gd name="T30" fmla="*/ 357 w 714"/>
                <a:gd name="T31" fmla="*/ 377 h 715"/>
                <a:gd name="T32" fmla="*/ 337 w 714"/>
                <a:gd name="T33" fmla="*/ 358 h 715"/>
                <a:gd name="T34" fmla="*/ 357 w 714"/>
                <a:gd name="T35" fmla="*/ 338 h 715"/>
                <a:gd name="T36" fmla="*/ 376 w 714"/>
                <a:gd name="T37" fmla="*/ 358 h 715"/>
                <a:gd name="T38" fmla="*/ 357 w 714"/>
                <a:gd name="T39" fmla="*/ 377 h 715"/>
                <a:gd name="T40" fmla="*/ 714 w 714"/>
                <a:gd name="T41" fmla="*/ 358 h 715"/>
                <a:gd name="T42" fmla="*/ 714 w 714"/>
                <a:gd name="T43" fmla="*/ 358 h 715"/>
                <a:gd name="T44" fmla="*/ 357 w 714"/>
                <a:gd name="T45" fmla="*/ 0 h 715"/>
                <a:gd name="T46" fmla="*/ 357 w 714"/>
                <a:gd name="T47" fmla="*/ 0 h 715"/>
                <a:gd name="T48" fmla="*/ 357 w 714"/>
                <a:gd name="T49" fmla="*/ 0 h 715"/>
                <a:gd name="T50" fmla="*/ 357 w 714"/>
                <a:gd name="T51" fmla="*/ 0 h 715"/>
                <a:gd name="T52" fmla="*/ 0 w 714"/>
                <a:gd name="T53" fmla="*/ 358 h 715"/>
                <a:gd name="T54" fmla="*/ 0 w 714"/>
                <a:gd name="T55" fmla="*/ 358 h 715"/>
                <a:gd name="T56" fmla="*/ 0 w 714"/>
                <a:gd name="T57" fmla="*/ 358 h 715"/>
                <a:gd name="T58" fmla="*/ 0 w 714"/>
                <a:gd name="T59" fmla="*/ 358 h 715"/>
                <a:gd name="T60" fmla="*/ 357 w 714"/>
                <a:gd name="T61" fmla="*/ 715 h 715"/>
                <a:gd name="T62" fmla="*/ 357 w 714"/>
                <a:gd name="T63" fmla="*/ 715 h 715"/>
                <a:gd name="T64" fmla="*/ 357 w 714"/>
                <a:gd name="T65" fmla="*/ 715 h 715"/>
                <a:gd name="T66" fmla="*/ 357 w 714"/>
                <a:gd name="T67" fmla="*/ 715 h 715"/>
                <a:gd name="T68" fmla="*/ 714 w 714"/>
                <a:gd name="T69" fmla="*/ 358 h 715"/>
                <a:gd name="T70" fmla="*/ 714 w 714"/>
                <a:gd name="T71" fmla="*/ 358 h 715"/>
                <a:gd name="T72" fmla="*/ 364 w 714"/>
                <a:gd name="T73" fmla="*/ 700 h 715"/>
                <a:gd name="T74" fmla="*/ 364 w 714"/>
                <a:gd name="T75" fmla="*/ 662 h 715"/>
                <a:gd name="T76" fmla="*/ 357 w 714"/>
                <a:gd name="T77" fmla="*/ 655 h 715"/>
                <a:gd name="T78" fmla="*/ 350 w 714"/>
                <a:gd name="T79" fmla="*/ 662 h 715"/>
                <a:gd name="T80" fmla="*/ 350 w 714"/>
                <a:gd name="T81" fmla="*/ 700 h 715"/>
                <a:gd name="T82" fmla="*/ 14 w 714"/>
                <a:gd name="T83" fmla="*/ 365 h 715"/>
                <a:gd name="T84" fmla="*/ 52 w 714"/>
                <a:gd name="T85" fmla="*/ 365 h 715"/>
                <a:gd name="T86" fmla="*/ 59 w 714"/>
                <a:gd name="T87" fmla="*/ 358 h 715"/>
                <a:gd name="T88" fmla="*/ 52 w 714"/>
                <a:gd name="T89" fmla="*/ 351 h 715"/>
                <a:gd name="T90" fmla="*/ 14 w 714"/>
                <a:gd name="T91" fmla="*/ 351 h 715"/>
                <a:gd name="T92" fmla="*/ 350 w 714"/>
                <a:gd name="T93" fmla="*/ 15 h 715"/>
                <a:gd name="T94" fmla="*/ 350 w 714"/>
                <a:gd name="T95" fmla="*/ 53 h 715"/>
                <a:gd name="T96" fmla="*/ 357 w 714"/>
                <a:gd name="T97" fmla="*/ 60 h 715"/>
                <a:gd name="T98" fmla="*/ 364 w 714"/>
                <a:gd name="T99" fmla="*/ 53 h 715"/>
                <a:gd name="T100" fmla="*/ 364 w 714"/>
                <a:gd name="T101" fmla="*/ 15 h 715"/>
                <a:gd name="T102" fmla="*/ 699 w 714"/>
                <a:gd name="T103" fmla="*/ 351 h 715"/>
                <a:gd name="T104" fmla="*/ 661 w 714"/>
                <a:gd name="T105" fmla="*/ 351 h 715"/>
                <a:gd name="T106" fmla="*/ 654 w 714"/>
                <a:gd name="T107" fmla="*/ 358 h 715"/>
                <a:gd name="T108" fmla="*/ 661 w 714"/>
                <a:gd name="T109" fmla="*/ 365 h 715"/>
                <a:gd name="T110" fmla="*/ 699 w 714"/>
                <a:gd name="T111" fmla="*/ 365 h 715"/>
                <a:gd name="T112" fmla="*/ 364 w 714"/>
                <a:gd name="T113" fmla="*/ 70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4" h="715">
                  <a:moveTo>
                    <a:pt x="486" y="214"/>
                  </a:moveTo>
                  <a:cubicBezTo>
                    <a:pt x="375" y="329"/>
                    <a:pt x="375" y="329"/>
                    <a:pt x="375" y="329"/>
                  </a:cubicBezTo>
                  <a:cubicBezTo>
                    <a:pt x="369" y="326"/>
                    <a:pt x="363" y="324"/>
                    <a:pt x="357" y="324"/>
                  </a:cubicBezTo>
                  <a:cubicBezTo>
                    <a:pt x="351" y="324"/>
                    <a:pt x="346" y="325"/>
                    <a:pt x="342" y="327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0" y="121"/>
                    <a:pt x="176" y="121"/>
                    <a:pt x="173" y="123"/>
                  </a:cubicBezTo>
                  <a:cubicBezTo>
                    <a:pt x="170" y="126"/>
                    <a:pt x="169" y="130"/>
                    <a:pt x="172" y="133"/>
                  </a:cubicBezTo>
                  <a:cubicBezTo>
                    <a:pt x="331" y="336"/>
                    <a:pt x="331" y="336"/>
                    <a:pt x="331" y="336"/>
                  </a:cubicBezTo>
                  <a:cubicBezTo>
                    <a:pt x="326" y="342"/>
                    <a:pt x="323" y="349"/>
                    <a:pt x="323" y="358"/>
                  </a:cubicBezTo>
                  <a:cubicBezTo>
                    <a:pt x="323" y="376"/>
                    <a:pt x="338" y="391"/>
                    <a:pt x="357" y="391"/>
                  </a:cubicBezTo>
                  <a:cubicBezTo>
                    <a:pt x="375" y="391"/>
                    <a:pt x="390" y="376"/>
                    <a:pt x="390" y="358"/>
                  </a:cubicBezTo>
                  <a:cubicBezTo>
                    <a:pt x="390" y="351"/>
                    <a:pt x="388" y="344"/>
                    <a:pt x="385" y="339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499" y="220"/>
                    <a:pt x="499" y="216"/>
                    <a:pt x="496" y="213"/>
                  </a:cubicBezTo>
                  <a:cubicBezTo>
                    <a:pt x="493" y="211"/>
                    <a:pt x="489" y="211"/>
                    <a:pt x="486" y="214"/>
                  </a:cubicBezTo>
                  <a:close/>
                  <a:moveTo>
                    <a:pt x="357" y="377"/>
                  </a:moveTo>
                  <a:cubicBezTo>
                    <a:pt x="346" y="377"/>
                    <a:pt x="337" y="368"/>
                    <a:pt x="337" y="358"/>
                  </a:cubicBezTo>
                  <a:cubicBezTo>
                    <a:pt x="337" y="347"/>
                    <a:pt x="346" y="338"/>
                    <a:pt x="357" y="338"/>
                  </a:cubicBezTo>
                  <a:cubicBezTo>
                    <a:pt x="368" y="338"/>
                    <a:pt x="376" y="347"/>
                    <a:pt x="376" y="358"/>
                  </a:cubicBezTo>
                  <a:cubicBezTo>
                    <a:pt x="376" y="368"/>
                    <a:pt x="368" y="377"/>
                    <a:pt x="357" y="377"/>
                  </a:cubicBezTo>
                  <a:close/>
                  <a:moveTo>
                    <a:pt x="714" y="358"/>
                  </a:moveTo>
                  <a:cubicBezTo>
                    <a:pt x="714" y="358"/>
                    <a:pt x="714" y="358"/>
                    <a:pt x="714" y="358"/>
                  </a:cubicBezTo>
                  <a:cubicBezTo>
                    <a:pt x="714" y="161"/>
                    <a:pt x="553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160" y="0"/>
                    <a:pt x="0" y="161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554"/>
                    <a:pt x="160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357" y="715"/>
                    <a:pt x="357" y="715"/>
                    <a:pt x="357" y="715"/>
                  </a:cubicBezTo>
                  <a:cubicBezTo>
                    <a:pt x="553" y="715"/>
                    <a:pt x="714" y="554"/>
                    <a:pt x="714" y="358"/>
                  </a:cubicBezTo>
                  <a:cubicBezTo>
                    <a:pt x="714" y="358"/>
                    <a:pt x="714" y="358"/>
                    <a:pt x="714" y="358"/>
                  </a:cubicBezTo>
                  <a:close/>
                  <a:moveTo>
                    <a:pt x="364" y="700"/>
                  </a:moveTo>
                  <a:cubicBezTo>
                    <a:pt x="364" y="662"/>
                    <a:pt x="364" y="662"/>
                    <a:pt x="364" y="662"/>
                  </a:cubicBezTo>
                  <a:cubicBezTo>
                    <a:pt x="364" y="658"/>
                    <a:pt x="360" y="655"/>
                    <a:pt x="357" y="655"/>
                  </a:cubicBezTo>
                  <a:cubicBezTo>
                    <a:pt x="353" y="655"/>
                    <a:pt x="350" y="658"/>
                    <a:pt x="350" y="662"/>
                  </a:cubicBezTo>
                  <a:cubicBezTo>
                    <a:pt x="350" y="700"/>
                    <a:pt x="350" y="700"/>
                    <a:pt x="350" y="700"/>
                  </a:cubicBezTo>
                  <a:cubicBezTo>
                    <a:pt x="166" y="697"/>
                    <a:pt x="17" y="548"/>
                    <a:pt x="14" y="365"/>
                  </a:cubicBezTo>
                  <a:cubicBezTo>
                    <a:pt x="52" y="365"/>
                    <a:pt x="52" y="365"/>
                    <a:pt x="52" y="365"/>
                  </a:cubicBezTo>
                  <a:cubicBezTo>
                    <a:pt x="56" y="365"/>
                    <a:pt x="59" y="361"/>
                    <a:pt x="59" y="358"/>
                  </a:cubicBezTo>
                  <a:cubicBezTo>
                    <a:pt x="59" y="354"/>
                    <a:pt x="56" y="351"/>
                    <a:pt x="52" y="351"/>
                  </a:cubicBezTo>
                  <a:cubicBezTo>
                    <a:pt x="14" y="351"/>
                    <a:pt x="14" y="351"/>
                    <a:pt x="14" y="351"/>
                  </a:cubicBezTo>
                  <a:cubicBezTo>
                    <a:pt x="17" y="167"/>
                    <a:pt x="166" y="18"/>
                    <a:pt x="350" y="15"/>
                  </a:cubicBezTo>
                  <a:cubicBezTo>
                    <a:pt x="350" y="53"/>
                    <a:pt x="350" y="53"/>
                    <a:pt x="350" y="53"/>
                  </a:cubicBezTo>
                  <a:cubicBezTo>
                    <a:pt x="350" y="57"/>
                    <a:pt x="353" y="60"/>
                    <a:pt x="357" y="60"/>
                  </a:cubicBezTo>
                  <a:cubicBezTo>
                    <a:pt x="360" y="60"/>
                    <a:pt x="364" y="57"/>
                    <a:pt x="364" y="5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547" y="18"/>
                    <a:pt x="696" y="167"/>
                    <a:pt x="699" y="351"/>
                  </a:cubicBezTo>
                  <a:cubicBezTo>
                    <a:pt x="661" y="351"/>
                    <a:pt x="661" y="351"/>
                    <a:pt x="661" y="351"/>
                  </a:cubicBezTo>
                  <a:cubicBezTo>
                    <a:pt x="657" y="351"/>
                    <a:pt x="654" y="354"/>
                    <a:pt x="654" y="358"/>
                  </a:cubicBezTo>
                  <a:cubicBezTo>
                    <a:pt x="654" y="361"/>
                    <a:pt x="657" y="365"/>
                    <a:pt x="661" y="365"/>
                  </a:cubicBezTo>
                  <a:cubicBezTo>
                    <a:pt x="699" y="365"/>
                    <a:pt x="699" y="365"/>
                    <a:pt x="699" y="365"/>
                  </a:cubicBezTo>
                  <a:cubicBezTo>
                    <a:pt x="696" y="548"/>
                    <a:pt x="547" y="697"/>
                    <a:pt x="364" y="7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1367936" y="4522529"/>
            <a:ext cx="4168291" cy="821022"/>
            <a:chOff x="4432014" y="3809235"/>
            <a:chExt cx="4168291" cy="821022"/>
          </a:xfrm>
        </p:grpSpPr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5178886" y="4020886"/>
              <a:ext cx="3421419" cy="39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pl-PL" sz="2000" dirty="0">
                  <a:solidFill>
                    <a:srgbClr val="39393B"/>
                  </a:solidFill>
                  <a:latin typeface="+mn-lt"/>
                </a:rPr>
                <a:t>Kontrolowane środowisko</a:t>
              </a:r>
            </a:p>
          </p:txBody>
        </p:sp>
        <p:sp>
          <p:nvSpPr>
            <p:cNvPr id="61" name="Prostokąt zaokrąglony 60"/>
            <p:cNvSpPr/>
            <p:nvPr/>
          </p:nvSpPr>
          <p:spPr>
            <a:xfrm>
              <a:off x="4432014" y="3809235"/>
              <a:ext cx="4127785" cy="82102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62" name="Prostokąt z rogami zaokrąglonymi z jednej strony 61"/>
            <p:cNvSpPr/>
            <p:nvPr/>
          </p:nvSpPr>
          <p:spPr>
            <a:xfrm rot="16200000">
              <a:off x="4337635" y="3910117"/>
              <a:ext cx="814520" cy="62576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endParaRPr lang="pl-PL" sz="2800" b="1" dirty="0"/>
            </a:p>
          </p:txBody>
        </p:sp>
        <p:sp>
          <p:nvSpPr>
            <p:cNvPr id="69" name="Freeform 115"/>
            <p:cNvSpPr>
              <a:spLocks noEditPoints="1"/>
            </p:cNvSpPr>
            <p:nvPr/>
          </p:nvSpPr>
          <p:spPr bwMode="auto">
            <a:xfrm>
              <a:off x="4521399" y="3984876"/>
              <a:ext cx="446992" cy="433730"/>
            </a:xfrm>
            <a:custGeom>
              <a:avLst/>
              <a:gdLst>
                <a:gd name="T0" fmla="*/ 492 w 640"/>
                <a:gd name="T1" fmla="*/ 256 h 621"/>
                <a:gd name="T2" fmla="*/ 421 w 640"/>
                <a:gd name="T3" fmla="*/ 285 h 621"/>
                <a:gd name="T4" fmla="*/ 334 w 640"/>
                <a:gd name="T5" fmla="*/ 147 h 621"/>
                <a:gd name="T6" fmla="*/ 327 w 640"/>
                <a:gd name="T7" fmla="*/ 0 h 621"/>
                <a:gd name="T8" fmla="*/ 320 w 640"/>
                <a:gd name="T9" fmla="*/ 147 h 621"/>
                <a:gd name="T10" fmla="*/ 234 w 640"/>
                <a:gd name="T11" fmla="*/ 286 h 621"/>
                <a:gd name="T12" fmla="*/ 147 w 640"/>
                <a:gd name="T13" fmla="*/ 256 h 621"/>
                <a:gd name="T14" fmla="*/ 0 w 640"/>
                <a:gd name="T15" fmla="*/ 256 h 621"/>
                <a:gd name="T16" fmla="*/ 143 w 640"/>
                <a:gd name="T17" fmla="*/ 281 h 621"/>
                <a:gd name="T18" fmla="*/ 229 w 640"/>
                <a:gd name="T19" fmla="*/ 316 h 621"/>
                <a:gd name="T20" fmla="*/ 206 w 640"/>
                <a:gd name="T21" fmla="*/ 483 h 621"/>
                <a:gd name="T22" fmla="*/ 97 w 640"/>
                <a:gd name="T23" fmla="*/ 548 h 621"/>
                <a:gd name="T24" fmla="*/ 245 w 640"/>
                <a:gd name="T25" fmla="*/ 548 h 621"/>
                <a:gd name="T26" fmla="*/ 278 w 640"/>
                <a:gd name="T27" fmla="*/ 401 h 621"/>
                <a:gd name="T28" fmla="*/ 372 w 640"/>
                <a:gd name="T29" fmla="*/ 404 h 621"/>
                <a:gd name="T30" fmla="*/ 394 w 640"/>
                <a:gd name="T31" fmla="*/ 548 h 621"/>
                <a:gd name="T32" fmla="*/ 542 w 640"/>
                <a:gd name="T33" fmla="*/ 548 h 621"/>
                <a:gd name="T34" fmla="*/ 436 w 640"/>
                <a:gd name="T35" fmla="*/ 481 h 621"/>
                <a:gd name="T36" fmla="*/ 426 w 640"/>
                <a:gd name="T37" fmla="*/ 316 h 621"/>
                <a:gd name="T38" fmla="*/ 496 w 640"/>
                <a:gd name="T39" fmla="*/ 281 h 621"/>
                <a:gd name="T40" fmla="*/ 640 w 640"/>
                <a:gd name="T41" fmla="*/ 256 h 621"/>
                <a:gd name="T42" fmla="*/ 73 w 640"/>
                <a:gd name="T43" fmla="*/ 316 h 621"/>
                <a:gd name="T44" fmla="*/ 73 w 640"/>
                <a:gd name="T45" fmla="*/ 196 h 621"/>
                <a:gd name="T46" fmla="*/ 73 w 640"/>
                <a:gd name="T47" fmla="*/ 316 h 621"/>
                <a:gd name="T48" fmla="*/ 171 w 640"/>
                <a:gd name="T49" fmla="*/ 607 h 621"/>
                <a:gd name="T50" fmla="*/ 171 w 640"/>
                <a:gd name="T51" fmla="*/ 488 h 621"/>
                <a:gd name="T52" fmla="*/ 528 w 640"/>
                <a:gd name="T53" fmla="*/ 548 h 621"/>
                <a:gd name="T54" fmla="*/ 408 w 640"/>
                <a:gd name="T55" fmla="*/ 548 h 621"/>
                <a:gd name="T56" fmla="*/ 528 w 640"/>
                <a:gd name="T57" fmla="*/ 548 h 621"/>
                <a:gd name="T58" fmla="*/ 327 w 640"/>
                <a:gd name="T59" fmla="*/ 14 h 621"/>
                <a:gd name="T60" fmla="*/ 327 w 640"/>
                <a:gd name="T61" fmla="*/ 134 h 621"/>
                <a:gd name="T62" fmla="*/ 327 w 640"/>
                <a:gd name="T63" fmla="*/ 400 h 621"/>
                <a:gd name="T64" fmla="*/ 327 w 640"/>
                <a:gd name="T65" fmla="*/ 232 h 621"/>
                <a:gd name="T66" fmla="*/ 327 w 640"/>
                <a:gd name="T67" fmla="*/ 400 h 621"/>
                <a:gd name="T68" fmla="*/ 508 w 640"/>
                <a:gd name="T69" fmla="*/ 271 h 621"/>
                <a:gd name="T70" fmla="*/ 508 w 640"/>
                <a:gd name="T71" fmla="*/ 271 h 621"/>
                <a:gd name="T72" fmla="*/ 566 w 640"/>
                <a:gd name="T73" fmla="*/ 196 h 621"/>
                <a:gd name="T74" fmla="*/ 566 w 640"/>
                <a:gd name="T75" fmla="*/ 316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0" h="621">
                  <a:moveTo>
                    <a:pt x="566" y="182"/>
                  </a:moveTo>
                  <a:cubicBezTo>
                    <a:pt x="525" y="182"/>
                    <a:pt x="492" y="215"/>
                    <a:pt x="492" y="256"/>
                  </a:cubicBezTo>
                  <a:cubicBezTo>
                    <a:pt x="492" y="260"/>
                    <a:pt x="492" y="264"/>
                    <a:pt x="493" y="267"/>
                  </a:cubicBezTo>
                  <a:cubicBezTo>
                    <a:pt x="421" y="285"/>
                    <a:pt x="421" y="285"/>
                    <a:pt x="421" y="285"/>
                  </a:cubicBezTo>
                  <a:cubicBezTo>
                    <a:pt x="408" y="248"/>
                    <a:pt x="375" y="221"/>
                    <a:pt x="334" y="218"/>
                  </a:cubicBezTo>
                  <a:cubicBezTo>
                    <a:pt x="334" y="147"/>
                    <a:pt x="334" y="147"/>
                    <a:pt x="334" y="147"/>
                  </a:cubicBezTo>
                  <a:cubicBezTo>
                    <a:pt x="372" y="144"/>
                    <a:pt x="401" y="112"/>
                    <a:pt x="401" y="74"/>
                  </a:cubicBezTo>
                  <a:cubicBezTo>
                    <a:pt x="401" y="33"/>
                    <a:pt x="368" y="0"/>
                    <a:pt x="327" y="0"/>
                  </a:cubicBezTo>
                  <a:cubicBezTo>
                    <a:pt x="287" y="0"/>
                    <a:pt x="254" y="33"/>
                    <a:pt x="254" y="74"/>
                  </a:cubicBezTo>
                  <a:cubicBezTo>
                    <a:pt x="254" y="112"/>
                    <a:pt x="283" y="144"/>
                    <a:pt x="320" y="147"/>
                  </a:cubicBezTo>
                  <a:cubicBezTo>
                    <a:pt x="320" y="218"/>
                    <a:pt x="320" y="218"/>
                    <a:pt x="320" y="218"/>
                  </a:cubicBezTo>
                  <a:cubicBezTo>
                    <a:pt x="280" y="221"/>
                    <a:pt x="246" y="249"/>
                    <a:pt x="234" y="286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7" y="263"/>
                    <a:pt x="147" y="260"/>
                    <a:pt x="147" y="256"/>
                  </a:cubicBezTo>
                  <a:cubicBezTo>
                    <a:pt x="147" y="215"/>
                    <a:pt x="114" y="182"/>
                    <a:pt x="73" y="182"/>
                  </a:cubicBezTo>
                  <a:cubicBezTo>
                    <a:pt x="33" y="182"/>
                    <a:pt x="0" y="215"/>
                    <a:pt x="0" y="256"/>
                  </a:cubicBezTo>
                  <a:cubicBezTo>
                    <a:pt x="0" y="297"/>
                    <a:pt x="33" y="330"/>
                    <a:pt x="73" y="330"/>
                  </a:cubicBezTo>
                  <a:cubicBezTo>
                    <a:pt x="105" y="330"/>
                    <a:pt x="133" y="309"/>
                    <a:pt x="143" y="281"/>
                  </a:cubicBezTo>
                  <a:cubicBezTo>
                    <a:pt x="230" y="300"/>
                    <a:pt x="230" y="300"/>
                    <a:pt x="230" y="300"/>
                  </a:cubicBezTo>
                  <a:cubicBezTo>
                    <a:pt x="229" y="305"/>
                    <a:pt x="229" y="311"/>
                    <a:pt x="229" y="316"/>
                  </a:cubicBezTo>
                  <a:cubicBezTo>
                    <a:pt x="229" y="348"/>
                    <a:pt x="244" y="375"/>
                    <a:pt x="267" y="394"/>
                  </a:cubicBezTo>
                  <a:cubicBezTo>
                    <a:pt x="206" y="483"/>
                    <a:pt x="206" y="483"/>
                    <a:pt x="206" y="483"/>
                  </a:cubicBezTo>
                  <a:cubicBezTo>
                    <a:pt x="196" y="477"/>
                    <a:pt x="184" y="474"/>
                    <a:pt x="171" y="474"/>
                  </a:cubicBezTo>
                  <a:cubicBezTo>
                    <a:pt x="130" y="474"/>
                    <a:pt x="97" y="507"/>
                    <a:pt x="97" y="548"/>
                  </a:cubicBezTo>
                  <a:cubicBezTo>
                    <a:pt x="97" y="588"/>
                    <a:pt x="130" y="621"/>
                    <a:pt x="171" y="621"/>
                  </a:cubicBezTo>
                  <a:cubicBezTo>
                    <a:pt x="212" y="621"/>
                    <a:pt x="245" y="588"/>
                    <a:pt x="245" y="548"/>
                  </a:cubicBezTo>
                  <a:cubicBezTo>
                    <a:pt x="245" y="525"/>
                    <a:pt x="234" y="504"/>
                    <a:pt x="218" y="491"/>
                  </a:cubicBezTo>
                  <a:cubicBezTo>
                    <a:pt x="278" y="401"/>
                    <a:pt x="278" y="401"/>
                    <a:pt x="278" y="401"/>
                  </a:cubicBezTo>
                  <a:cubicBezTo>
                    <a:pt x="293" y="410"/>
                    <a:pt x="309" y="414"/>
                    <a:pt x="327" y="414"/>
                  </a:cubicBezTo>
                  <a:cubicBezTo>
                    <a:pt x="343" y="414"/>
                    <a:pt x="359" y="411"/>
                    <a:pt x="372" y="404"/>
                  </a:cubicBezTo>
                  <a:cubicBezTo>
                    <a:pt x="424" y="489"/>
                    <a:pt x="424" y="489"/>
                    <a:pt x="424" y="489"/>
                  </a:cubicBezTo>
                  <a:cubicBezTo>
                    <a:pt x="406" y="502"/>
                    <a:pt x="394" y="523"/>
                    <a:pt x="394" y="548"/>
                  </a:cubicBezTo>
                  <a:cubicBezTo>
                    <a:pt x="394" y="588"/>
                    <a:pt x="427" y="621"/>
                    <a:pt x="468" y="621"/>
                  </a:cubicBezTo>
                  <a:cubicBezTo>
                    <a:pt x="509" y="621"/>
                    <a:pt x="542" y="588"/>
                    <a:pt x="542" y="548"/>
                  </a:cubicBezTo>
                  <a:cubicBezTo>
                    <a:pt x="542" y="507"/>
                    <a:pt x="509" y="474"/>
                    <a:pt x="468" y="474"/>
                  </a:cubicBezTo>
                  <a:cubicBezTo>
                    <a:pt x="456" y="474"/>
                    <a:pt x="446" y="477"/>
                    <a:pt x="436" y="481"/>
                  </a:cubicBezTo>
                  <a:cubicBezTo>
                    <a:pt x="384" y="396"/>
                    <a:pt x="384" y="396"/>
                    <a:pt x="384" y="396"/>
                  </a:cubicBezTo>
                  <a:cubicBezTo>
                    <a:pt x="409" y="378"/>
                    <a:pt x="426" y="349"/>
                    <a:pt x="426" y="316"/>
                  </a:cubicBezTo>
                  <a:cubicBezTo>
                    <a:pt x="426" y="310"/>
                    <a:pt x="425" y="305"/>
                    <a:pt x="424" y="299"/>
                  </a:cubicBezTo>
                  <a:cubicBezTo>
                    <a:pt x="496" y="281"/>
                    <a:pt x="496" y="281"/>
                    <a:pt x="496" y="281"/>
                  </a:cubicBezTo>
                  <a:cubicBezTo>
                    <a:pt x="507" y="309"/>
                    <a:pt x="534" y="330"/>
                    <a:pt x="566" y="330"/>
                  </a:cubicBezTo>
                  <a:cubicBezTo>
                    <a:pt x="606" y="330"/>
                    <a:pt x="640" y="297"/>
                    <a:pt x="640" y="256"/>
                  </a:cubicBezTo>
                  <a:cubicBezTo>
                    <a:pt x="640" y="215"/>
                    <a:pt x="606" y="182"/>
                    <a:pt x="566" y="182"/>
                  </a:cubicBezTo>
                  <a:close/>
                  <a:moveTo>
                    <a:pt x="73" y="316"/>
                  </a:moveTo>
                  <a:cubicBezTo>
                    <a:pt x="40" y="316"/>
                    <a:pt x="14" y="289"/>
                    <a:pt x="14" y="256"/>
                  </a:cubicBezTo>
                  <a:cubicBezTo>
                    <a:pt x="14" y="223"/>
                    <a:pt x="40" y="196"/>
                    <a:pt x="73" y="196"/>
                  </a:cubicBezTo>
                  <a:cubicBezTo>
                    <a:pt x="106" y="196"/>
                    <a:pt x="133" y="223"/>
                    <a:pt x="133" y="256"/>
                  </a:cubicBezTo>
                  <a:cubicBezTo>
                    <a:pt x="133" y="289"/>
                    <a:pt x="106" y="316"/>
                    <a:pt x="73" y="316"/>
                  </a:cubicBezTo>
                  <a:close/>
                  <a:moveTo>
                    <a:pt x="231" y="548"/>
                  </a:moveTo>
                  <a:cubicBezTo>
                    <a:pt x="231" y="581"/>
                    <a:pt x="204" y="607"/>
                    <a:pt x="171" y="607"/>
                  </a:cubicBezTo>
                  <a:cubicBezTo>
                    <a:pt x="138" y="607"/>
                    <a:pt x="111" y="581"/>
                    <a:pt x="111" y="548"/>
                  </a:cubicBezTo>
                  <a:cubicBezTo>
                    <a:pt x="111" y="515"/>
                    <a:pt x="138" y="488"/>
                    <a:pt x="171" y="488"/>
                  </a:cubicBezTo>
                  <a:cubicBezTo>
                    <a:pt x="204" y="488"/>
                    <a:pt x="231" y="515"/>
                    <a:pt x="231" y="548"/>
                  </a:cubicBezTo>
                  <a:close/>
                  <a:moveTo>
                    <a:pt x="528" y="548"/>
                  </a:moveTo>
                  <a:cubicBezTo>
                    <a:pt x="528" y="581"/>
                    <a:pt x="501" y="607"/>
                    <a:pt x="468" y="607"/>
                  </a:cubicBezTo>
                  <a:cubicBezTo>
                    <a:pt x="435" y="607"/>
                    <a:pt x="408" y="581"/>
                    <a:pt x="408" y="548"/>
                  </a:cubicBezTo>
                  <a:cubicBezTo>
                    <a:pt x="408" y="515"/>
                    <a:pt x="435" y="488"/>
                    <a:pt x="468" y="488"/>
                  </a:cubicBezTo>
                  <a:cubicBezTo>
                    <a:pt x="501" y="488"/>
                    <a:pt x="528" y="515"/>
                    <a:pt x="528" y="548"/>
                  </a:cubicBezTo>
                  <a:close/>
                  <a:moveTo>
                    <a:pt x="268" y="74"/>
                  </a:moveTo>
                  <a:cubicBezTo>
                    <a:pt x="268" y="41"/>
                    <a:pt x="294" y="14"/>
                    <a:pt x="327" y="14"/>
                  </a:cubicBezTo>
                  <a:cubicBezTo>
                    <a:pt x="360" y="14"/>
                    <a:pt x="387" y="41"/>
                    <a:pt x="387" y="74"/>
                  </a:cubicBezTo>
                  <a:cubicBezTo>
                    <a:pt x="387" y="107"/>
                    <a:pt x="360" y="134"/>
                    <a:pt x="327" y="134"/>
                  </a:cubicBezTo>
                  <a:cubicBezTo>
                    <a:pt x="294" y="134"/>
                    <a:pt x="268" y="107"/>
                    <a:pt x="268" y="74"/>
                  </a:cubicBezTo>
                  <a:close/>
                  <a:moveTo>
                    <a:pt x="327" y="400"/>
                  </a:moveTo>
                  <a:cubicBezTo>
                    <a:pt x="281" y="400"/>
                    <a:pt x="243" y="363"/>
                    <a:pt x="243" y="316"/>
                  </a:cubicBezTo>
                  <a:cubicBezTo>
                    <a:pt x="243" y="270"/>
                    <a:pt x="281" y="232"/>
                    <a:pt x="327" y="232"/>
                  </a:cubicBezTo>
                  <a:cubicBezTo>
                    <a:pt x="374" y="232"/>
                    <a:pt x="412" y="270"/>
                    <a:pt x="412" y="316"/>
                  </a:cubicBezTo>
                  <a:cubicBezTo>
                    <a:pt x="412" y="363"/>
                    <a:pt x="374" y="400"/>
                    <a:pt x="327" y="400"/>
                  </a:cubicBezTo>
                  <a:close/>
                  <a:moveTo>
                    <a:pt x="566" y="316"/>
                  </a:moveTo>
                  <a:cubicBezTo>
                    <a:pt x="538" y="316"/>
                    <a:pt x="514" y="297"/>
                    <a:pt x="508" y="271"/>
                  </a:cubicBezTo>
                  <a:cubicBezTo>
                    <a:pt x="508" y="271"/>
                    <a:pt x="508" y="271"/>
                    <a:pt x="508" y="271"/>
                  </a:cubicBezTo>
                  <a:cubicBezTo>
                    <a:pt x="508" y="271"/>
                    <a:pt x="508" y="271"/>
                    <a:pt x="508" y="271"/>
                  </a:cubicBezTo>
                  <a:cubicBezTo>
                    <a:pt x="507" y="266"/>
                    <a:pt x="506" y="261"/>
                    <a:pt x="506" y="256"/>
                  </a:cubicBezTo>
                  <a:cubicBezTo>
                    <a:pt x="506" y="223"/>
                    <a:pt x="533" y="196"/>
                    <a:pt x="566" y="196"/>
                  </a:cubicBezTo>
                  <a:cubicBezTo>
                    <a:pt x="599" y="196"/>
                    <a:pt x="626" y="223"/>
                    <a:pt x="626" y="256"/>
                  </a:cubicBezTo>
                  <a:cubicBezTo>
                    <a:pt x="626" y="289"/>
                    <a:pt x="599" y="316"/>
                    <a:pt x="566" y="31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520306" y="2992936"/>
            <a:ext cx="4168291" cy="821022"/>
            <a:chOff x="4432014" y="4838409"/>
            <a:chExt cx="4168291" cy="821022"/>
          </a:xfrm>
        </p:grpSpPr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5178886" y="5065449"/>
              <a:ext cx="3421419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sz="2000" dirty="0">
                  <a:solidFill>
                    <a:srgbClr val="39393B"/>
                  </a:solidFill>
                  <a:latin typeface="+mn-lt"/>
                </a:rPr>
                <a:t>Brak zakłóceń</a:t>
              </a:r>
            </a:p>
          </p:txBody>
        </p:sp>
        <p:sp>
          <p:nvSpPr>
            <p:cNvPr id="63" name="Prostokąt zaokrąglony 62"/>
            <p:cNvSpPr/>
            <p:nvPr/>
          </p:nvSpPr>
          <p:spPr>
            <a:xfrm>
              <a:off x="4432014" y="4838409"/>
              <a:ext cx="4127785" cy="82102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64" name="Prostokąt z rogami zaokrąglonymi z jednej strony 63"/>
            <p:cNvSpPr/>
            <p:nvPr/>
          </p:nvSpPr>
          <p:spPr>
            <a:xfrm rot="16200000">
              <a:off x="4337635" y="4939291"/>
              <a:ext cx="814520" cy="62576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endParaRPr lang="pl-PL" sz="2800" b="1" dirty="0"/>
            </a:p>
          </p:txBody>
        </p:sp>
        <p:sp>
          <p:nvSpPr>
            <p:cNvPr id="70" name="Freeform 139"/>
            <p:cNvSpPr>
              <a:spLocks noEditPoints="1"/>
            </p:cNvSpPr>
            <p:nvPr/>
          </p:nvSpPr>
          <p:spPr bwMode="auto">
            <a:xfrm>
              <a:off x="4538398" y="5042206"/>
              <a:ext cx="412994" cy="413428"/>
            </a:xfrm>
            <a:custGeom>
              <a:avLst/>
              <a:gdLst>
                <a:gd name="T0" fmla="*/ 522 w 611"/>
                <a:gd name="T1" fmla="*/ 91 h 611"/>
                <a:gd name="T2" fmla="*/ 521 w 611"/>
                <a:gd name="T3" fmla="*/ 90 h 611"/>
                <a:gd name="T4" fmla="*/ 520 w 611"/>
                <a:gd name="T5" fmla="*/ 89 h 611"/>
                <a:gd name="T6" fmla="*/ 305 w 611"/>
                <a:gd name="T7" fmla="*/ 0 h 611"/>
                <a:gd name="T8" fmla="*/ 0 w 611"/>
                <a:gd name="T9" fmla="*/ 306 h 611"/>
                <a:gd name="T10" fmla="*/ 88 w 611"/>
                <a:gd name="T11" fmla="*/ 521 h 611"/>
                <a:gd name="T12" fmla="*/ 89 w 611"/>
                <a:gd name="T13" fmla="*/ 522 h 611"/>
                <a:gd name="T14" fmla="*/ 90 w 611"/>
                <a:gd name="T15" fmla="*/ 523 h 611"/>
                <a:gd name="T16" fmla="*/ 305 w 611"/>
                <a:gd name="T17" fmla="*/ 611 h 611"/>
                <a:gd name="T18" fmla="*/ 611 w 611"/>
                <a:gd name="T19" fmla="*/ 306 h 611"/>
                <a:gd name="T20" fmla="*/ 522 w 611"/>
                <a:gd name="T21" fmla="*/ 91 h 611"/>
                <a:gd name="T22" fmla="*/ 305 w 611"/>
                <a:gd name="T23" fmla="*/ 14 h 611"/>
                <a:gd name="T24" fmla="*/ 506 w 611"/>
                <a:gd name="T25" fmla="*/ 95 h 611"/>
                <a:gd name="T26" fmla="*/ 94 w 611"/>
                <a:gd name="T27" fmla="*/ 507 h 611"/>
                <a:gd name="T28" fmla="*/ 14 w 611"/>
                <a:gd name="T29" fmla="*/ 306 h 611"/>
                <a:gd name="T30" fmla="*/ 305 w 611"/>
                <a:gd name="T31" fmla="*/ 14 h 611"/>
                <a:gd name="T32" fmla="*/ 305 w 611"/>
                <a:gd name="T33" fmla="*/ 597 h 611"/>
                <a:gd name="T34" fmla="*/ 104 w 611"/>
                <a:gd name="T35" fmla="*/ 517 h 611"/>
                <a:gd name="T36" fmla="*/ 516 w 611"/>
                <a:gd name="T37" fmla="*/ 105 h 611"/>
                <a:gd name="T38" fmla="*/ 597 w 611"/>
                <a:gd name="T39" fmla="*/ 306 h 611"/>
                <a:gd name="T40" fmla="*/ 305 w 611"/>
                <a:gd name="T41" fmla="*/ 597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1" h="611">
                  <a:moveTo>
                    <a:pt x="522" y="91"/>
                  </a:moveTo>
                  <a:cubicBezTo>
                    <a:pt x="522" y="91"/>
                    <a:pt x="522" y="90"/>
                    <a:pt x="521" y="90"/>
                  </a:cubicBezTo>
                  <a:cubicBezTo>
                    <a:pt x="521" y="89"/>
                    <a:pt x="520" y="89"/>
                    <a:pt x="520" y="89"/>
                  </a:cubicBezTo>
                  <a:cubicBezTo>
                    <a:pt x="465" y="34"/>
                    <a:pt x="389" y="0"/>
                    <a:pt x="305" y="0"/>
                  </a:cubicBezTo>
                  <a:cubicBezTo>
                    <a:pt x="137" y="0"/>
                    <a:pt x="0" y="137"/>
                    <a:pt x="0" y="306"/>
                  </a:cubicBezTo>
                  <a:cubicBezTo>
                    <a:pt x="0" y="389"/>
                    <a:pt x="34" y="465"/>
                    <a:pt x="88" y="521"/>
                  </a:cubicBezTo>
                  <a:cubicBezTo>
                    <a:pt x="89" y="521"/>
                    <a:pt x="89" y="521"/>
                    <a:pt x="89" y="522"/>
                  </a:cubicBezTo>
                  <a:cubicBezTo>
                    <a:pt x="90" y="522"/>
                    <a:pt x="90" y="522"/>
                    <a:pt x="90" y="523"/>
                  </a:cubicBezTo>
                  <a:cubicBezTo>
                    <a:pt x="146" y="577"/>
                    <a:pt x="222" y="611"/>
                    <a:pt x="305" y="611"/>
                  </a:cubicBezTo>
                  <a:cubicBezTo>
                    <a:pt x="474" y="611"/>
                    <a:pt x="611" y="474"/>
                    <a:pt x="611" y="306"/>
                  </a:cubicBezTo>
                  <a:cubicBezTo>
                    <a:pt x="611" y="222"/>
                    <a:pt x="577" y="146"/>
                    <a:pt x="522" y="91"/>
                  </a:cubicBezTo>
                  <a:close/>
                  <a:moveTo>
                    <a:pt x="305" y="14"/>
                  </a:moveTo>
                  <a:cubicBezTo>
                    <a:pt x="383" y="14"/>
                    <a:pt x="454" y="45"/>
                    <a:pt x="506" y="95"/>
                  </a:cubicBezTo>
                  <a:cubicBezTo>
                    <a:pt x="94" y="507"/>
                    <a:pt x="94" y="507"/>
                    <a:pt x="94" y="507"/>
                  </a:cubicBezTo>
                  <a:cubicBezTo>
                    <a:pt x="44" y="454"/>
                    <a:pt x="14" y="384"/>
                    <a:pt x="14" y="306"/>
                  </a:cubicBezTo>
                  <a:cubicBezTo>
                    <a:pt x="14" y="145"/>
                    <a:pt x="145" y="14"/>
                    <a:pt x="305" y="14"/>
                  </a:cubicBezTo>
                  <a:close/>
                  <a:moveTo>
                    <a:pt x="305" y="597"/>
                  </a:moveTo>
                  <a:cubicBezTo>
                    <a:pt x="227" y="597"/>
                    <a:pt x="157" y="566"/>
                    <a:pt x="104" y="517"/>
                  </a:cubicBezTo>
                  <a:cubicBezTo>
                    <a:pt x="516" y="105"/>
                    <a:pt x="516" y="105"/>
                    <a:pt x="516" y="105"/>
                  </a:cubicBezTo>
                  <a:cubicBezTo>
                    <a:pt x="566" y="157"/>
                    <a:pt x="597" y="228"/>
                    <a:pt x="597" y="306"/>
                  </a:cubicBezTo>
                  <a:cubicBezTo>
                    <a:pt x="597" y="466"/>
                    <a:pt x="466" y="597"/>
                    <a:pt x="305" y="5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6520306" y="4012664"/>
            <a:ext cx="4168291" cy="821022"/>
            <a:chOff x="4432014" y="5867583"/>
            <a:chExt cx="4168291" cy="821022"/>
          </a:xfrm>
        </p:grpSpPr>
        <p:sp>
          <p:nvSpPr>
            <p:cNvPr id="56" name="Rectangle 33"/>
            <p:cNvSpPr>
              <a:spLocks noChangeArrowheads="1"/>
            </p:cNvSpPr>
            <p:nvPr/>
          </p:nvSpPr>
          <p:spPr bwMode="auto">
            <a:xfrm>
              <a:off x="5178886" y="6094623"/>
              <a:ext cx="3421419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sz="2000" dirty="0">
                  <a:solidFill>
                    <a:srgbClr val="39393B"/>
                  </a:solidFill>
                  <a:latin typeface="+mn-lt"/>
                </a:rPr>
                <a:t>Przekazać instrukcje</a:t>
              </a:r>
            </a:p>
          </p:txBody>
        </p:sp>
        <p:sp>
          <p:nvSpPr>
            <p:cNvPr id="65" name="Prostokąt zaokrąglony 64"/>
            <p:cNvSpPr/>
            <p:nvPr/>
          </p:nvSpPr>
          <p:spPr>
            <a:xfrm>
              <a:off x="4432014" y="5867583"/>
              <a:ext cx="4127785" cy="821022"/>
            </a:xfrm>
            <a:prstGeom prst="round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66" name="Prostokąt z rogami zaokrąglonymi z jednej strony 65"/>
            <p:cNvSpPr/>
            <p:nvPr/>
          </p:nvSpPr>
          <p:spPr>
            <a:xfrm rot="16200000">
              <a:off x="4337635" y="5968465"/>
              <a:ext cx="814520" cy="625760"/>
            </a:xfrm>
            <a:prstGeom prst="round2Same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rtlCol="0" anchor="ctr"/>
            <a:lstStyle/>
            <a:p>
              <a:pPr algn="ctr"/>
              <a:endParaRPr lang="pl-PL" sz="2800" b="1" dirty="0"/>
            </a:p>
          </p:txBody>
        </p:sp>
        <p:sp>
          <p:nvSpPr>
            <p:cNvPr id="71" name="Freeform 93"/>
            <p:cNvSpPr>
              <a:spLocks noEditPoints="1"/>
            </p:cNvSpPr>
            <p:nvPr/>
          </p:nvSpPr>
          <p:spPr bwMode="auto">
            <a:xfrm>
              <a:off x="4591442" y="6057901"/>
              <a:ext cx="339304" cy="440386"/>
            </a:xfrm>
            <a:custGeom>
              <a:avLst/>
              <a:gdLst>
                <a:gd name="T0" fmla="*/ 486 w 486"/>
                <a:gd name="T1" fmla="*/ 163 h 630"/>
                <a:gd name="T2" fmla="*/ 485 w 486"/>
                <a:gd name="T3" fmla="*/ 161 h 630"/>
                <a:gd name="T4" fmla="*/ 484 w 486"/>
                <a:gd name="T5" fmla="*/ 160 h 630"/>
                <a:gd name="T6" fmla="*/ 326 w 486"/>
                <a:gd name="T7" fmla="*/ 2 h 630"/>
                <a:gd name="T8" fmla="*/ 325 w 486"/>
                <a:gd name="T9" fmla="*/ 1 h 630"/>
                <a:gd name="T10" fmla="*/ 323 w 486"/>
                <a:gd name="T11" fmla="*/ 1 h 630"/>
                <a:gd name="T12" fmla="*/ 122 w 486"/>
                <a:gd name="T13" fmla="*/ 0 h 630"/>
                <a:gd name="T14" fmla="*/ 115 w 486"/>
                <a:gd name="T15" fmla="*/ 137 h 630"/>
                <a:gd name="T16" fmla="*/ 0 w 486"/>
                <a:gd name="T17" fmla="*/ 144 h 630"/>
                <a:gd name="T18" fmla="*/ 7 w 486"/>
                <a:gd name="T19" fmla="*/ 630 h 630"/>
                <a:gd name="T20" fmla="*/ 372 w 486"/>
                <a:gd name="T21" fmla="*/ 623 h 630"/>
                <a:gd name="T22" fmla="*/ 479 w 486"/>
                <a:gd name="T23" fmla="*/ 493 h 630"/>
                <a:gd name="T24" fmla="*/ 486 w 486"/>
                <a:gd name="T25" fmla="*/ 165 h 630"/>
                <a:gd name="T26" fmla="*/ 329 w 486"/>
                <a:gd name="T27" fmla="*/ 24 h 630"/>
                <a:gd name="T28" fmla="*/ 329 w 486"/>
                <a:gd name="T29" fmla="*/ 158 h 630"/>
                <a:gd name="T30" fmla="*/ 358 w 486"/>
                <a:gd name="T31" fmla="*/ 616 h 630"/>
                <a:gd name="T32" fmla="*/ 14 w 486"/>
                <a:gd name="T33" fmla="*/ 151 h 630"/>
                <a:gd name="T34" fmla="*/ 200 w 486"/>
                <a:gd name="T35" fmla="*/ 302 h 630"/>
                <a:gd name="T36" fmla="*/ 358 w 486"/>
                <a:gd name="T37" fmla="*/ 309 h 630"/>
                <a:gd name="T38" fmla="*/ 348 w 486"/>
                <a:gd name="T39" fmla="*/ 295 h 630"/>
                <a:gd name="T40" fmla="*/ 214 w 486"/>
                <a:gd name="T41" fmla="*/ 161 h 630"/>
                <a:gd name="T42" fmla="*/ 372 w 486"/>
                <a:gd name="T43" fmla="*/ 479 h 630"/>
                <a:gd name="T44" fmla="*/ 372 w 486"/>
                <a:gd name="T45" fmla="*/ 301 h 630"/>
                <a:gd name="T46" fmla="*/ 371 w 486"/>
                <a:gd name="T47" fmla="*/ 299 h 630"/>
                <a:gd name="T48" fmla="*/ 371 w 486"/>
                <a:gd name="T49" fmla="*/ 298 h 630"/>
                <a:gd name="T50" fmla="*/ 212 w 486"/>
                <a:gd name="T51" fmla="*/ 139 h 630"/>
                <a:gd name="T52" fmla="*/ 211 w 486"/>
                <a:gd name="T53" fmla="*/ 138 h 630"/>
                <a:gd name="T54" fmla="*/ 210 w 486"/>
                <a:gd name="T55" fmla="*/ 138 h 630"/>
                <a:gd name="T56" fmla="*/ 207 w 486"/>
                <a:gd name="T57" fmla="*/ 137 h 630"/>
                <a:gd name="T58" fmla="*/ 129 w 486"/>
                <a:gd name="T59" fmla="*/ 14 h 630"/>
                <a:gd name="T60" fmla="*/ 315 w 486"/>
                <a:gd name="T61" fmla="*/ 165 h 630"/>
                <a:gd name="T62" fmla="*/ 472 w 486"/>
                <a:gd name="T63" fmla="*/ 172 h 630"/>
                <a:gd name="T64" fmla="*/ 372 w 486"/>
                <a:gd name="T65" fmla="*/ 47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6" h="630">
                  <a:moveTo>
                    <a:pt x="486" y="164"/>
                  </a:moveTo>
                  <a:cubicBezTo>
                    <a:pt x="486" y="163"/>
                    <a:pt x="486" y="163"/>
                    <a:pt x="486" y="163"/>
                  </a:cubicBezTo>
                  <a:cubicBezTo>
                    <a:pt x="486" y="162"/>
                    <a:pt x="486" y="162"/>
                    <a:pt x="486" y="162"/>
                  </a:cubicBezTo>
                  <a:cubicBezTo>
                    <a:pt x="486" y="162"/>
                    <a:pt x="486" y="162"/>
                    <a:pt x="485" y="161"/>
                  </a:cubicBezTo>
                  <a:cubicBezTo>
                    <a:pt x="485" y="161"/>
                    <a:pt x="485" y="161"/>
                    <a:pt x="485" y="161"/>
                  </a:cubicBezTo>
                  <a:cubicBezTo>
                    <a:pt x="485" y="161"/>
                    <a:pt x="485" y="160"/>
                    <a:pt x="484" y="160"/>
                  </a:cubicBezTo>
                  <a:cubicBezTo>
                    <a:pt x="327" y="2"/>
                    <a:pt x="327" y="2"/>
                    <a:pt x="327" y="2"/>
                  </a:cubicBezTo>
                  <a:cubicBezTo>
                    <a:pt x="327" y="2"/>
                    <a:pt x="326" y="2"/>
                    <a:pt x="326" y="2"/>
                  </a:cubicBezTo>
                  <a:cubicBezTo>
                    <a:pt x="326" y="2"/>
                    <a:pt x="326" y="2"/>
                    <a:pt x="326" y="1"/>
                  </a:cubicBezTo>
                  <a:cubicBezTo>
                    <a:pt x="325" y="1"/>
                    <a:pt x="325" y="1"/>
                    <a:pt x="325" y="1"/>
                  </a:cubicBezTo>
                  <a:cubicBezTo>
                    <a:pt x="324" y="1"/>
                    <a:pt x="324" y="1"/>
                    <a:pt x="324" y="1"/>
                  </a:cubicBezTo>
                  <a:cubicBezTo>
                    <a:pt x="324" y="1"/>
                    <a:pt x="324" y="1"/>
                    <a:pt x="323" y="1"/>
                  </a:cubicBezTo>
                  <a:cubicBezTo>
                    <a:pt x="323" y="0"/>
                    <a:pt x="322" y="0"/>
                    <a:pt x="3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8" y="0"/>
                    <a:pt x="115" y="4"/>
                    <a:pt x="115" y="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3" y="137"/>
                    <a:pt x="0" y="141"/>
                    <a:pt x="0" y="144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0" y="626"/>
                    <a:pt x="3" y="630"/>
                    <a:pt x="7" y="630"/>
                  </a:cubicBezTo>
                  <a:cubicBezTo>
                    <a:pt x="365" y="630"/>
                    <a:pt x="365" y="630"/>
                    <a:pt x="365" y="630"/>
                  </a:cubicBezTo>
                  <a:cubicBezTo>
                    <a:pt x="369" y="630"/>
                    <a:pt x="372" y="626"/>
                    <a:pt x="372" y="623"/>
                  </a:cubicBezTo>
                  <a:cubicBezTo>
                    <a:pt x="372" y="493"/>
                    <a:pt x="372" y="493"/>
                    <a:pt x="372" y="493"/>
                  </a:cubicBezTo>
                  <a:cubicBezTo>
                    <a:pt x="479" y="493"/>
                    <a:pt x="479" y="493"/>
                    <a:pt x="479" y="493"/>
                  </a:cubicBezTo>
                  <a:cubicBezTo>
                    <a:pt x="483" y="493"/>
                    <a:pt x="486" y="489"/>
                    <a:pt x="486" y="486"/>
                  </a:cubicBezTo>
                  <a:cubicBezTo>
                    <a:pt x="486" y="165"/>
                    <a:pt x="486" y="165"/>
                    <a:pt x="486" y="165"/>
                  </a:cubicBezTo>
                  <a:cubicBezTo>
                    <a:pt x="486" y="164"/>
                    <a:pt x="486" y="164"/>
                    <a:pt x="486" y="164"/>
                  </a:cubicBezTo>
                  <a:close/>
                  <a:moveTo>
                    <a:pt x="329" y="24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329" y="158"/>
                    <a:pt x="329" y="158"/>
                    <a:pt x="329" y="158"/>
                  </a:cubicBezTo>
                  <a:lnTo>
                    <a:pt x="329" y="24"/>
                  </a:lnTo>
                  <a:close/>
                  <a:moveTo>
                    <a:pt x="358" y="616"/>
                  </a:moveTo>
                  <a:cubicBezTo>
                    <a:pt x="14" y="616"/>
                    <a:pt x="14" y="616"/>
                    <a:pt x="14" y="616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6"/>
                    <a:pt x="203" y="309"/>
                    <a:pt x="207" y="309"/>
                  </a:cubicBezTo>
                  <a:cubicBezTo>
                    <a:pt x="358" y="309"/>
                    <a:pt x="358" y="309"/>
                    <a:pt x="358" y="309"/>
                  </a:cubicBezTo>
                  <a:lnTo>
                    <a:pt x="358" y="616"/>
                  </a:lnTo>
                  <a:close/>
                  <a:moveTo>
                    <a:pt x="348" y="295"/>
                  </a:moveTo>
                  <a:cubicBezTo>
                    <a:pt x="214" y="295"/>
                    <a:pt x="214" y="295"/>
                    <a:pt x="214" y="295"/>
                  </a:cubicBezTo>
                  <a:cubicBezTo>
                    <a:pt x="214" y="161"/>
                    <a:pt x="214" y="161"/>
                    <a:pt x="214" y="161"/>
                  </a:cubicBezTo>
                  <a:lnTo>
                    <a:pt x="348" y="295"/>
                  </a:lnTo>
                  <a:close/>
                  <a:moveTo>
                    <a:pt x="372" y="479"/>
                  </a:moveTo>
                  <a:cubicBezTo>
                    <a:pt x="372" y="302"/>
                    <a:pt x="372" y="302"/>
                    <a:pt x="372" y="302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300"/>
                    <a:pt x="371" y="300"/>
                    <a:pt x="371" y="300"/>
                  </a:cubicBezTo>
                  <a:cubicBezTo>
                    <a:pt x="371" y="299"/>
                    <a:pt x="371" y="299"/>
                    <a:pt x="371" y="299"/>
                  </a:cubicBezTo>
                  <a:cubicBezTo>
                    <a:pt x="371" y="299"/>
                    <a:pt x="371" y="299"/>
                    <a:pt x="371" y="298"/>
                  </a:cubicBezTo>
                  <a:cubicBezTo>
                    <a:pt x="371" y="298"/>
                    <a:pt x="371" y="298"/>
                    <a:pt x="371" y="298"/>
                  </a:cubicBezTo>
                  <a:cubicBezTo>
                    <a:pt x="370" y="298"/>
                    <a:pt x="370" y="297"/>
                    <a:pt x="370" y="297"/>
                  </a:cubicBezTo>
                  <a:cubicBezTo>
                    <a:pt x="212" y="139"/>
                    <a:pt x="212" y="139"/>
                    <a:pt x="212" y="139"/>
                  </a:cubicBezTo>
                  <a:cubicBezTo>
                    <a:pt x="212" y="139"/>
                    <a:pt x="211" y="139"/>
                    <a:pt x="211" y="139"/>
                  </a:cubicBezTo>
                  <a:cubicBezTo>
                    <a:pt x="211" y="139"/>
                    <a:pt x="211" y="138"/>
                    <a:pt x="211" y="138"/>
                  </a:cubicBezTo>
                  <a:cubicBezTo>
                    <a:pt x="211" y="138"/>
                    <a:pt x="210" y="138"/>
                    <a:pt x="210" y="138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7"/>
                    <a:pt x="208" y="137"/>
                    <a:pt x="207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315" y="14"/>
                    <a:pt x="315" y="14"/>
                    <a:pt x="315" y="14"/>
                  </a:cubicBezTo>
                  <a:cubicBezTo>
                    <a:pt x="315" y="165"/>
                    <a:pt x="315" y="165"/>
                    <a:pt x="315" y="165"/>
                  </a:cubicBezTo>
                  <a:cubicBezTo>
                    <a:pt x="315" y="169"/>
                    <a:pt x="318" y="172"/>
                    <a:pt x="322" y="172"/>
                  </a:cubicBezTo>
                  <a:cubicBezTo>
                    <a:pt x="472" y="172"/>
                    <a:pt x="472" y="172"/>
                    <a:pt x="472" y="172"/>
                  </a:cubicBezTo>
                  <a:cubicBezTo>
                    <a:pt x="472" y="479"/>
                    <a:pt x="472" y="479"/>
                    <a:pt x="472" y="479"/>
                  </a:cubicBezTo>
                  <a:lnTo>
                    <a:pt x="372" y="479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7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2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5461686" y="2364480"/>
            <a:ext cx="6042454" cy="318060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Analiza Indywidualna </a:t>
            </a:r>
            <a:r>
              <a:rPr lang="pl-PL" dirty="0"/>
              <a:t>Extended DISC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-647700" y="1182744"/>
            <a:ext cx="4361236" cy="461665"/>
            <a:chOff x="6096000" y="4628233"/>
            <a:chExt cx="6428442" cy="461665"/>
          </a:xfrm>
          <a:solidFill>
            <a:schemeClr val="accent1"/>
          </a:solidFill>
        </p:grpSpPr>
        <p:sp>
          <p:nvSpPr>
            <p:cNvPr id="4" name="Prostokąt zaokrąglony 3"/>
            <p:cNvSpPr/>
            <p:nvPr/>
          </p:nvSpPr>
          <p:spPr>
            <a:xfrm>
              <a:off x="6096000" y="4628233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l-PL" dirty="0"/>
            </a:p>
          </p:txBody>
        </p:sp>
        <p:sp>
          <p:nvSpPr>
            <p:cNvPr id="5" name="TextBox 91"/>
            <p:cNvSpPr txBox="1"/>
            <p:nvPr/>
          </p:nvSpPr>
          <p:spPr>
            <a:xfrm>
              <a:off x="6188805" y="4628233"/>
              <a:ext cx="615433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bg1"/>
                  </a:solidFill>
                </a:rPr>
                <a:t>Budowa raportu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5737654" y="2538982"/>
            <a:ext cx="628241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i="1" dirty="0">
                <a:latin typeface="+mj-lt"/>
              </a:rPr>
              <a:t>Prezentowane treści są </a:t>
            </a:r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wypadkową odpowiedzi</a:t>
            </a:r>
          </a:p>
          <a:p>
            <a:r>
              <a:rPr lang="pl-PL" sz="100" i="1" dirty="0">
                <a:latin typeface="+mj-lt"/>
              </a:rPr>
              <a:t> </a:t>
            </a:r>
            <a:br>
              <a:rPr lang="pl-PL" sz="2000" i="1" dirty="0">
                <a:latin typeface="+mj-lt"/>
              </a:rPr>
            </a:br>
            <a:r>
              <a:rPr lang="pl-PL" sz="2000" i="1" dirty="0">
                <a:latin typeface="+mj-lt"/>
              </a:rPr>
              <a:t>na pytania zawarte w kwestionariuszu analizy</a:t>
            </a:r>
          </a:p>
          <a:p>
            <a:r>
              <a:rPr lang="pl-PL" sz="100" i="1" dirty="0">
                <a:latin typeface="+mj-lt"/>
              </a:rPr>
              <a:t> </a:t>
            </a:r>
          </a:p>
          <a:p>
            <a:r>
              <a:rPr lang="pl-PL" sz="2000" i="1" dirty="0">
                <a:latin typeface="+mj-lt"/>
              </a:rPr>
              <a:t>behawioralnej Extended DISC. Wyniki analizy </a:t>
            </a:r>
          </a:p>
          <a:p>
            <a:r>
              <a:rPr lang="pl-PL" sz="2000" i="1" dirty="0">
                <a:latin typeface="+mj-lt"/>
              </a:rPr>
              <a:t>Extended DISC </a:t>
            </a:r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nie powinny być jedynym kryterium</a:t>
            </a:r>
          </a:p>
          <a:p>
            <a:r>
              <a:rPr lang="pl-PL" sz="100" b="1" i="1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pl-PL" sz="2000" b="1" i="1" dirty="0">
                <a:solidFill>
                  <a:schemeClr val="accent1"/>
                </a:solidFill>
                <a:latin typeface="+mj-lt"/>
              </a:rPr>
            </a:br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przy podejmowaniu decyzji personalnych</a:t>
            </a:r>
            <a:r>
              <a:rPr lang="pl-PL" sz="2000" i="1" dirty="0">
                <a:latin typeface="+mj-lt"/>
              </a:rPr>
              <a:t>.</a:t>
            </a:r>
          </a:p>
          <a:p>
            <a:r>
              <a:rPr lang="pl-PL" sz="2000" i="1" dirty="0">
                <a:latin typeface="+mj-lt"/>
              </a:rPr>
              <a:t> </a:t>
            </a:r>
            <a:br>
              <a:rPr lang="pl-PL" sz="2000" i="1" dirty="0">
                <a:latin typeface="+mj-lt"/>
              </a:rPr>
            </a:br>
            <a:r>
              <a:rPr lang="pl-PL" sz="2000" i="1" dirty="0">
                <a:latin typeface="+mj-lt"/>
              </a:rPr>
              <a:t>Należy je traktować jako </a:t>
            </a:r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uzupełniające źródło </a:t>
            </a:r>
          </a:p>
          <a:p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informacji </a:t>
            </a:r>
            <a:r>
              <a:rPr lang="pl-PL" sz="2000" i="1" dirty="0">
                <a:latin typeface="+mj-lt"/>
              </a:rPr>
              <a:t>przydatnych do doskonalenia </a:t>
            </a:r>
          </a:p>
          <a:p>
            <a:r>
              <a:rPr lang="pl-PL" sz="2000" i="1" dirty="0">
                <a:latin typeface="+mj-lt"/>
              </a:rPr>
              <a:t>Twojej </a:t>
            </a:r>
            <a:r>
              <a:rPr lang="pl-PL" sz="2000" b="1" i="1" dirty="0">
                <a:solidFill>
                  <a:schemeClr val="accent1"/>
                </a:solidFill>
                <a:latin typeface="+mj-lt"/>
              </a:rPr>
              <a:t>skuteczności osobistej i zawodowej</a:t>
            </a:r>
            <a:r>
              <a:rPr lang="pl-PL" sz="2000" i="1" dirty="0">
                <a:latin typeface="+mj-lt"/>
              </a:rPr>
              <a:t>.</a:t>
            </a:r>
            <a:endParaRPr lang="pl-PL" sz="2800" i="1" dirty="0">
              <a:latin typeface="+mj-lt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616783" y="2277748"/>
            <a:ext cx="3831649" cy="457200"/>
            <a:chOff x="616783" y="2277748"/>
            <a:chExt cx="3831649" cy="457200"/>
          </a:xfrm>
        </p:grpSpPr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>
              <a:off x="991888" y="2337597"/>
              <a:ext cx="3357690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rgbClr val="39393B"/>
                  </a:solidFill>
                  <a:latin typeface="Open Sans Light" pitchFamily="34" charset="0"/>
                </a:rPr>
                <a:t>Wprowadzenie teoretyczne</a:t>
              </a: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616783" y="2277748"/>
              <a:ext cx="3831649" cy="457200"/>
              <a:chOff x="616783" y="2277748"/>
              <a:chExt cx="3831649" cy="457200"/>
            </a:xfrm>
          </p:grpSpPr>
          <p:sp>
            <p:nvSpPr>
              <p:cNvPr id="23" name="Prostokąt zaokrąglony 22"/>
              <p:cNvSpPr/>
              <p:nvPr/>
            </p:nvSpPr>
            <p:spPr>
              <a:xfrm>
                <a:off x="616783" y="2277748"/>
                <a:ext cx="3831649" cy="45150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Prostokąt z rogami zaokrąglonymi z jednej strony 25"/>
              <p:cNvSpPr/>
              <p:nvPr/>
            </p:nvSpPr>
            <p:spPr>
              <a:xfrm rot="16200000">
                <a:off x="575736" y="2318795"/>
                <a:ext cx="457200" cy="375105"/>
              </a:xfrm>
              <a:prstGeom prst="round2Same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pl-PL" sz="2000" b="1" dirty="0"/>
                  <a:t>1</a:t>
                </a:r>
              </a:p>
            </p:txBody>
          </p:sp>
        </p:grpSp>
      </p:grpSp>
      <p:grpSp>
        <p:nvGrpSpPr>
          <p:cNvPr id="12" name="Grupa 11"/>
          <p:cNvGrpSpPr/>
          <p:nvPr/>
        </p:nvGrpSpPr>
        <p:grpSpPr>
          <a:xfrm>
            <a:off x="616783" y="3203247"/>
            <a:ext cx="3831649" cy="457200"/>
            <a:chOff x="616783" y="3203247"/>
            <a:chExt cx="3831649" cy="457200"/>
          </a:xfrm>
        </p:grpSpPr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991888" y="3263096"/>
              <a:ext cx="3061128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rgbClr val="39393B"/>
                  </a:solidFill>
                  <a:latin typeface="Open Sans Light" pitchFamily="34" charset="0"/>
                </a:rPr>
                <a:t>Diament Extended DISC</a:t>
              </a:r>
            </a:p>
          </p:txBody>
        </p:sp>
        <p:grpSp>
          <p:nvGrpSpPr>
            <p:cNvPr id="7" name="Grupa 6"/>
            <p:cNvGrpSpPr/>
            <p:nvPr/>
          </p:nvGrpSpPr>
          <p:grpSpPr>
            <a:xfrm>
              <a:off x="616783" y="3203247"/>
              <a:ext cx="3831649" cy="457200"/>
              <a:chOff x="616783" y="3203247"/>
              <a:chExt cx="3831649" cy="457200"/>
            </a:xfrm>
          </p:grpSpPr>
          <p:sp>
            <p:nvSpPr>
              <p:cNvPr id="32" name="Prostokąt zaokrąglony 31"/>
              <p:cNvSpPr/>
              <p:nvPr/>
            </p:nvSpPr>
            <p:spPr>
              <a:xfrm>
                <a:off x="616783" y="3203247"/>
                <a:ext cx="3831649" cy="45150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Prostokąt z rogami zaokrąglonymi z jednej strony 33"/>
              <p:cNvSpPr/>
              <p:nvPr/>
            </p:nvSpPr>
            <p:spPr>
              <a:xfrm rot="16200000">
                <a:off x="579996" y="3248555"/>
                <a:ext cx="457200" cy="366584"/>
              </a:xfrm>
              <a:prstGeom prst="round2Same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pl-PL" sz="2000" b="1" dirty="0"/>
                  <a:t>2</a:t>
                </a:r>
              </a:p>
            </p:txBody>
          </p:sp>
        </p:grpSp>
      </p:grpSp>
      <p:grpSp>
        <p:nvGrpSpPr>
          <p:cNvPr id="13" name="Grupa 12"/>
          <p:cNvGrpSpPr/>
          <p:nvPr/>
        </p:nvGrpSpPr>
        <p:grpSpPr>
          <a:xfrm>
            <a:off x="616783" y="4142987"/>
            <a:ext cx="3831649" cy="457200"/>
            <a:chOff x="616783" y="4142987"/>
            <a:chExt cx="3831649" cy="457200"/>
          </a:xfrm>
        </p:grpSpPr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991888" y="4202836"/>
              <a:ext cx="2925204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rgbClr val="39393B"/>
                  </a:solidFill>
                  <a:latin typeface="Open Sans Light" pitchFamily="34" charset="0"/>
                </a:rPr>
                <a:t>Profile Extended DISC</a:t>
              </a:r>
            </a:p>
          </p:txBody>
        </p:sp>
        <p:grpSp>
          <p:nvGrpSpPr>
            <p:cNvPr id="8" name="Grupa 7"/>
            <p:cNvGrpSpPr/>
            <p:nvPr/>
          </p:nvGrpSpPr>
          <p:grpSpPr>
            <a:xfrm>
              <a:off x="616783" y="4142987"/>
              <a:ext cx="3831649" cy="457200"/>
              <a:chOff x="616783" y="4142987"/>
              <a:chExt cx="3831649" cy="457200"/>
            </a:xfrm>
          </p:grpSpPr>
          <p:sp>
            <p:nvSpPr>
              <p:cNvPr id="37" name="Prostokąt zaokrąglony 36"/>
              <p:cNvSpPr/>
              <p:nvPr/>
            </p:nvSpPr>
            <p:spPr>
              <a:xfrm>
                <a:off x="616783" y="4142987"/>
                <a:ext cx="3831649" cy="45150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Prostokąt z rogami zaokrąglonymi z jednej strony 38"/>
              <p:cNvSpPr/>
              <p:nvPr/>
            </p:nvSpPr>
            <p:spPr>
              <a:xfrm rot="16200000">
                <a:off x="575736" y="4184034"/>
                <a:ext cx="457200" cy="375105"/>
              </a:xfrm>
              <a:prstGeom prst="round2Same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pl-PL" sz="2000" b="1" dirty="0"/>
                  <a:t>3</a:t>
                </a:r>
              </a:p>
            </p:txBody>
          </p:sp>
        </p:grpSp>
      </p:grpSp>
      <p:grpSp>
        <p:nvGrpSpPr>
          <p:cNvPr id="14" name="Grupa 13"/>
          <p:cNvGrpSpPr/>
          <p:nvPr/>
        </p:nvGrpSpPr>
        <p:grpSpPr>
          <a:xfrm>
            <a:off x="616783" y="5117862"/>
            <a:ext cx="3831649" cy="457200"/>
            <a:chOff x="616783" y="5117862"/>
            <a:chExt cx="3831649" cy="457200"/>
          </a:xfrm>
        </p:grpSpPr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991888" y="5177711"/>
              <a:ext cx="2393863" cy="36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9067" tIns="44537" rIns="89067" bIns="44537">
              <a:spAutoFit/>
            </a:bodyPr>
            <a:lstStyle>
              <a:lvl1pPr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470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4700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pl-PL" altLang="pl-PL" sz="2000" b="1" dirty="0">
                  <a:solidFill>
                    <a:srgbClr val="39393B"/>
                  </a:solidFill>
                  <a:latin typeface="Open Sans Light" pitchFamily="34" charset="0"/>
                </a:rPr>
                <a:t>Strony tekstowe</a:t>
              </a:r>
            </a:p>
          </p:txBody>
        </p:sp>
        <p:grpSp>
          <p:nvGrpSpPr>
            <p:cNvPr id="9" name="Grupa 8"/>
            <p:cNvGrpSpPr/>
            <p:nvPr/>
          </p:nvGrpSpPr>
          <p:grpSpPr>
            <a:xfrm>
              <a:off x="616783" y="5117862"/>
              <a:ext cx="3831649" cy="457200"/>
              <a:chOff x="616783" y="5117862"/>
              <a:chExt cx="3831649" cy="457200"/>
            </a:xfrm>
          </p:grpSpPr>
          <p:sp>
            <p:nvSpPr>
              <p:cNvPr id="40" name="Prostokąt zaokrąglony 39"/>
              <p:cNvSpPr/>
              <p:nvPr/>
            </p:nvSpPr>
            <p:spPr>
              <a:xfrm>
                <a:off x="616783" y="5117862"/>
                <a:ext cx="3831649" cy="45150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Prostokąt z rogami zaokrąglonymi z jednej strony 42"/>
              <p:cNvSpPr/>
              <p:nvPr/>
            </p:nvSpPr>
            <p:spPr>
              <a:xfrm rot="16200000">
                <a:off x="575736" y="5158909"/>
                <a:ext cx="457200" cy="375105"/>
              </a:xfrm>
              <a:prstGeom prst="round2Same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pl-PL" sz="2000" b="1" dirty="0"/>
                  <a:t>4</a:t>
                </a:r>
              </a:p>
            </p:txBody>
          </p:sp>
        </p:grpSp>
      </p:grp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7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10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1000"/>
                                            <p:tgtEl>
                                              <p:spTgt spid="2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0"/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1000"/>
                                            <p:tgtEl>
                                              <p:spTgt spid="2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21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21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10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1000"/>
                                            <p:tgtEl>
                                              <p:spTgt spid="2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1000"/>
                                            <p:tgtEl>
                                              <p:spTgt spid="2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0"/>
                                            <p:tgtEl>
                                              <p:spTgt spid="2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1000"/>
                                            <p:tgtEl>
                                              <p:spTgt spid="2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21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21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21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1" grpId="0" uiExpand="1" build="p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Diament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5846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90865"/>
            <a:ext cx="4676775" cy="46958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98" y="979518"/>
            <a:ext cx="5247802" cy="531190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Raporty Indywidualne </a:t>
            </a:r>
            <a:r>
              <a:rPr lang="pl-PL" altLang="pl-PL" dirty="0"/>
              <a:t>Extended DISC</a:t>
            </a:r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-357415" y="1182744"/>
            <a:ext cx="4361236" cy="461665"/>
            <a:chOff x="6096000" y="4628233"/>
            <a:chExt cx="6428442" cy="461665"/>
          </a:xfrm>
          <a:solidFill>
            <a:schemeClr val="bg1">
              <a:lumMod val="50000"/>
            </a:schemeClr>
          </a:solidFill>
        </p:grpSpPr>
        <p:sp>
          <p:nvSpPr>
            <p:cNvPr id="6" name="Prostokąt zaokrąglony 5"/>
            <p:cNvSpPr/>
            <p:nvPr/>
          </p:nvSpPr>
          <p:spPr>
            <a:xfrm>
              <a:off x="6096000" y="4628233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l-PL" dirty="0"/>
            </a:p>
          </p:txBody>
        </p:sp>
        <p:sp>
          <p:nvSpPr>
            <p:cNvPr id="7" name="TextBox 91"/>
            <p:cNvSpPr txBox="1"/>
            <p:nvPr/>
          </p:nvSpPr>
          <p:spPr>
            <a:xfrm>
              <a:off x="6188805" y="4628233"/>
              <a:ext cx="615433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bg1"/>
                  </a:solidFill>
                </a:rPr>
                <a:t>Strefy elastyczności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Line 55"/>
          <p:cNvSpPr>
            <a:spLocks noChangeShapeType="1"/>
          </p:cNvSpPr>
          <p:nvPr/>
        </p:nvSpPr>
        <p:spPr bwMode="auto">
          <a:xfrm flipV="1">
            <a:off x="3928989" y="2671525"/>
            <a:ext cx="5629790" cy="1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85341" tIns="42670" rIns="85341" bIns="42670" anchor="ctr"/>
          <a:lstStyle/>
          <a:p>
            <a:endParaRPr lang="pl-PL"/>
          </a:p>
        </p:txBody>
      </p:sp>
      <p:sp>
        <p:nvSpPr>
          <p:cNvPr id="11" name="Line 55"/>
          <p:cNvSpPr>
            <a:spLocks noChangeShapeType="1"/>
          </p:cNvSpPr>
          <p:nvPr/>
        </p:nvSpPr>
        <p:spPr bwMode="auto">
          <a:xfrm>
            <a:off x="4003821" y="4789150"/>
            <a:ext cx="3744416" cy="0"/>
          </a:xfrm>
          <a:prstGeom prst="line">
            <a:avLst/>
          </a:prstGeom>
          <a:ln w="19050" cap="rnd">
            <a:solidFill>
              <a:schemeClr val="accent1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85341" tIns="42670" rIns="85341" bIns="42670" anchor="ctr"/>
          <a:lstStyle/>
          <a:p>
            <a:endParaRPr lang="pl-PL"/>
          </a:p>
        </p:txBody>
      </p:sp>
      <p:sp>
        <p:nvSpPr>
          <p:cNvPr id="12" name="Prostokąt zaokrąglony 11"/>
          <p:cNvSpPr/>
          <p:nvPr/>
        </p:nvSpPr>
        <p:spPr>
          <a:xfrm>
            <a:off x="1002675" y="2169876"/>
            <a:ext cx="3017167" cy="1003300"/>
          </a:xfrm>
          <a:prstGeom prst="roundRect">
            <a:avLst/>
          </a:prstGeom>
          <a:solidFill>
            <a:schemeClr val="bg1"/>
          </a:solidFill>
          <a:ln w="19050" cap="rnd">
            <a:solidFill>
              <a:schemeClr val="accent1">
                <a:lumMod val="60000"/>
                <a:lumOff val="40000"/>
              </a:schemeClr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r>
              <a:rPr lang="pl-PL" altLang="pl-PL" sz="2000" dirty="0">
                <a:ea typeface="Open Sans" panose="020B0606030504020204" pitchFamily="34" charset="0"/>
                <a:cs typeface="Open Sans" panose="020B0606030504020204" pitchFamily="34" charset="0"/>
              </a:rPr>
              <a:t>Obszary wymagające </a:t>
            </a:r>
            <a:br>
              <a:rPr lang="pl-PL" altLang="pl-PL" sz="20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altLang="pl-PL" sz="2000" b="1" dirty="0">
                <a:ea typeface="Open Sans" panose="020B0606030504020204" pitchFamily="34" charset="0"/>
                <a:cs typeface="Open Sans" panose="020B0606030504020204" pitchFamily="34" charset="0"/>
              </a:rPr>
              <a:t>dużo energii</a:t>
            </a:r>
            <a:endParaRPr lang="en-US" altLang="pl-PL" sz="20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991983" y="4266640"/>
            <a:ext cx="3017167" cy="10033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9050" cap="rnd">
            <a:solidFill>
              <a:schemeClr val="bg1">
                <a:lumMod val="65000"/>
              </a:schemeClr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l-PL" altLang="pl-PL" sz="20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Obszary wymagające </a:t>
            </a:r>
            <a:br>
              <a:rPr lang="pl-PL" altLang="pl-PL" sz="20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altLang="pl-PL" sz="200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mało energii</a:t>
            </a:r>
            <a:endParaRPr lang="en-US" altLang="pl-PL" sz="20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1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825" y="6267450"/>
            <a:ext cx="0" cy="360045"/>
          </a:xfrm>
          <a:custGeom>
            <a:avLst/>
            <a:gdLst/>
            <a:ahLst/>
            <a:cxnLst/>
            <a:rect l="l" t="t" r="r" b="b"/>
            <a:pathLst>
              <a:path h="360045">
                <a:moveTo>
                  <a:pt x="0" y="0"/>
                </a:moveTo>
                <a:lnTo>
                  <a:pt x="0" y="359994"/>
                </a:lnTo>
              </a:path>
            </a:pathLst>
          </a:custGeom>
          <a:ln w="19812">
            <a:solidFill>
              <a:srgbClr val="EC0C6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8764" y="1165860"/>
            <a:ext cx="1507490" cy="820419"/>
          </a:xfrm>
          <a:custGeom>
            <a:avLst/>
            <a:gdLst/>
            <a:ahLst/>
            <a:cxnLst/>
            <a:rect l="l" t="t" r="r" b="b"/>
            <a:pathLst>
              <a:path w="1507489" h="820419">
                <a:moveTo>
                  <a:pt x="613410" y="0"/>
                </a:moveTo>
                <a:lnTo>
                  <a:pt x="566025" y="2786"/>
                </a:lnTo>
                <a:lnTo>
                  <a:pt x="520287" y="10932"/>
                </a:lnTo>
                <a:lnTo>
                  <a:pt x="476513" y="24122"/>
                </a:lnTo>
                <a:lnTo>
                  <a:pt x="435022" y="42037"/>
                </a:lnTo>
                <a:lnTo>
                  <a:pt x="396130" y="64359"/>
                </a:lnTo>
                <a:lnTo>
                  <a:pt x="360156" y="90773"/>
                </a:lnTo>
                <a:lnTo>
                  <a:pt x="327417" y="120959"/>
                </a:lnTo>
                <a:lnTo>
                  <a:pt x="298233" y="154601"/>
                </a:lnTo>
                <a:lnTo>
                  <a:pt x="272921" y="191381"/>
                </a:lnTo>
                <a:lnTo>
                  <a:pt x="251798" y="230981"/>
                </a:lnTo>
                <a:lnTo>
                  <a:pt x="235182" y="273084"/>
                </a:lnTo>
                <a:lnTo>
                  <a:pt x="223393" y="317373"/>
                </a:lnTo>
                <a:lnTo>
                  <a:pt x="218821" y="362838"/>
                </a:lnTo>
                <a:lnTo>
                  <a:pt x="183134" y="366522"/>
                </a:lnTo>
                <a:lnTo>
                  <a:pt x="140079" y="379858"/>
                </a:lnTo>
                <a:lnTo>
                  <a:pt x="101118" y="400966"/>
                </a:lnTo>
                <a:lnTo>
                  <a:pt x="67174" y="428923"/>
                </a:lnTo>
                <a:lnTo>
                  <a:pt x="39168" y="462807"/>
                </a:lnTo>
                <a:lnTo>
                  <a:pt x="18022" y="501697"/>
                </a:lnTo>
                <a:lnTo>
                  <a:pt x="4659" y="544670"/>
                </a:lnTo>
                <a:lnTo>
                  <a:pt x="0" y="590803"/>
                </a:lnTo>
                <a:lnTo>
                  <a:pt x="4656" y="637001"/>
                </a:lnTo>
                <a:lnTo>
                  <a:pt x="18014" y="680019"/>
                </a:lnTo>
                <a:lnTo>
                  <a:pt x="39152" y="718938"/>
                </a:lnTo>
                <a:lnTo>
                  <a:pt x="67151" y="752840"/>
                </a:lnTo>
                <a:lnTo>
                  <a:pt x="101091" y="780806"/>
                </a:lnTo>
                <a:lnTo>
                  <a:pt x="140053" y="801919"/>
                </a:lnTo>
                <a:lnTo>
                  <a:pt x="183116" y="815260"/>
                </a:lnTo>
                <a:lnTo>
                  <a:pt x="229362" y="819912"/>
                </a:lnTo>
                <a:lnTo>
                  <a:pt x="240284" y="818768"/>
                </a:lnTo>
                <a:lnTo>
                  <a:pt x="1341773" y="818768"/>
                </a:lnTo>
                <a:lnTo>
                  <a:pt x="1421082" y="796205"/>
                </a:lnTo>
                <a:lnTo>
                  <a:pt x="1456293" y="769048"/>
                </a:lnTo>
                <a:lnTo>
                  <a:pt x="1483491" y="733890"/>
                </a:lnTo>
                <a:lnTo>
                  <a:pt x="1501024" y="692382"/>
                </a:lnTo>
                <a:lnTo>
                  <a:pt x="1507236" y="646176"/>
                </a:lnTo>
                <a:lnTo>
                  <a:pt x="1499415" y="594544"/>
                </a:lnTo>
                <a:lnTo>
                  <a:pt x="1477533" y="549068"/>
                </a:lnTo>
                <a:lnTo>
                  <a:pt x="1443960" y="512141"/>
                </a:lnTo>
                <a:lnTo>
                  <a:pt x="1401064" y="486155"/>
                </a:lnTo>
                <a:lnTo>
                  <a:pt x="1354836" y="476757"/>
                </a:lnTo>
                <a:lnTo>
                  <a:pt x="1363726" y="432815"/>
                </a:lnTo>
                <a:lnTo>
                  <a:pt x="1359617" y="387018"/>
                </a:lnTo>
                <a:lnTo>
                  <a:pt x="1347770" y="343915"/>
                </a:lnTo>
                <a:lnTo>
                  <a:pt x="1328904" y="304226"/>
                </a:lnTo>
                <a:lnTo>
                  <a:pt x="1303738" y="268669"/>
                </a:lnTo>
                <a:lnTo>
                  <a:pt x="1272992" y="237965"/>
                </a:lnTo>
                <a:lnTo>
                  <a:pt x="1248207" y="220472"/>
                </a:lnTo>
                <a:lnTo>
                  <a:pt x="967994" y="220472"/>
                </a:lnTo>
                <a:lnTo>
                  <a:pt x="943356" y="175260"/>
                </a:lnTo>
                <a:lnTo>
                  <a:pt x="914280" y="137355"/>
                </a:lnTo>
                <a:lnTo>
                  <a:pt x="880943" y="103245"/>
                </a:lnTo>
                <a:lnTo>
                  <a:pt x="843736" y="73316"/>
                </a:lnTo>
                <a:lnTo>
                  <a:pt x="803052" y="47958"/>
                </a:lnTo>
                <a:lnTo>
                  <a:pt x="759285" y="27559"/>
                </a:lnTo>
                <a:lnTo>
                  <a:pt x="712827" y="12507"/>
                </a:lnTo>
                <a:lnTo>
                  <a:pt x="664071" y="3191"/>
                </a:lnTo>
                <a:lnTo>
                  <a:pt x="613410" y="0"/>
                </a:lnTo>
                <a:close/>
              </a:path>
              <a:path w="1507489" h="820419">
                <a:moveTo>
                  <a:pt x="1341773" y="818768"/>
                </a:moveTo>
                <a:lnTo>
                  <a:pt x="240284" y="818768"/>
                </a:lnTo>
                <a:lnTo>
                  <a:pt x="245745" y="819912"/>
                </a:lnTo>
                <a:lnTo>
                  <a:pt x="1333246" y="819912"/>
                </a:lnTo>
                <a:lnTo>
                  <a:pt x="1341773" y="818768"/>
                </a:lnTo>
                <a:close/>
              </a:path>
              <a:path w="1507489" h="820419">
                <a:moveTo>
                  <a:pt x="1108583" y="178053"/>
                </a:moveTo>
                <a:lnTo>
                  <a:pt x="1057227" y="183229"/>
                </a:lnTo>
                <a:lnTo>
                  <a:pt x="1009396" y="198119"/>
                </a:lnTo>
                <a:lnTo>
                  <a:pt x="967994" y="220472"/>
                </a:lnTo>
                <a:lnTo>
                  <a:pt x="1248207" y="220472"/>
                </a:lnTo>
                <a:lnTo>
                  <a:pt x="1237384" y="212833"/>
                </a:lnTo>
                <a:lnTo>
                  <a:pt x="1197634" y="193990"/>
                </a:lnTo>
                <a:lnTo>
                  <a:pt x="1154460" y="182158"/>
                </a:lnTo>
                <a:lnTo>
                  <a:pt x="1108583" y="178053"/>
                </a:lnTo>
                <a:close/>
              </a:path>
            </a:pathLst>
          </a:custGeom>
          <a:solidFill>
            <a:srgbClr val="7E7E7E">
              <a:alpha val="14901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2200" y="2652267"/>
            <a:ext cx="2173605" cy="3340100"/>
          </a:xfrm>
          <a:custGeom>
            <a:avLst/>
            <a:gdLst/>
            <a:ahLst/>
            <a:cxnLst/>
            <a:rect l="l" t="t" r="r" b="b"/>
            <a:pathLst>
              <a:path w="2173604" h="3340100">
                <a:moveTo>
                  <a:pt x="6300" y="533400"/>
                </a:moveTo>
                <a:lnTo>
                  <a:pt x="0" y="546100"/>
                </a:lnTo>
                <a:lnTo>
                  <a:pt x="6300" y="546100"/>
                </a:lnTo>
                <a:lnTo>
                  <a:pt x="38704" y="571500"/>
                </a:lnTo>
                <a:lnTo>
                  <a:pt x="71952" y="596900"/>
                </a:lnTo>
                <a:lnTo>
                  <a:pt x="105973" y="609600"/>
                </a:lnTo>
                <a:lnTo>
                  <a:pt x="140691" y="635000"/>
                </a:lnTo>
                <a:lnTo>
                  <a:pt x="176032" y="660400"/>
                </a:lnTo>
                <a:lnTo>
                  <a:pt x="248289" y="711200"/>
                </a:lnTo>
                <a:lnTo>
                  <a:pt x="285055" y="749300"/>
                </a:lnTo>
                <a:lnTo>
                  <a:pt x="359495" y="800100"/>
                </a:lnTo>
                <a:lnTo>
                  <a:pt x="397020" y="838200"/>
                </a:lnTo>
                <a:lnTo>
                  <a:pt x="434650" y="863600"/>
                </a:lnTo>
                <a:lnTo>
                  <a:pt x="584730" y="1015999"/>
                </a:lnTo>
                <a:lnTo>
                  <a:pt x="658469" y="1092199"/>
                </a:lnTo>
                <a:lnTo>
                  <a:pt x="694755" y="1130299"/>
                </a:lnTo>
                <a:lnTo>
                  <a:pt x="730552" y="1168399"/>
                </a:lnTo>
                <a:lnTo>
                  <a:pt x="765786" y="1206499"/>
                </a:lnTo>
                <a:lnTo>
                  <a:pt x="800384" y="1244599"/>
                </a:lnTo>
                <a:lnTo>
                  <a:pt x="834270" y="1295399"/>
                </a:lnTo>
                <a:lnTo>
                  <a:pt x="867372" y="1333499"/>
                </a:lnTo>
                <a:lnTo>
                  <a:pt x="899615" y="1371599"/>
                </a:lnTo>
                <a:lnTo>
                  <a:pt x="930924" y="1422399"/>
                </a:lnTo>
                <a:lnTo>
                  <a:pt x="961226" y="1460499"/>
                </a:lnTo>
                <a:lnTo>
                  <a:pt x="990447" y="1511299"/>
                </a:lnTo>
                <a:lnTo>
                  <a:pt x="1018512" y="1549399"/>
                </a:lnTo>
                <a:lnTo>
                  <a:pt x="1045347" y="1600199"/>
                </a:lnTo>
                <a:lnTo>
                  <a:pt x="1070878" y="1650999"/>
                </a:lnTo>
                <a:lnTo>
                  <a:pt x="1095032" y="1689099"/>
                </a:lnTo>
                <a:lnTo>
                  <a:pt x="1117733" y="1739899"/>
                </a:lnTo>
                <a:lnTo>
                  <a:pt x="1138909" y="1777999"/>
                </a:lnTo>
                <a:lnTo>
                  <a:pt x="1158483" y="1828799"/>
                </a:lnTo>
                <a:lnTo>
                  <a:pt x="1176384" y="1879599"/>
                </a:lnTo>
                <a:lnTo>
                  <a:pt x="1192536" y="1917699"/>
                </a:lnTo>
                <a:lnTo>
                  <a:pt x="1206865" y="1968499"/>
                </a:lnTo>
                <a:lnTo>
                  <a:pt x="1219297" y="2019299"/>
                </a:lnTo>
                <a:lnTo>
                  <a:pt x="1229759" y="2057399"/>
                </a:lnTo>
                <a:lnTo>
                  <a:pt x="1238175" y="2108199"/>
                </a:lnTo>
                <a:lnTo>
                  <a:pt x="1242418" y="2146299"/>
                </a:lnTo>
                <a:lnTo>
                  <a:pt x="1245183" y="2184399"/>
                </a:lnTo>
                <a:lnTo>
                  <a:pt x="1246466" y="2222499"/>
                </a:lnTo>
                <a:lnTo>
                  <a:pt x="1246264" y="2260599"/>
                </a:lnTo>
                <a:lnTo>
                  <a:pt x="1244574" y="2311399"/>
                </a:lnTo>
                <a:lnTo>
                  <a:pt x="1241392" y="2362199"/>
                </a:lnTo>
                <a:lnTo>
                  <a:pt x="1236714" y="2400299"/>
                </a:lnTo>
                <a:lnTo>
                  <a:pt x="1230538" y="2451099"/>
                </a:lnTo>
                <a:lnTo>
                  <a:pt x="1222860" y="2501899"/>
                </a:lnTo>
                <a:lnTo>
                  <a:pt x="1213676" y="2552699"/>
                </a:lnTo>
                <a:lnTo>
                  <a:pt x="1202983" y="2603499"/>
                </a:lnTo>
                <a:lnTo>
                  <a:pt x="1190778" y="2654299"/>
                </a:lnTo>
                <a:lnTo>
                  <a:pt x="1177057" y="2705099"/>
                </a:lnTo>
                <a:lnTo>
                  <a:pt x="1161816" y="2755899"/>
                </a:lnTo>
                <a:lnTo>
                  <a:pt x="1145054" y="2806699"/>
                </a:lnTo>
                <a:lnTo>
                  <a:pt x="1126765" y="2857499"/>
                </a:lnTo>
                <a:lnTo>
                  <a:pt x="1106947" y="2908299"/>
                </a:lnTo>
                <a:lnTo>
                  <a:pt x="1085596" y="2959099"/>
                </a:lnTo>
                <a:lnTo>
                  <a:pt x="1062709" y="3009899"/>
                </a:lnTo>
                <a:lnTo>
                  <a:pt x="1038282" y="3047999"/>
                </a:lnTo>
                <a:lnTo>
                  <a:pt x="1012313" y="3098799"/>
                </a:lnTo>
                <a:lnTo>
                  <a:pt x="984797" y="3149599"/>
                </a:lnTo>
                <a:lnTo>
                  <a:pt x="955731" y="3187699"/>
                </a:lnTo>
                <a:lnTo>
                  <a:pt x="925112" y="3225799"/>
                </a:lnTo>
                <a:lnTo>
                  <a:pt x="892936" y="3276600"/>
                </a:lnTo>
                <a:lnTo>
                  <a:pt x="859200" y="3314700"/>
                </a:lnTo>
                <a:lnTo>
                  <a:pt x="823901" y="3340100"/>
                </a:lnTo>
                <a:lnTo>
                  <a:pt x="1798245" y="3340100"/>
                </a:lnTo>
                <a:lnTo>
                  <a:pt x="1749170" y="3289300"/>
                </a:lnTo>
                <a:lnTo>
                  <a:pt x="1702854" y="3225799"/>
                </a:lnTo>
                <a:lnTo>
                  <a:pt x="1680771" y="3187699"/>
                </a:lnTo>
                <a:lnTo>
                  <a:pt x="1659428" y="3136899"/>
                </a:lnTo>
                <a:lnTo>
                  <a:pt x="1638839" y="3098799"/>
                </a:lnTo>
                <a:lnTo>
                  <a:pt x="1619022" y="3047999"/>
                </a:lnTo>
                <a:lnTo>
                  <a:pt x="1599993" y="2997199"/>
                </a:lnTo>
                <a:lnTo>
                  <a:pt x="1581768" y="2959099"/>
                </a:lnTo>
                <a:lnTo>
                  <a:pt x="1564364" y="2895599"/>
                </a:lnTo>
                <a:lnTo>
                  <a:pt x="1547796" y="2844799"/>
                </a:lnTo>
                <a:lnTo>
                  <a:pt x="1532082" y="2793999"/>
                </a:lnTo>
                <a:lnTo>
                  <a:pt x="1517237" y="2743199"/>
                </a:lnTo>
                <a:lnTo>
                  <a:pt x="1503279" y="2679699"/>
                </a:lnTo>
                <a:lnTo>
                  <a:pt x="1490222" y="2628899"/>
                </a:lnTo>
                <a:lnTo>
                  <a:pt x="1478085" y="2565399"/>
                </a:lnTo>
                <a:lnTo>
                  <a:pt x="1466882" y="2514599"/>
                </a:lnTo>
                <a:lnTo>
                  <a:pt x="1456630" y="2451099"/>
                </a:lnTo>
                <a:lnTo>
                  <a:pt x="1447347" y="2400299"/>
                </a:lnTo>
                <a:lnTo>
                  <a:pt x="1439047" y="2336799"/>
                </a:lnTo>
                <a:lnTo>
                  <a:pt x="1431748" y="2285999"/>
                </a:lnTo>
                <a:lnTo>
                  <a:pt x="1425465" y="2235199"/>
                </a:lnTo>
                <a:lnTo>
                  <a:pt x="1420215" y="2184399"/>
                </a:lnTo>
                <a:lnTo>
                  <a:pt x="1416015" y="2133599"/>
                </a:lnTo>
                <a:lnTo>
                  <a:pt x="1412881" y="2082799"/>
                </a:lnTo>
                <a:lnTo>
                  <a:pt x="1410829" y="2031999"/>
                </a:lnTo>
                <a:lnTo>
                  <a:pt x="1409875" y="1993899"/>
                </a:lnTo>
                <a:lnTo>
                  <a:pt x="1410036" y="1943099"/>
                </a:lnTo>
                <a:lnTo>
                  <a:pt x="1411329" y="1904999"/>
                </a:lnTo>
                <a:lnTo>
                  <a:pt x="1413768" y="1879599"/>
                </a:lnTo>
                <a:lnTo>
                  <a:pt x="1417372" y="1841499"/>
                </a:lnTo>
                <a:lnTo>
                  <a:pt x="1421090" y="1816099"/>
                </a:lnTo>
                <a:lnTo>
                  <a:pt x="1249478" y="1816099"/>
                </a:lnTo>
                <a:lnTo>
                  <a:pt x="1233019" y="1777999"/>
                </a:lnTo>
                <a:lnTo>
                  <a:pt x="1215380" y="1739899"/>
                </a:lnTo>
                <a:lnTo>
                  <a:pt x="1196575" y="1714499"/>
                </a:lnTo>
                <a:lnTo>
                  <a:pt x="1176615" y="1676399"/>
                </a:lnTo>
                <a:lnTo>
                  <a:pt x="1155514" y="1638299"/>
                </a:lnTo>
                <a:lnTo>
                  <a:pt x="1133285" y="1600199"/>
                </a:lnTo>
                <a:lnTo>
                  <a:pt x="1109941" y="1562099"/>
                </a:lnTo>
                <a:lnTo>
                  <a:pt x="1085496" y="1523999"/>
                </a:lnTo>
                <a:lnTo>
                  <a:pt x="1059961" y="1485899"/>
                </a:lnTo>
                <a:lnTo>
                  <a:pt x="1033349" y="1447799"/>
                </a:lnTo>
                <a:lnTo>
                  <a:pt x="1005675" y="1409699"/>
                </a:lnTo>
                <a:lnTo>
                  <a:pt x="976951" y="1371599"/>
                </a:lnTo>
                <a:lnTo>
                  <a:pt x="947189" y="1333499"/>
                </a:lnTo>
                <a:lnTo>
                  <a:pt x="916404" y="1295399"/>
                </a:lnTo>
                <a:lnTo>
                  <a:pt x="884607" y="1257299"/>
                </a:lnTo>
                <a:lnTo>
                  <a:pt x="851812" y="1219199"/>
                </a:lnTo>
                <a:lnTo>
                  <a:pt x="818032" y="1193799"/>
                </a:lnTo>
                <a:lnTo>
                  <a:pt x="783280" y="1155699"/>
                </a:lnTo>
                <a:lnTo>
                  <a:pt x="747568" y="1117599"/>
                </a:lnTo>
                <a:lnTo>
                  <a:pt x="710911" y="1079499"/>
                </a:lnTo>
                <a:lnTo>
                  <a:pt x="673320" y="1041399"/>
                </a:lnTo>
                <a:lnTo>
                  <a:pt x="634809" y="1003299"/>
                </a:lnTo>
                <a:lnTo>
                  <a:pt x="595390" y="965199"/>
                </a:lnTo>
                <a:lnTo>
                  <a:pt x="555078" y="927100"/>
                </a:lnTo>
                <a:lnTo>
                  <a:pt x="513884" y="901700"/>
                </a:lnTo>
                <a:lnTo>
                  <a:pt x="471821" y="863600"/>
                </a:lnTo>
                <a:lnTo>
                  <a:pt x="428904" y="825500"/>
                </a:lnTo>
                <a:lnTo>
                  <a:pt x="385144" y="787400"/>
                </a:lnTo>
                <a:lnTo>
                  <a:pt x="340555" y="762000"/>
                </a:lnTo>
                <a:lnTo>
                  <a:pt x="295149" y="723900"/>
                </a:lnTo>
                <a:lnTo>
                  <a:pt x="248940" y="698500"/>
                </a:lnTo>
                <a:lnTo>
                  <a:pt x="201941" y="660400"/>
                </a:lnTo>
                <a:lnTo>
                  <a:pt x="154165" y="635000"/>
                </a:lnTo>
                <a:lnTo>
                  <a:pt x="105624" y="596900"/>
                </a:lnTo>
                <a:lnTo>
                  <a:pt x="56331" y="571500"/>
                </a:lnTo>
                <a:lnTo>
                  <a:pt x="6300" y="533400"/>
                </a:lnTo>
                <a:close/>
              </a:path>
              <a:path w="2173604" h="3340100">
                <a:moveTo>
                  <a:pt x="622225" y="0"/>
                </a:moveTo>
                <a:lnTo>
                  <a:pt x="618034" y="0"/>
                </a:lnTo>
                <a:lnTo>
                  <a:pt x="617510" y="12700"/>
                </a:lnTo>
                <a:lnTo>
                  <a:pt x="622225" y="12700"/>
                </a:lnTo>
                <a:lnTo>
                  <a:pt x="637842" y="25400"/>
                </a:lnTo>
                <a:lnTo>
                  <a:pt x="654393" y="50800"/>
                </a:lnTo>
                <a:lnTo>
                  <a:pt x="671804" y="63500"/>
                </a:lnTo>
                <a:lnTo>
                  <a:pt x="690002" y="88900"/>
                </a:lnTo>
                <a:lnTo>
                  <a:pt x="708914" y="114300"/>
                </a:lnTo>
                <a:lnTo>
                  <a:pt x="728465" y="152400"/>
                </a:lnTo>
                <a:lnTo>
                  <a:pt x="748583" y="177800"/>
                </a:lnTo>
                <a:lnTo>
                  <a:pt x="769194" y="215900"/>
                </a:lnTo>
                <a:lnTo>
                  <a:pt x="790225" y="241300"/>
                </a:lnTo>
                <a:lnTo>
                  <a:pt x="811602" y="279400"/>
                </a:lnTo>
                <a:lnTo>
                  <a:pt x="833251" y="317500"/>
                </a:lnTo>
                <a:lnTo>
                  <a:pt x="877074" y="393700"/>
                </a:lnTo>
                <a:lnTo>
                  <a:pt x="899101" y="444500"/>
                </a:lnTo>
                <a:lnTo>
                  <a:pt x="921106" y="482600"/>
                </a:lnTo>
                <a:lnTo>
                  <a:pt x="943017" y="533400"/>
                </a:lnTo>
                <a:lnTo>
                  <a:pt x="964759" y="571500"/>
                </a:lnTo>
                <a:lnTo>
                  <a:pt x="986260" y="622300"/>
                </a:lnTo>
                <a:lnTo>
                  <a:pt x="1007446" y="673100"/>
                </a:lnTo>
                <a:lnTo>
                  <a:pt x="1028244" y="723900"/>
                </a:lnTo>
                <a:lnTo>
                  <a:pt x="1048579" y="774700"/>
                </a:lnTo>
                <a:lnTo>
                  <a:pt x="1068380" y="825500"/>
                </a:lnTo>
                <a:lnTo>
                  <a:pt x="1087571" y="876300"/>
                </a:lnTo>
                <a:lnTo>
                  <a:pt x="1106080" y="927100"/>
                </a:lnTo>
                <a:lnTo>
                  <a:pt x="1123833" y="977899"/>
                </a:lnTo>
                <a:lnTo>
                  <a:pt x="1140757" y="1041399"/>
                </a:lnTo>
                <a:lnTo>
                  <a:pt x="1156778" y="1092199"/>
                </a:lnTo>
                <a:lnTo>
                  <a:pt x="1171822" y="1142999"/>
                </a:lnTo>
                <a:lnTo>
                  <a:pt x="1185818" y="1206499"/>
                </a:lnTo>
                <a:lnTo>
                  <a:pt x="1198690" y="1257299"/>
                </a:lnTo>
                <a:lnTo>
                  <a:pt x="1210365" y="1320799"/>
                </a:lnTo>
                <a:lnTo>
                  <a:pt x="1220771" y="1371599"/>
                </a:lnTo>
                <a:lnTo>
                  <a:pt x="1229833" y="1422399"/>
                </a:lnTo>
                <a:lnTo>
                  <a:pt x="1237478" y="1485899"/>
                </a:lnTo>
                <a:lnTo>
                  <a:pt x="1243632" y="1536699"/>
                </a:lnTo>
                <a:lnTo>
                  <a:pt x="1248223" y="1600199"/>
                </a:lnTo>
                <a:lnTo>
                  <a:pt x="1251176" y="1650999"/>
                </a:lnTo>
                <a:lnTo>
                  <a:pt x="1252419" y="1701799"/>
                </a:lnTo>
                <a:lnTo>
                  <a:pt x="1251877" y="1765299"/>
                </a:lnTo>
                <a:lnTo>
                  <a:pt x="1249478" y="1816099"/>
                </a:lnTo>
                <a:lnTo>
                  <a:pt x="1421090" y="1816099"/>
                </a:lnTo>
                <a:lnTo>
                  <a:pt x="1424808" y="1790699"/>
                </a:lnTo>
                <a:lnTo>
                  <a:pt x="1435774" y="1752599"/>
                </a:lnTo>
                <a:lnTo>
                  <a:pt x="1450064" y="1714499"/>
                </a:lnTo>
                <a:lnTo>
                  <a:pt x="1467476" y="1663699"/>
                </a:lnTo>
                <a:lnTo>
                  <a:pt x="1487804" y="1625599"/>
                </a:lnTo>
                <a:lnTo>
                  <a:pt x="1510844" y="1574799"/>
                </a:lnTo>
                <a:lnTo>
                  <a:pt x="1519360" y="1562099"/>
                </a:lnTo>
                <a:lnTo>
                  <a:pt x="1395020" y="1562099"/>
                </a:lnTo>
                <a:lnTo>
                  <a:pt x="1388224" y="1498599"/>
                </a:lnTo>
                <a:lnTo>
                  <a:pt x="1384510" y="1435099"/>
                </a:lnTo>
                <a:lnTo>
                  <a:pt x="1383898" y="1396999"/>
                </a:lnTo>
                <a:lnTo>
                  <a:pt x="1283006" y="1396999"/>
                </a:lnTo>
                <a:lnTo>
                  <a:pt x="1277669" y="1346199"/>
                </a:lnTo>
                <a:lnTo>
                  <a:pt x="1270394" y="1308099"/>
                </a:lnTo>
                <a:lnTo>
                  <a:pt x="1261273" y="1257299"/>
                </a:lnTo>
                <a:lnTo>
                  <a:pt x="1250394" y="1206499"/>
                </a:lnTo>
                <a:lnTo>
                  <a:pt x="1237849" y="1168399"/>
                </a:lnTo>
                <a:lnTo>
                  <a:pt x="1223728" y="1117599"/>
                </a:lnTo>
                <a:lnTo>
                  <a:pt x="1208120" y="1066799"/>
                </a:lnTo>
                <a:lnTo>
                  <a:pt x="1191116" y="1015999"/>
                </a:lnTo>
                <a:lnTo>
                  <a:pt x="1172807" y="965199"/>
                </a:lnTo>
                <a:lnTo>
                  <a:pt x="1153281" y="914400"/>
                </a:lnTo>
                <a:lnTo>
                  <a:pt x="1132631" y="863600"/>
                </a:lnTo>
                <a:lnTo>
                  <a:pt x="1110945" y="812800"/>
                </a:lnTo>
                <a:lnTo>
                  <a:pt x="1088315" y="749300"/>
                </a:lnTo>
                <a:lnTo>
                  <a:pt x="1064829" y="698500"/>
                </a:lnTo>
                <a:lnTo>
                  <a:pt x="1040580" y="647700"/>
                </a:lnTo>
                <a:lnTo>
                  <a:pt x="1015656" y="596900"/>
                </a:lnTo>
                <a:lnTo>
                  <a:pt x="990147" y="558800"/>
                </a:lnTo>
                <a:lnTo>
                  <a:pt x="964145" y="508000"/>
                </a:lnTo>
                <a:lnTo>
                  <a:pt x="937740" y="457200"/>
                </a:lnTo>
                <a:lnTo>
                  <a:pt x="911021" y="406400"/>
                </a:lnTo>
                <a:lnTo>
                  <a:pt x="884078" y="368300"/>
                </a:lnTo>
                <a:lnTo>
                  <a:pt x="857003" y="317500"/>
                </a:lnTo>
                <a:lnTo>
                  <a:pt x="829885" y="279400"/>
                </a:lnTo>
                <a:lnTo>
                  <a:pt x="802814" y="228600"/>
                </a:lnTo>
                <a:lnTo>
                  <a:pt x="775881" y="190500"/>
                </a:lnTo>
                <a:lnTo>
                  <a:pt x="749176" y="152400"/>
                </a:lnTo>
                <a:lnTo>
                  <a:pt x="722789" y="114300"/>
                </a:lnTo>
                <a:lnTo>
                  <a:pt x="696810" y="88900"/>
                </a:lnTo>
                <a:lnTo>
                  <a:pt x="671329" y="50800"/>
                </a:lnTo>
                <a:lnTo>
                  <a:pt x="646438" y="25400"/>
                </a:lnTo>
                <a:lnTo>
                  <a:pt x="622225" y="0"/>
                </a:lnTo>
                <a:close/>
              </a:path>
              <a:path w="2173604" h="3340100">
                <a:moveTo>
                  <a:pt x="2156639" y="990599"/>
                </a:moveTo>
                <a:lnTo>
                  <a:pt x="2138314" y="990599"/>
                </a:lnTo>
                <a:lnTo>
                  <a:pt x="2118908" y="1003299"/>
                </a:lnTo>
                <a:lnTo>
                  <a:pt x="2093524" y="1015999"/>
                </a:lnTo>
                <a:lnTo>
                  <a:pt x="2062800" y="1028699"/>
                </a:lnTo>
                <a:lnTo>
                  <a:pt x="2027374" y="1054099"/>
                </a:lnTo>
                <a:lnTo>
                  <a:pt x="1987883" y="1066799"/>
                </a:lnTo>
                <a:lnTo>
                  <a:pt x="1944967" y="1092199"/>
                </a:lnTo>
                <a:lnTo>
                  <a:pt x="1899264" y="1117599"/>
                </a:lnTo>
                <a:lnTo>
                  <a:pt x="1851410" y="1155699"/>
                </a:lnTo>
                <a:lnTo>
                  <a:pt x="1802045" y="1181099"/>
                </a:lnTo>
                <a:lnTo>
                  <a:pt x="1651261" y="1295399"/>
                </a:lnTo>
                <a:lnTo>
                  <a:pt x="1602230" y="1333499"/>
                </a:lnTo>
                <a:lnTo>
                  <a:pt x="1554878" y="1384299"/>
                </a:lnTo>
                <a:lnTo>
                  <a:pt x="1509843" y="1422399"/>
                </a:lnTo>
                <a:lnTo>
                  <a:pt x="1467763" y="1473199"/>
                </a:lnTo>
                <a:lnTo>
                  <a:pt x="1429276" y="1511299"/>
                </a:lnTo>
                <a:lnTo>
                  <a:pt x="1395020" y="1562099"/>
                </a:lnTo>
                <a:lnTo>
                  <a:pt x="1519360" y="1562099"/>
                </a:lnTo>
                <a:lnTo>
                  <a:pt x="1536392" y="1536699"/>
                </a:lnTo>
                <a:lnTo>
                  <a:pt x="1564245" y="1498599"/>
                </a:lnTo>
                <a:lnTo>
                  <a:pt x="1594198" y="1460499"/>
                </a:lnTo>
                <a:lnTo>
                  <a:pt x="1626046" y="1409699"/>
                </a:lnTo>
                <a:lnTo>
                  <a:pt x="1659586" y="1371599"/>
                </a:lnTo>
                <a:lnTo>
                  <a:pt x="1694613" y="1333499"/>
                </a:lnTo>
                <a:lnTo>
                  <a:pt x="1730923" y="1295399"/>
                </a:lnTo>
                <a:lnTo>
                  <a:pt x="1768313" y="1269999"/>
                </a:lnTo>
                <a:lnTo>
                  <a:pt x="1806577" y="1231899"/>
                </a:lnTo>
                <a:lnTo>
                  <a:pt x="1845512" y="1193799"/>
                </a:lnTo>
                <a:lnTo>
                  <a:pt x="1884914" y="1168399"/>
                </a:lnTo>
                <a:lnTo>
                  <a:pt x="1924578" y="1130299"/>
                </a:lnTo>
                <a:lnTo>
                  <a:pt x="2043103" y="1054099"/>
                </a:lnTo>
                <a:lnTo>
                  <a:pt x="2081775" y="1028699"/>
                </a:lnTo>
                <a:lnTo>
                  <a:pt x="2119688" y="1015999"/>
                </a:lnTo>
                <a:lnTo>
                  <a:pt x="2156639" y="990599"/>
                </a:lnTo>
                <a:close/>
              </a:path>
              <a:path w="2173604" h="3340100">
                <a:moveTo>
                  <a:pt x="1713123" y="431800"/>
                </a:moveTo>
                <a:lnTo>
                  <a:pt x="1697407" y="431800"/>
                </a:lnTo>
                <a:lnTo>
                  <a:pt x="1683439" y="444500"/>
                </a:lnTo>
                <a:lnTo>
                  <a:pt x="1667285" y="469900"/>
                </a:lnTo>
                <a:lnTo>
                  <a:pt x="1649199" y="495300"/>
                </a:lnTo>
                <a:lnTo>
                  <a:pt x="1629436" y="520700"/>
                </a:lnTo>
                <a:lnTo>
                  <a:pt x="1608249" y="546100"/>
                </a:lnTo>
                <a:lnTo>
                  <a:pt x="1585893" y="584200"/>
                </a:lnTo>
                <a:lnTo>
                  <a:pt x="1562622" y="622300"/>
                </a:lnTo>
                <a:lnTo>
                  <a:pt x="1538690" y="660400"/>
                </a:lnTo>
                <a:lnTo>
                  <a:pt x="1514350" y="698500"/>
                </a:lnTo>
                <a:lnTo>
                  <a:pt x="1465466" y="800100"/>
                </a:lnTo>
                <a:lnTo>
                  <a:pt x="1441430" y="850900"/>
                </a:lnTo>
                <a:lnTo>
                  <a:pt x="1418002" y="901700"/>
                </a:lnTo>
                <a:lnTo>
                  <a:pt x="1395439" y="952500"/>
                </a:lnTo>
                <a:lnTo>
                  <a:pt x="1373992" y="1015999"/>
                </a:lnTo>
                <a:lnTo>
                  <a:pt x="1353917" y="1066799"/>
                </a:lnTo>
                <a:lnTo>
                  <a:pt x="1335467" y="1130299"/>
                </a:lnTo>
                <a:lnTo>
                  <a:pt x="1318897" y="1193799"/>
                </a:lnTo>
                <a:lnTo>
                  <a:pt x="1304461" y="1257299"/>
                </a:lnTo>
                <a:lnTo>
                  <a:pt x="1292413" y="1320799"/>
                </a:lnTo>
                <a:lnTo>
                  <a:pt x="1283006" y="1396999"/>
                </a:lnTo>
                <a:lnTo>
                  <a:pt x="1383898" y="1396999"/>
                </a:lnTo>
                <a:lnTo>
                  <a:pt x="1383693" y="1384299"/>
                </a:lnTo>
                <a:lnTo>
                  <a:pt x="1385588" y="1320799"/>
                </a:lnTo>
                <a:lnTo>
                  <a:pt x="1390011" y="1257299"/>
                </a:lnTo>
                <a:lnTo>
                  <a:pt x="1396776" y="1206499"/>
                </a:lnTo>
                <a:lnTo>
                  <a:pt x="1405699" y="1142999"/>
                </a:lnTo>
                <a:lnTo>
                  <a:pt x="1416596" y="1092199"/>
                </a:lnTo>
                <a:lnTo>
                  <a:pt x="1429281" y="1041399"/>
                </a:lnTo>
                <a:lnTo>
                  <a:pt x="1443570" y="990599"/>
                </a:lnTo>
                <a:lnTo>
                  <a:pt x="1459278" y="939800"/>
                </a:lnTo>
                <a:lnTo>
                  <a:pt x="1476221" y="889000"/>
                </a:lnTo>
                <a:lnTo>
                  <a:pt x="1494213" y="838200"/>
                </a:lnTo>
                <a:lnTo>
                  <a:pt x="1513070" y="800100"/>
                </a:lnTo>
                <a:lnTo>
                  <a:pt x="1532608" y="749300"/>
                </a:lnTo>
                <a:lnTo>
                  <a:pt x="1552641" y="711200"/>
                </a:lnTo>
                <a:lnTo>
                  <a:pt x="1572985" y="673100"/>
                </a:lnTo>
                <a:lnTo>
                  <a:pt x="1613867" y="596900"/>
                </a:lnTo>
                <a:lnTo>
                  <a:pt x="1634036" y="558800"/>
                </a:lnTo>
                <a:lnTo>
                  <a:pt x="1653776" y="533400"/>
                </a:lnTo>
                <a:lnTo>
                  <a:pt x="1672904" y="495300"/>
                </a:lnTo>
                <a:lnTo>
                  <a:pt x="1691235" y="469900"/>
                </a:lnTo>
                <a:lnTo>
                  <a:pt x="1708583" y="444500"/>
                </a:lnTo>
                <a:lnTo>
                  <a:pt x="1713123" y="431800"/>
                </a:lnTo>
                <a:close/>
              </a:path>
              <a:path w="2173604" h="3340100">
                <a:moveTo>
                  <a:pt x="2173403" y="977899"/>
                </a:moveTo>
                <a:lnTo>
                  <a:pt x="2169212" y="977899"/>
                </a:lnTo>
                <a:lnTo>
                  <a:pt x="2156639" y="990599"/>
                </a:lnTo>
                <a:lnTo>
                  <a:pt x="2169212" y="990599"/>
                </a:lnTo>
                <a:lnTo>
                  <a:pt x="2173403" y="97789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3212" y="1050036"/>
            <a:ext cx="1567180" cy="853440"/>
          </a:xfrm>
          <a:custGeom>
            <a:avLst/>
            <a:gdLst/>
            <a:ahLst/>
            <a:cxnLst/>
            <a:rect l="l" t="t" r="r" b="b"/>
            <a:pathLst>
              <a:path w="1567180" h="853439">
                <a:moveTo>
                  <a:pt x="637540" y="0"/>
                </a:moveTo>
                <a:lnTo>
                  <a:pt x="588301" y="2900"/>
                </a:lnTo>
                <a:lnTo>
                  <a:pt x="540772" y="11381"/>
                </a:lnTo>
                <a:lnTo>
                  <a:pt x="495284" y="25112"/>
                </a:lnTo>
                <a:lnTo>
                  <a:pt x="452167" y="43763"/>
                </a:lnTo>
                <a:lnTo>
                  <a:pt x="411751" y="67003"/>
                </a:lnTo>
                <a:lnTo>
                  <a:pt x="374367" y="94503"/>
                </a:lnTo>
                <a:lnTo>
                  <a:pt x="340344" y="125932"/>
                </a:lnTo>
                <a:lnTo>
                  <a:pt x="310014" y="160960"/>
                </a:lnTo>
                <a:lnTo>
                  <a:pt x="283706" y="199257"/>
                </a:lnTo>
                <a:lnTo>
                  <a:pt x="261751" y="240491"/>
                </a:lnTo>
                <a:lnTo>
                  <a:pt x="244478" y="284333"/>
                </a:lnTo>
                <a:lnTo>
                  <a:pt x="232219" y="330453"/>
                </a:lnTo>
                <a:lnTo>
                  <a:pt x="227444" y="377698"/>
                </a:lnTo>
                <a:lnTo>
                  <a:pt x="190334" y="381508"/>
                </a:lnTo>
                <a:lnTo>
                  <a:pt x="145589" y="395398"/>
                </a:lnTo>
                <a:lnTo>
                  <a:pt x="105098" y="417379"/>
                </a:lnTo>
                <a:lnTo>
                  <a:pt x="69819" y="446492"/>
                </a:lnTo>
                <a:lnTo>
                  <a:pt x="40711" y="481776"/>
                </a:lnTo>
                <a:lnTo>
                  <a:pt x="18732" y="522272"/>
                </a:lnTo>
                <a:lnTo>
                  <a:pt x="4842" y="567020"/>
                </a:lnTo>
                <a:lnTo>
                  <a:pt x="0" y="615061"/>
                </a:lnTo>
                <a:lnTo>
                  <a:pt x="4843" y="663115"/>
                </a:lnTo>
                <a:lnTo>
                  <a:pt x="18733" y="707868"/>
                </a:lnTo>
                <a:lnTo>
                  <a:pt x="40712" y="748361"/>
                </a:lnTo>
                <a:lnTo>
                  <a:pt x="69821" y="783637"/>
                </a:lnTo>
                <a:lnTo>
                  <a:pt x="105101" y="812740"/>
                </a:lnTo>
                <a:lnTo>
                  <a:pt x="145593" y="834713"/>
                </a:lnTo>
                <a:lnTo>
                  <a:pt x="190338" y="848598"/>
                </a:lnTo>
                <a:lnTo>
                  <a:pt x="238378" y="853439"/>
                </a:lnTo>
                <a:lnTo>
                  <a:pt x="249732" y="852297"/>
                </a:lnTo>
                <a:lnTo>
                  <a:pt x="1394340" y="852297"/>
                </a:lnTo>
                <a:lnTo>
                  <a:pt x="1433924" y="846984"/>
                </a:lnTo>
                <a:lnTo>
                  <a:pt x="1477132" y="828764"/>
                </a:lnTo>
                <a:lnTo>
                  <a:pt x="1513728" y="800496"/>
                </a:lnTo>
                <a:lnTo>
                  <a:pt x="1541996" y="763900"/>
                </a:lnTo>
                <a:lnTo>
                  <a:pt x="1560216" y="720692"/>
                </a:lnTo>
                <a:lnTo>
                  <a:pt x="1566671" y="672591"/>
                </a:lnTo>
                <a:lnTo>
                  <a:pt x="1558536" y="618803"/>
                </a:lnTo>
                <a:lnTo>
                  <a:pt x="1535779" y="571468"/>
                </a:lnTo>
                <a:lnTo>
                  <a:pt x="1500878" y="533038"/>
                </a:lnTo>
                <a:lnTo>
                  <a:pt x="1456308" y="505967"/>
                </a:lnTo>
                <a:lnTo>
                  <a:pt x="1408176" y="496315"/>
                </a:lnTo>
                <a:lnTo>
                  <a:pt x="1417446" y="450468"/>
                </a:lnTo>
                <a:lnTo>
                  <a:pt x="1413178" y="402813"/>
                </a:lnTo>
                <a:lnTo>
                  <a:pt x="1400870" y="357965"/>
                </a:lnTo>
                <a:lnTo>
                  <a:pt x="1381270" y="316672"/>
                </a:lnTo>
                <a:lnTo>
                  <a:pt x="1355126" y="279681"/>
                </a:lnTo>
                <a:lnTo>
                  <a:pt x="1323185" y="247740"/>
                </a:lnTo>
                <a:lnTo>
                  <a:pt x="1297362" y="229488"/>
                </a:lnTo>
                <a:lnTo>
                  <a:pt x="1006221" y="229488"/>
                </a:lnTo>
                <a:lnTo>
                  <a:pt x="980566" y="182372"/>
                </a:lnTo>
                <a:lnTo>
                  <a:pt x="950351" y="142958"/>
                </a:lnTo>
                <a:lnTo>
                  <a:pt x="915699" y="107477"/>
                </a:lnTo>
                <a:lnTo>
                  <a:pt x="877020" y="76336"/>
                </a:lnTo>
                <a:lnTo>
                  <a:pt x="834723" y="49942"/>
                </a:lnTo>
                <a:lnTo>
                  <a:pt x="789217" y="28704"/>
                </a:lnTo>
                <a:lnTo>
                  <a:pt x="740912" y="13029"/>
                </a:lnTo>
                <a:lnTo>
                  <a:pt x="690216" y="3325"/>
                </a:lnTo>
                <a:lnTo>
                  <a:pt x="637540" y="0"/>
                </a:lnTo>
                <a:close/>
              </a:path>
              <a:path w="1567180" h="853439">
                <a:moveTo>
                  <a:pt x="1394340" y="852297"/>
                </a:moveTo>
                <a:lnTo>
                  <a:pt x="249732" y="852297"/>
                </a:lnTo>
                <a:lnTo>
                  <a:pt x="255397" y="853439"/>
                </a:lnTo>
                <a:lnTo>
                  <a:pt x="1385824" y="853439"/>
                </a:lnTo>
                <a:lnTo>
                  <a:pt x="1394340" y="852297"/>
                </a:lnTo>
                <a:close/>
              </a:path>
              <a:path w="1567180" h="853439">
                <a:moveTo>
                  <a:pt x="1152398" y="185419"/>
                </a:moveTo>
                <a:lnTo>
                  <a:pt x="1098962" y="190785"/>
                </a:lnTo>
                <a:lnTo>
                  <a:pt x="1049147" y="206248"/>
                </a:lnTo>
                <a:lnTo>
                  <a:pt x="1006221" y="229488"/>
                </a:lnTo>
                <a:lnTo>
                  <a:pt x="1297362" y="229488"/>
                </a:lnTo>
                <a:lnTo>
                  <a:pt x="1286194" y="221596"/>
                </a:lnTo>
                <a:lnTo>
                  <a:pt x="1244901" y="201996"/>
                </a:lnTo>
                <a:lnTo>
                  <a:pt x="1200053" y="189688"/>
                </a:lnTo>
                <a:lnTo>
                  <a:pt x="1152398" y="185419"/>
                </a:lnTo>
                <a:close/>
              </a:path>
            </a:pathLst>
          </a:custGeom>
          <a:solidFill>
            <a:srgbClr val="7E7E7E">
              <a:alpha val="14901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77339" y="3180588"/>
            <a:ext cx="1112520" cy="1132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1220" y="1653539"/>
            <a:ext cx="1569720" cy="1769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07335" y="2721864"/>
            <a:ext cx="1449324" cy="1645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6636" y="2734055"/>
            <a:ext cx="1458468" cy="1644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32988" y="2132076"/>
            <a:ext cx="1458467" cy="1644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8116" y="1767839"/>
            <a:ext cx="1909572" cy="2156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6259" y="2375916"/>
            <a:ext cx="1341120" cy="1501140"/>
          </a:xfrm>
          <a:prstGeom prst="rect">
            <a:avLst/>
          </a:prstGeom>
          <a:blipFill dpi="0" rotWithShape="1">
            <a:blip r:embed="rId8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29155" y="1363980"/>
            <a:ext cx="1309116" cy="1412748"/>
          </a:xfrm>
          <a:prstGeom prst="rect">
            <a:avLst/>
          </a:prstGeom>
          <a:blipFill dpi="0" rotWithShape="1">
            <a:blip r:embed="rId9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63696" y="3607308"/>
            <a:ext cx="842771" cy="8549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80388" y="2281427"/>
            <a:ext cx="1165860" cy="1120139"/>
          </a:xfrm>
          <a:prstGeom prst="rect">
            <a:avLst/>
          </a:prstGeom>
          <a:blipFill dpi="0" rotWithShape="1">
            <a:blip r:embed="rId11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3108" y="3425952"/>
            <a:ext cx="873251" cy="841248"/>
          </a:xfrm>
          <a:prstGeom prst="rect">
            <a:avLst/>
          </a:prstGeom>
          <a:blipFill dpi="0" rotWithShape="1">
            <a:blip r:embed="rId12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90800" y="1496567"/>
            <a:ext cx="1554479" cy="1638300"/>
          </a:xfrm>
          <a:prstGeom prst="rect">
            <a:avLst/>
          </a:prstGeom>
          <a:blipFill dpi="0" rotWithShape="1">
            <a:blip r:embed="rId13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20084" y="2862072"/>
            <a:ext cx="1112519" cy="1132332"/>
          </a:xfrm>
          <a:prstGeom prst="rect">
            <a:avLst/>
          </a:prstGeom>
          <a:blipFill dpi="0" rotWithShape="1">
            <a:blip r:embed="rId14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59735" y="3000755"/>
            <a:ext cx="1478279" cy="1461516"/>
          </a:xfrm>
          <a:prstGeom prst="rect">
            <a:avLst/>
          </a:prstGeom>
          <a:blipFill dpi="0" rotWithShape="1">
            <a:blip r:embed="rId15" cstate="print">
              <a:alphaModFix amt="64000"/>
            </a:blip>
            <a:srcRect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75659" y="161544"/>
            <a:ext cx="1254760" cy="683260"/>
          </a:xfrm>
          <a:custGeom>
            <a:avLst/>
            <a:gdLst/>
            <a:ahLst/>
            <a:cxnLst/>
            <a:rect l="l" t="t" r="r" b="b"/>
            <a:pathLst>
              <a:path w="1254760" h="683260">
                <a:moveTo>
                  <a:pt x="510413" y="0"/>
                </a:moveTo>
                <a:lnTo>
                  <a:pt x="463275" y="3326"/>
                </a:lnTo>
                <a:lnTo>
                  <a:pt x="418181" y="13001"/>
                </a:lnTo>
                <a:lnTo>
                  <a:pt x="375588" y="28570"/>
                </a:lnTo>
                <a:lnTo>
                  <a:pt x="335953" y="49576"/>
                </a:lnTo>
                <a:lnTo>
                  <a:pt x="299735" y="75564"/>
                </a:lnTo>
                <a:lnTo>
                  <a:pt x="267392" y="106079"/>
                </a:lnTo>
                <a:lnTo>
                  <a:pt x="239382" y="140664"/>
                </a:lnTo>
                <a:lnTo>
                  <a:pt x="216163" y="178864"/>
                </a:lnTo>
                <a:lnTo>
                  <a:pt x="198192" y="220224"/>
                </a:lnTo>
                <a:lnTo>
                  <a:pt x="185927" y="264286"/>
                </a:lnTo>
                <a:lnTo>
                  <a:pt x="182117" y="302132"/>
                </a:lnTo>
                <a:lnTo>
                  <a:pt x="152400" y="305180"/>
                </a:lnTo>
                <a:lnTo>
                  <a:pt x="110904" y="318789"/>
                </a:lnTo>
                <a:lnTo>
                  <a:pt x="74224" y="341027"/>
                </a:lnTo>
                <a:lnTo>
                  <a:pt x="43576" y="370681"/>
                </a:lnTo>
                <a:lnTo>
                  <a:pt x="20178" y="406536"/>
                </a:lnTo>
                <a:lnTo>
                  <a:pt x="5247" y="447379"/>
                </a:lnTo>
                <a:lnTo>
                  <a:pt x="0" y="491997"/>
                </a:lnTo>
                <a:lnTo>
                  <a:pt x="5041" y="535754"/>
                </a:lnTo>
                <a:lnTo>
                  <a:pt x="19403" y="575912"/>
                </a:lnTo>
                <a:lnTo>
                  <a:pt x="41937" y="611329"/>
                </a:lnTo>
                <a:lnTo>
                  <a:pt x="71499" y="640864"/>
                </a:lnTo>
                <a:lnTo>
                  <a:pt x="106941" y="663373"/>
                </a:lnTo>
                <a:lnTo>
                  <a:pt x="147117" y="677717"/>
                </a:lnTo>
                <a:lnTo>
                  <a:pt x="190880" y="682751"/>
                </a:lnTo>
                <a:lnTo>
                  <a:pt x="199898" y="681863"/>
                </a:lnTo>
                <a:lnTo>
                  <a:pt x="1114990" y="681863"/>
                </a:lnTo>
                <a:lnTo>
                  <a:pt x="1155252" y="675376"/>
                </a:lnTo>
                <a:lnTo>
                  <a:pt x="1194998" y="654840"/>
                </a:lnTo>
                <a:lnTo>
                  <a:pt x="1226332" y="623526"/>
                </a:lnTo>
                <a:lnTo>
                  <a:pt x="1246875" y="583817"/>
                </a:lnTo>
                <a:lnTo>
                  <a:pt x="1254252" y="538098"/>
                </a:lnTo>
                <a:lnTo>
                  <a:pt x="1247745" y="495063"/>
                </a:lnTo>
                <a:lnTo>
                  <a:pt x="1229534" y="457184"/>
                </a:lnTo>
                <a:lnTo>
                  <a:pt x="1201584" y="426424"/>
                </a:lnTo>
                <a:lnTo>
                  <a:pt x="1165860" y="404748"/>
                </a:lnTo>
                <a:lnTo>
                  <a:pt x="1127378" y="397001"/>
                </a:lnTo>
                <a:lnTo>
                  <a:pt x="1134744" y="360425"/>
                </a:lnTo>
                <a:lnTo>
                  <a:pt x="1129141" y="311768"/>
                </a:lnTo>
                <a:lnTo>
                  <a:pt x="1113177" y="267116"/>
                </a:lnTo>
                <a:lnTo>
                  <a:pt x="1088128" y="227738"/>
                </a:lnTo>
                <a:lnTo>
                  <a:pt x="1055265" y="194902"/>
                </a:lnTo>
                <a:lnTo>
                  <a:pt x="1037535" y="183641"/>
                </a:lnTo>
                <a:lnTo>
                  <a:pt x="805561" y="183641"/>
                </a:lnTo>
                <a:lnTo>
                  <a:pt x="785113" y="145923"/>
                </a:lnTo>
                <a:lnTo>
                  <a:pt x="757141" y="110127"/>
                </a:lnTo>
                <a:lnTo>
                  <a:pt x="724600" y="78504"/>
                </a:lnTo>
                <a:lnTo>
                  <a:pt x="687978" y="51540"/>
                </a:lnTo>
                <a:lnTo>
                  <a:pt x="647762" y="29721"/>
                </a:lnTo>
                <a:lnTo>
                  <a:pt x="604438" y="13533"/>
                </a:lnTo>
                <a:lnTo>
                  <a:pt x="558493" y="3464"/>
                </a:lnTo>
                <a:lnTo>
                  <a:pt x="510413" y="0"/>
                </a:lnTo>
                <a:close/>
              </a:path>
              <a:path w="1254760" h="683260">
                <a:moveTo>
                  <a:pt x="1114990" y="681863"/>
                </a:moveTo>
                <a:lnTo>
                  <a:pt x="199898" y="681863"/>
                </a:lnTo>
                <a:lnTo>
                  <a:pt x="204469" y="682751"/>
                </a:lnTo>
                <a:lnTo>
                  <a:pt x="1109472" y="682751"/>
                </a:lnTo>
                <a:lnTo>
                  <a:pt x="1114990" y="681863"/>
                </a:lnTo>
                <a:close/>
              </a:path>
              <a:path w="1254760" h="683260">
                <a:moveTo>
                  <a:pt x="922527" y="148335"/>
                </a:moveTo>
                <a:lnTo>
                  <a:pt x="879824" y="152606"/>
                </a:lnTo>
                <a:lnTo>
                  <a:pt x="839977" y="164973"/>
                </a:lnTo>
                <a:lnTo>
                  <a:pt x="805561" y="183641"/>
                </a:lnTo>
                <a:lnTo>
                  <a:pt x="1037535" y="183641"/>
                </a:lnTo>
                <a:lnTo>
                  <a:pt x="1015863" y="169877"/>
                </a:lnTo>
                <a:lnTo>
                  <a:pt x="971192" y="153932"/>
                </a:lnTo>
                <a:lnTo>
                  <a:pt x="922527" y="148335"/>
                </a:lnTo>
                <a:close/>
              </a:path>
            </a:pathLst>
          </a:custGeom>
          <a:solidFill>
            <a:srgbClr val="7E7E7E">
              <a:alpha val="14901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87133" y="444245"/>
            <a:ext cx="0" cy="1130300"/>
          </a:xfrm>
          <a:custGeom>
            <a:avLst/>
            <a:gdLst/>
            <a:ahLst/>
            <a:cxnLst/>
            <a:rect l="l" t="t" r="r" b="b"/>
            <a:pathLst>
              <a:path h="1130300">
                <a:moveTo>
                  <a:pt x="0" y="0"/>
                </a:moveTo>
                <a:lnTo>
                  <a:pt x="0" y="1130173"/>
                </a:lnTo>
              </a:path>
            </a:pathLst>
          </a:custGeom>
          <a:ln w="1981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333481" y="444245"/>
            <a:ext cx="0" cy="1130300"/>
          </a:xfrm>
          <a:custGeom>
            <a:avLst/>
            <a:gdLst/>
            <a:ahLst/>
            <a:cxnLst/>
            <a:rect l="l" t="t" r="r" b="b"/>
            <a:pathLst>
              <a:path h="1130300">
                <a:moveTo>
                  <a:pt x="0" y="0"/>
                </a:moveTo>
                <a:lnTo>
                  <a:pt x="0" y="1130173"/>
                </a:lnTo>
              </a:path>
            </a:pathLst>
          </a:custGeom>
          <a:ln w="1981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805671" y="1575816"/>
            <a:ext cx="3045460" cy="1123315"/>
          </a:xfrm>
          <a:custGeom>
            <a:avLst/>
            <a:gdLst/>
            <a:ahLst/>
            <a:cxnLst/>
            <a:rect l="l" t="t" r="r" b="b"/>
            <a:pathLst>
              <a:path w="3045459" h="1123314">
                <a:moveTo>
                  <a:pt x="2608199" y="0"/>
                </a:moveTo>
                <a:lnTo>
                  <a:pt x="436752" y="0"/>
                </a:lnTo>
                <a:lnTo>
                  <a:pt x="389170" y="2563"/>
                </a:lnTo>
                <a:lnTo>
                  <a:pt x="343070" y="10075"/>
                </a:lnTo>
                <a:lnTo>
                  <a:pt x="298720" y="22270"/>
                </a:lnTo>
                <a:lnTo>
                  <a:pt x="256385" y="38881"/>
                </a:lnTo>
                <a:lnTo>
                  <a:pt x="216332" y="59642"/>
                </a:lnTo>
                <a:lnTo>
                  <a:pt x="178829" y="84287"/>
                </a:lnTo>
                <a:lnTo>
                  <a:pt x="144141" y="112548"/>
                </a:lnTo>
                <a:lnTo>
                  <a:pt x="112535" y="144160"/>
                </a:lnTo>
                <a:lnTo>
                  <a:pt x="84279" y="178856"/>
                </a:lnTo>
                <a:lnTo>
                  <a:pt x="59638" y="216370"/>
                </a:lnTo>
                <a:lnTo>
                  <a:pt x="38879" y="256435"/>
                </a:lnTo>
                <a:lnTo>
                  <a:pt x="22269" y="298785"/>
                </a:lnTo>
                <a:lnTo>
                  <a:pt x="10075" y="343153"/>
                </a:lnTo>
                <a:lnTo>
                  <a:pt x="2563" y="389274"/>
                </a:lnTo>
                <a:lnTo>
                  <a:pt x="0" y="436880"/>
                </a:lnTo>
                <a:lnTo>
                  <a:pt x="0" y="1123188"/>
                </a:lnTo>
                <a:lnTo>
                  <a:pt x="3044952" y="1123188"/>
                </a:lnTo>
                <a:lnTo>
                  <a:pt x="3044952" y="436880"/>
                </a:lnTo>
                <a:lnTo>
                  <a:pt x="3042388" y="389274"/>
                </a:lnTo>
                <a:lnTo>
                  <a:pt x="3034876" y="343153"/>
                </a:lnTo>
                <a:lnTo>
                  <a:pt x="3022682" y="298785"/>
                </a:lnTo>
                <a:lnTo>
                  <a:pt x="3006072" y="256435"/>
                </a:lnTo>
                <a:lnTo>
                  <a:pt x="2985313" y="216370"/>
                </a:lnTo>
                <a:lnTo>
                  <a:pt x="2960672" y="178856"/>
                </a:lnTo>
                <a:lnTo>
                  <a:pt x="2932416" y="144160"/>
                </a:lnTo>
                <a:lnTo>
                  <a:pt x="2900810" y="112548"/>
                </a:lnTo>
                <a:lnTo>
                  <a:pt x="2866122" y="84287"/>
                </a:lnTo>
                <a:lnTo>
                  <a:pt x="2828619" y="59642"/>
                </a:lnTo>
                <a:lnTo>
                  <a:pt x="2788566" y="38881"/>
                </a:lnTo>
                <a:lnTo>
                  <a:pt x="2746231" y="22270"/>
                </a:lnTo>
                <a:lnTo>
                  <a:pt x="2701881" y="10075"/>
                </a:lnTo>
                <a:lnTo>
                  <a:pt x="2655781" y="2563"/>
                </a:lnTo>
                <a:lnTo>
                  <a:pt x="260819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44178" y="1704085"/>
            <a:ext cx="136844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Dos</a:t>
            </a:r>
            <a:r>
              <a:rPr kumimoji="0" sz="2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t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a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r</a:t>
            </a:r>
            <a:r>
              <a:rPr kumimoji="0" sz="24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c</a:t>
            </a:r>
            <a:r>
              <a:rPr kumimoji="0" sz="2400" b="1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z</a:t>
            </a:r>
            <a:r>
              <a:rPr kumimoji="0" sz="24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kta bold" panose="020B0000000000000000" pitchFamily="34" charset="-18"/>
              <a:ea typeface="Open Sans" panose="020B0604020202020204" charset="0"/>
              <a:cs typeface="Mukta bold" panose="020B0000000000000000" pitchFamily="34" charset="-18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811006" y="1587246"/>
            <a:ext cx="3045460" cy="2792095"/>
          </a:xfrm>
          <a:custGeom>
            <a:avLst/>
            <a:gdLst/>
            <a:ahLst/>
            <a:cxnLst/>
            <a:rect l="l" t="t" r="r" b="b"/>
            <a:pathLst>
              <a:path w="3045459" h="2792095">
                <a:moveTo>
                  <a:pt x="0" y="465327"/>
                </a:moveTo>
                <a:lnTo>
                  <a:pt x="2401" y="417741"/>
                </a:lnTo>
                <a:lnTo>
                  <a:pt x="9451" y="371532"/>
                </a:lnTo>
                <a:lnTo>
                  <a:pt x="20915" y="326933"/>
                </a:lnTo>
                <a:lnTo>
                  <a:pt x="36560" y="284178"/>
                </a:lnTo>
                <a:lnTo>
                  <a:pt x="56151" y="243500"/>
                </a:lnTo>
                <a:lnTo>
                  <a:pt x="79456" y="205134"/>
                </a:lnTo>
                <a:lnTo>
                  <a:pt x="106240" y="169313"/>
                </a:lnTo>
                <a:lnTo>
                  <a:pt x="136271" y="136270"/>
                </a:lnTo>
                <a:lnTo>
                  <a:pt x="169313" y="106240"/>
                </a:lnTo>
                <a:lnTo>
                  <a:pt x="205134" y="79456"/>
                </a:lnTo>
                <a:lnTo>
                  <a:pt x="243500" y="56151"/>
                </a:lnTo>
                <a:lnTo>
                  <a:pt x="284178" y="36560"/>
                </a:lnTo>
                <a:lnTo>
                  <a:pt x="326933" y="20915"/>
                </a:lnTo>
                <a:lnTo>
                  <a:pt x="371532" y="9451"/>
                </a:lnTo>
                <a:lnTo>
                  <a:pt x="417741" y="2401"/>
                </a:lnTo>
                <a:lnTo>
                  <a:pt x="465327" y="0"/>
                </a:lnTo>
                <a:lnTo>
                  <a:pt x="2579624" y="0"/>
                </a:lnTo>
                <a:lnTo>
                  <a:pt x="2627210" y="2401"/>
                </a:lnTo>
                <a:lnTo>
                  <a:pt x="2673419" y="9451"/>
                </a:lnTo>
                <a:lnTo>
                  <a:pt x="2718018" y="20915"/>
                </a:lnTo>
                <a:lnTo>
                  <a:pt x="2760773" y="36560"/>
                </a:lnTo>
                <a:lnTo>
                  <a:pt x="2801451" y="56151"/>
                </a:lnTo>
                <a:lnTo>
                  <a:pt x="2839817" y="79456"/>
                </a:lnTo>
                <a:lnTo>
                  <a:pt x="2875638" y="106240"/>
                </a:lnTo>
                <a:lnTo>
                  <a:pt x="2908680" y="136270"/>
                </a:lnTo>
                <a:lnTo>
                  <a:pt x="2938711" y="169313"/>
                </a:lnTo>
                <a:lnTo>
                  <a:pt x="2965495" y="205134"/>
                </a:lnTo>
                <a:lnTo>
                  <a:pt x="2988800" y="243500"/>
                </a:lnTo>
                <a:lnTo>
                  <a:pt x="3008391" y="284178"/>
                </a:lnTo>
                <a:lnTo>
                  <a:pt x="3024036" y="326933"/>
                </a:lnTo>
                <a:lnTo>
                  <a:pt x="3035500" y="371532"/>
                </a:lnTo>
                <a:lnTo>
                  <a:pt x="3042550" y="417741"/>
                </a:lnTo>
                <a:lnTo>
                  <a:pt x="3044952" y="465327"/>
                </a:lnTo>
                <a:lnTo>
                  <a:pt x="3044952" y="2326640"/>
                </a:lnTo>
                <a:lnTo>
                  <a:pt x="3042550" y="2374226"/>
                </a:lnTo>
                <a:lnTo>
                  <a:pt x="3035500" y="2420435"/>
                </a:lnTo>
                <a:lnTo>
                  <a:pt x="3024036" y="2465034"/>
                </a:lnTo>
                <a:lnTo>
                  <a:pt x="3008391" y="2507789"/>
                </a:lnTo>
                <a:lnTo>
                  <a:pt x="2988800" y="2548467"/>
                </a:lnTo>
                <a:lnTo>
                  <a:pt x="2965495" y="2586833"/>
                </a:lnTo>
                <a:lnTo>
                  <a:pt x="2938711" y="2622654"/>
                </a:lnTo>
                <a:lnTo>
                  <a:pt x="2908680" y="2655696"/>
                </a:lnTo>
                <a:lnTo>
                  <a:pt x="2875638" y="2685727"/>
                </a:lnTo>
                <a:lnTo>
                  <a:pt x="2839817" y="2712511"/>
                </a:lnTo>
                <a:lnTo>
                  <a:pt x="2801451" y="2735816"/>
                </a:lnTo>
                <a:lnTo>
                  <a:pt x="2760773" y="2755407"/>
                </a:lnTo>
                <a:lnTo>
                  <a:pt x="2718018" y="2771052"/>
                </a:lnTo>
                <a:lnTo>
                  <a:pt x="2673419" y="2782516"/>
                </a:lnTo>
                <a:lnTo>
                  <a:pt x="2627210" y="2789566"/>
                </a:lnTo>
                <a:lnTo>
                  <a:pt x="2579624" y="2791967"/>
                </a:lnTo>
                <a:lnTo>
                  <a:pt x="465327" y="2791967"/>
                </a:lnTo>
                <a:lnTo>
                  <a:pt x="417741" y="2789566"/>
                </a:lnTo>
                <a:lnTo>
                  <a:pt x="371532" y="2782516"/>
                </a:lnTo>
                <a:lnTo>
                  <a:pt x="326933" y="2771052"/>
                </a:lnTo>
                <a:lnTo>
                  <a:pt x="284178" y="2755407"/>
                </a:lnTo>
                <a:lnTo>
                  <a:pt x="243500" y="2735816"/>
                </a:lnTo>
                <a:lnTo>
                  <a:pt x="205134" y="2712511"/>
                </a:lnTo>
                <a:lnTo>
                  <a:pt x="169313" y="2685727"/>
                </a:lnTo>
                <a:lnTo>
                  <a:pt x="136271" y="2655696"/>
                </a:lnTo>
                <a:lnTo>
                  <a:pt x="106240" y="2622654"/>
                </a:lnTo>
                <a:lnTo>
                  <a:pt x="79456" y="2586833"/>
                </a:lnTo>
                <a:lnTo>
                  <a:pt x="56151" y="2548467"/>
                </a:lnTo>
                <a:lnTo>
                  <a:pt x="36560" y="2507789"/>
                </a:lnTo>
                <a:lnTo>
                  <a:pt x="20915" y="2465034"/>
                </a:lnTo>
                <a:lnTo>
                  <a:pt x="9451" y="2420435"/>
                </a:lnTo>
                <a:lnTo>
                  <a:pt x="2401" y="2374226"/>
                </a:lnTo>
                <a:lnTo>
                  <a:pt x="0" y="2326640"/>
                </a:lnTo>
                <a:lnTo>
                  <a:pt x="0" y="465327"/>
                </a:lnTo>
                <a:close/>
              </a:path>
            </a:pathLst>
          </a:custGeom>
          <a:ln w="1981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956292" y="2182367"/>
            <a:ext cx="349250" cy="372110"/>
          </a:xfrm>
          <a:custGeom>
            <a:avLst/>
            <a:gdLst/>
            <a:ahLst/>
            <a:cxnLst/>
            <a:rect l="l" t="t" r="r" b="b"/>
            <a:pathLst>
              <a:path w="349250" h="372110">
                <a:moveTo>
                  <a:pt x="35559" y="0"/>
                </a:moveTo>
                <a:lnTo>
                  <a:pt x="24637" y="0"/>
                </a:lnTo>
                <a:lnTo>
                  <a:pt x="20574" y="1143"/>
                </a:lnTo>
                <a:lnTo>
                  <a:pt x="0" y="24384"/>
                </a:lnTo>
                <a:lnTo>
                  <a:pt x="0" y="210312"/>
                </a:lnTo>
                <a:lnTo>
                  <a:pt x="303783" y="368554"/>
                </a:lnTo>
                <a:lnTo>
                  <a:pt x="314832" y="371856"/>
                </a:lnTo>
                <a:lnTo>
                  <a:pt x="324357" y="371856"/>
                </a:lnTo>
                <a:lnTo>
                  <a:pt x="329818" y="370713"/>
                </a:lnTo>
                <a:lnTo>
                  <a:pt x="333882" y="368554"/>
                </a:lnTo>
                <a:lnTo>
                  <a:pt x="343534" y="365252"/>
                </a:lnTo>
                <a:lnTo>
                  <a:pt x="348996" y="356362"/>
                </a:lnTo>
                <a:lnTo>
                  <a:pt x="348996" y="348615"/>
                </a:lnTo>
                <a:lnTo>
                  <a:pt x="320293" y="348615"/>
                </a:lnTo>
                <a:lnTo>
                  <a:pt x="30099" y="210312"/>
                </a:lnTo>
                <a:lnTo>
                  <a:pt x="30099" y="24384"/>
                </a:lnTo>
                <a:lnTo>
                  <a:pt x="89428" y="24384"/>
                </a:lnTo>
                <a:lnTo>
                  <a:pt x="45211" y="3302"/>
                </a:lnTo>
                <a:lnTo>
                  <a:pt x="41021" y="1143"/>
                </a:lnTo>
                <a:lnTo>
                  <a:pt x="35559" y="0"/>
                </a:lnTo>
                <a:close/>
              </a:path>
              <a:path w="349250" h="372110">
                <a:moveTo>
                  <a:pt x="89428" y="24384"/>
                </a:moveTo>
                <a:lnTo>
                  <a:pt x="30099" y="24384"/>
                </a:lnTo>
                <a:lnTo>
                  <a:pt x="320293" y="161544"/>
                </a:lnTo>
                <a:lnTo>
                  <a:pt x="320293" y="348615"/>
                </a:lnTo>
                <a:lnTo>
                  <a:pt x="348996" y="348615"/>
                </a:lnTo>
                <a:lnTo>
                  <a:pt x="348996" y="153797"/>
                </a:lnTo>
                <a:lnTo>
                  <a:pt x="343534" y="145034"/>
                </a:lnTo>
                <a:lnTo>
                  <a:pt x="335279" y="141605"/>
                </a:lnTo>
                <a:lnTo>
                  <a:pt x="89428" y="24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988295" y="2130551"/>
            <a:ext cx="425450" cy="216535"/>
          </a:xfrm>
          <a:custGeom>
            <a:avLst/>
            <a:gdLst/>
            <a:ahLst/>
            <a:cxnLst/>
            <a:rect l="l" t="t" r="r" b="b"/>
            <a:pathLst>
              <a:path w="425450" h="216535">
                <a:moveTo>
                  <a:pt x="116204" y="0"/>
                </a:moveTo>
                <a:lnTo>
                  <a:pt x="106679" y="0"/>
                </a:lnTo>
                <a:lnTo>
                  <a:pt x="101219" y="1143"/>
                </a:lnTo>
                <a:lnTo>
                  <a:pt x="16382" y="37719"/>
                </a:lnTo>
                <a:lnTo>
                  <a:pt x="0" y="58800"/>
                </a:lnTo>
                <a:lnTo>
                  <a:pt x="1002" y="65220"/>
                </a:lnTo>
                <a:lnTo>
                  <a:pt x="3921" y="71008"/>
                </a:lnTo>
                <a:lnTo>
                  <a:pt x="8626" y="75963"/>
                </a:lnTo>
                <a:lnTo>
                  <a:pt x="14985" y="79883"/>
                </a:lnTo>
                <a:lnTo>
                  <a:pt x="292607" y="213106"/>
                </a:lnTo>
                <a:lnTo>
                  <a:pt x="296672" y="215264"/>
                </a:lnTo>
                <a:lnTo>
                  <a:pt x="302132" y="216408"/>
                </a:lnTo>
                <a:lnTo>
                  <a:pt x="313054" y="216408"/>
                </a:lnTo>
                <a:lnTo>
                  <a:pt x="317246" y="215264"/>
                </a:lnTo>
                <a:lnTo>
                  <a:pt x="322706" y="213106"/>
                </a:lnTo>
                <a:lnTo>
                  <a:pt x="366458" y="192024"/>
                </a:lnTo>
                <a:lnTo>
                  <a:pt x="307594" y="192024"/>
                </a:lnTo>
                <a:lnTo>
                  <a:pt x="30099" y="59944"/>
                </a:lnTo>
                <a:lnTo>
                  <a:pt x="110744" y="24384"/>
                </a:lnTo>
                <a:lnTo>
                  <a:pt x="175663" y="24384"/>
                </a:lnTo>
                <a:lnTo>
                  <a:pt x="125729" y="2159"/>
                </a:lnTo>
                <a:lnTo>
                  <a:pt x="120269" y="1143"/>
                </a:lnTo>
                <a:lnTo>
                  <a:pt x="116204" y="0"/>
                </a:lnTo>
                <a:close/>
              </a:path>
              <a:path w="425450" h="216535">
                <a:moveTo>
                  <a:pt x="175663" y="24384"/>
                </a:moveTo>
                <a:lnTo>
                  <a:pt x="110744" y="24384"/>
                </a:lnTo>
                <a:lnTo>
                  <a:pt x="395097" y="149860"/>
                </a:lnTo>
                <a:lnTo>
                  <a:pt x="307594" y="192024"/>
                </a:lnTo>
                <a:lnTo>
                  <a:pt x="366458" y="192024"/>
                </a:lnTo>
                <a:lnTo>
                  <a:pt x="410209" y="170942"/>
                </a:lnTo>
                <a:lnTo>
                  <a:pt x="416569" y="167022"/>
                </a:lnTo>
                <a:lnTo>
                  <a:pt x="421274" y="162067"/>
                </a:lnTo>
                <a:lnTo>
                  <a:pt x="424193" y="156279"/>
                </a:lnTo>
                <a:lnTo>
                  <a:pt x="425196" y="149860"/>
                </a:lnTo>
                <a:lnTo>
                  <a:pt x="424193" y="143440"/>
                </a:lnTo>
                <a:lnTo>
                  <a:pt x="421274" y="137652"/>
                </a:lnTo>
                <a:lnTo>
                  <a:pt x="416569" y="132697"/>
                </a:lnTo>
                <a:lnTo>
                  <a:pt x="410209" y="128777"/>
                </a:lnTo>
                <a:lnTo>
                  <a:pt x="175663" y="243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096500" y="2081783"/>
            <a:ext cx="416559" cy="208915"/>
          </a:xfrm>
          <a:custGeom>
            <a:avLst/>
            <a:gdLst/>
            <a:ahLst/>
            <a:cxnLst/>
            <a:rect l="l" t="t" r="r" b="b"/>
            <a:pathLst>
              <a:path w="416559" h="208914">
                <a:moveTo>
                  <a:pt x="116331" y="0"/>
                </a:moveTo>
                <a:lnTo>
                  <a:pt x="101219" y="0"/>
                </a:lnTo>
                <a:lnTo>
                  <a:pt x="97154" y="2158"/>
                </a:lnTo>
                <a:lnTo>
                  <a:pt x="16382" y="37718"/>
                </a:lnTo>
                <a:lnTo>
                  <a:pt x="9804" y="41655"/>
                </a:lnTo>
                <a:lnTo>
                  <a:pt x="4619" y="46640"/>
                </a:lnTo>
                <a:lnTo>
                  <a:pt x="1220" y="52435"/>
                </a:lnTo>
                <a:lnTo>
                  <a:pt x="0" y="58800"/>
                </a:lnTo>
                <a:lnTo>
                  <a:pt x="1220" y="65240"/>
                </a:lnTo>
                <a:lnTo>
                  <a:pt x="4619" y="71072"/>
                </a:lnTo>
                <a:lnTo>
                  <a:pt x="9804" y="76071"/>
                </a:lnTo>
                <a:lnTo>
                  <a:pt x="16382" y="80010"/>
                </a:lnTo>
                <a:lnTo>
                  <a:pt x="296925" y="205486"/>
                </a:lnTo>
                <a:lnTo>
                  <a:pt x="301117" y="207644"/>
                </a:lnTo>
                <a:lnTo>
                  <a:pt x="306577" y="208787"/>
                </a:lnTo>
                <a:lnTo>
                  <a:pt x="316102" y="208787"/>
                </a:lnTo>
                <a:lnTo>
                  <a:pt x="321564" y="207644"/>
                </a:lnTo>
                <a:lnTo>
                  <a:pt x="327151" y="205486"/>
                </a:lnTo>
                <a:lnTo>
                  <a:pt x="370897" y="184403"/>
                </a:lnTo>
                <a:lnTo>
                  <a:pt x="312039" y="184403"/>
                </a:lnTo>
                <a:lnTo>
                  <a:pt x="30099" y="58800"/>
                </a:lnTo>
                <a:lnTo>
                  <a:pt x="112268" y="23367"/>
                </a:lnTo>
                <a:lnTo>
                  <a:pt x="172306" y="23367"/>
                </a:lnTo>
                <a:lnTo>
                  <a:pt x="125856" y="2158"/>
                </a:lnTo>
                <a:lnTo>
                  <a:pt x="121793" y="1142"/>
                </a:lnTo>
                <a:lnTo>
                  <a:pt x="116331" y="0"/>
                </a:lnTo>
                <a:close/>
              </a:path>
              <a:path w="416559" h="208914">
                <a:moveTo>
                  <a:pt x="172306" y="23367"/>
                </a:moveTo>
                <a:lnTo>
                  <a:pt x="112268" y="23367"/>
                </a:lnTo>
                <a:lnTo>
                  <a:pt x="385952" y="148843"/>
                </a:lnTo>
                <a:lnTo>
                  <a:pt x="312039" y="184403"/>
                </a:lnTo>
                <a:lnTo>
                  <a:pt x="370897" y="184403"/>
                </a:lnTo>
                <a:lnTo>
                  <a:pt x="400939" y="169925"/>
                </a:lnTo>
                <a:lnTo>
                  <a:pt x="407372" y="165846"/>
                </a:lnTo>
                <a:lnTo>
                  <a:pt x="412115" y="160623"/>
                </a:lnTo>
                <a:lnTo>
                  <a:pt x="415047" y="154781"/>
                </a:lnTo>
                <a:lnTo>
                  <a:pt x="416051" y="148843"/>
                </a:lnTo>
                <a:lnTo>
                  <a:pt x="415047" y="142424"/>
                </a:lnTo>
                <a:lnTo>
                  <a:pt x="412115" y="136636"/>
                </a:lnTo>
                <a:lnTo>
                  <a:pt x="407372" y="131681"/>
                </a:lnTo>
                <a:lnTo>
                  <a:pt x="400939" y="127762"/>
                </a:lnTo>
                <a:lnTo>
                  <a:pt x="172306" y="233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74807" y="2229611"/>
            <a:ext cx="256540" cy="327660"/>
          </a:xfrm>
          <a:custGeom>
            <a:avLst/>
            <a:gdLst/>
            <a:ahLst/>
            <a:cxnLst/>
            <a:rect l="l" t="t" r="r" b="b"/>
            <a:pathLst>
              <a:path w="256540" h="327660">
                <a:moveTo>
                  <a:pt x="109474" y="57403"/>
                </a:moveTo>
                <a:lnTo>
                  <a:pt x="99949" y="57403"/>
                </a:lnTo>
                <a:lnTo>
                  <a:pt x="95885" y="58420"/>
                </a:lnTo>
                <a:lnTo>
                  <a:pt x="15113" y="97027"/>
                </a:lnTo>
                <a:lnTo>
                  <a:pt x="0" y="117983"/>
                </a:lnTo>
                <a:lnTo>
                  <a:pt x="0" y="303402"/>
                </a:lnTo>
                <a:lnTo>
                  <a:pt x="24638" y="327660"/>
                </a:lnTo>
                <a:lnTo>
                  <a:pt x="35560" y="327660"/>
                </a:lnTo>
                <a:lnTo>
                  <a:pt x="41021" y="326516"/>
                </a:lnTo>
                <a:lnTo>
                  <a:pt x="45212" y="324358"/>
                </a:lnTo>
                <a:lnTo>
                  <a:pt x="89279" y="303402"/>
                </a:lnTo>
                <a:lnTo>
                  <a:pt x="30099" y="303402"/>
                </a:lnTo>
                <a:lnTo>
                  <a:pt x="30099" y="117983"/>
                </a:lnTo>
                <a:lnTo>
                  <a:pt x="105410" y="81661"/>
                </a:lnTo>
                <a:lnTo>
                  <a:pt x="147827" y="81661"/>
                </a:lnTo>
                <a:lnTo>
                  <a:pt x="147827" y="61722"/>
                </a:lnTo>
                <a:lnTo>
                  <a:pt x="152409" y="59562"/>
                </a:lnTo>
                <a:lnTo>
                  <a:pt x="117728" y="59562"/>
                </a:lnTo>
                <a:lnTo>
                  <a:pt x="113665" y="58420"/>
                </a:lnTo>
                <a:lnTo>
                  <a:pt x="109474" y="57403"/>
                </a:lnTo>
                <a:close/>
              </a:path>
              <a:path w="256540" h="327660">
                <a:moveTo>
                  <a:pt x="256032" y="24257"/>
                </a:moveTo>
                <a:lnTo>
                  <a:pt x="227330" y="24257"/>
                </a:lnTo>
                <a:lnTo>
                  <a:pt x="227330" y="209676"/>
                </a:lnTo>
                <a:lnTo>
                  <a:pt x="30099" y="303402"/>
                </a:lnTo>
                <a:lnTo>
                  <a:pt x="89279" y="303402"/>
                </a:lnTo>
                <a:lnTo>
                  <a:pt x="242316" y="230632"/>
                </a:lnTo>
                <a:lnTo>
                  <a:pt x="250571" y="226187"/>
                </a:lnTo>
                <a:lnTo>
                  <a:pt x="256032" y="218439"/>
                </a:lnTo>
                <a:lnTo>
                  <a:pt x="256032" y="24257"/>
                </a:lnTo>
                <a:close/>
              </a:path>
              <a:path w="256540" h="327660">
                <a:moveTo>
                  <a:pt x="147827" y="81661"/>
                </a:moveTo>
                <a:lnTo>
                  <a:pt x="105410" y="81661"/>
                </a:lnTo>
                <a:lnTo>
                  <a:pt x="105410" y="137922"/>
                </a:lnTo>
                <a:lnTo>
                  <a:pt x="147827" y="116966"/>
                </a:lnTo>
                <a:lnTo>
                  <a:pt x="147827" y="81661"/>
                </a:lnTo>
                <a:close/>
              </a:path>
              <a:path w="256540" h="327660">
                <a:moveTo>
                  <a:pt x="231394" y="0"/>
                </a:moveTo>
                <a:lnTo>
                  <a:pt x="221742" y="0"/>
                </a:lnTo>
                <a:lnTo>
                  <a:pt x="216281" y="1142"/>
                </a:lnTo>
                <a:lnTo>
                  <a:pt x="212217" y="3301"/>
                </a:lnTo>
                <a:lnTo>
                  <a:pt x="132842" y="40766"/>
                </a:lnTo>
                <a:lnTo>
                  <a:pt x="124587" y="45212"/>
                </a:lnTo>
                <a:lnTo>
                  <a:pt x="119125" y="51815"/>
                </a:lnTo>
                <a:lnTo>
                  <a:pt x="117728" y="59562"/>
                </a:lnTo>
                <a:lnTo>
                  <a:pt x="152409" y="59562"/>
                </a:lnTo>
                <a:lnTo>
                  <a:pt x="227330" y="24257"/>
                </a:lnTo>
                <a:lnTo>
                  <a:pt x="256032" y="24257"/>
                </a:lnTo>
                <a:lnTo>
                  <a:pt x="236855" y="1142"/>
                </a:lnTo>
                <a:lnTo>
                  <a:pt x="231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276088" y="1589532"/>
            <a:ext cx="3045460" cy="1123315"/>
          </a:xfrm>
          <a:custGeom>
            <a:avLst/>
            <a:gdLst/>
            <a:ahLst/>
            <a:cxnLst/>
            <a:rect l="l" t="t" r="r" b="b"/>
            <a:pathLst>
              <a:path w="3045459" h="1123314">
                <a:moveTo>
                  <a:pt x="2537460" y="0"/>
                </a:moveTo>
                <a:lnTo>
                  <a:pt x="507491" y="0"/>
                </a:lnTo>
                <a:lnTo>
                  <a:pt x="458615" y="2324"/>
                </a:lnTo>
                <a:lnTo>
                  <a:pt x="411054" y="9155"/>
                </a:lnTo>
                <a:lnTo>
                  <a:pt x="365020" y="20280"/>
                </a:lnTo>
                <a:lnTo>
                  <a:pt x="320726" y="35485"/>
                </a:lnTo>
                <a:lnTo>
                  <a:pt x="278384" y="54559"/>
                </a:lnTo>
                <a:lnTo>
                  <a:pt x="238208" y="77287"/>
                </a:lnTo>
                <a:lnTo>
                  <a:pt x="200410" y="103457"/>
                </a:lnTo>
                <a:lnTo>
                  <a:pt x="165203" y="132857"/>
                </a:lnTo>
                <a:lnTo>
                  <a:pt x="132799" y="165272"/>
                </a:lnTo>
                <a:lnTo>
                  <a:pt x="103410" y="200490"/>
                </a:lnTo>
                <a:lnTo>
                  <a:pt x="77251" y="238299"/>
                </a:lnTo>
                <a:lnTo>
                  <a:pt x="54532" y="278485"/>
                </a:lnTo>
                <a:lnTo>
                  <a:pt x="35467" y="320835"/>
                </a:lnTo>
                <a:lnTo>
                  <a:pt x="20269" y="365136"/>
                </a:lnTo>
                <a:lnTo>
                  <a:pt x="9150" y="411176"/>
                </a:lnTo>
                <a:lnTo>
                  <a:pt x="2323" y="458741"/>
                </a:lnTo>
                <a:lnTo>
                  <a:pt x="0" y="507618"/>
                </a:lnTo>
                <a:lnTo>
                  <a:pt x="0" y="1123188"/>
                </a:lnTo>
                <a:lnTo>
                  <a:pt x="3044952" y="1123188"/>
                </a:lnTo>
                <a:lnTo>
                  <a:pt x="3044952" y="507618"/>
                </a:lnTo>
                <a:lnTo>
                  <a:pt x="3042628" y="458741"/>
                </a:lnTo>
                <a:lnTo>
                  <a:pt x="3035801" y="411176"/>
                </a:lnTo>
                <a:lnTo>
                  <a:pt x="3024682" y="365136"/>
                </a:lnTo>
                <a:lnTo>
                  <a:pt x="3009484" y="320835"/>
                </a:lnTo>
                <a:lnTo>
                  <a:pt x="2990419" y="278485"/>
                </a:lnTo>
                <a:lnTo>
                  <a:pt x="2967700" y="238299"/>
                </a:lnTo>
                <a:lnTo>
                  <a:pt x="2941541" y="200490"/>
                </a:lnTo>
                <a:lnTo>
                  <a:pt x="2912152" y="165272"/>
                </a:lnTo>
                <a:lnTo>
                  <a:pt x="2879748" y="132857"/>
                </a:lnTo>
                <a:lnTo>
                  <a:pt x="2844541" y="103457"/>
                </a:lnTo>
                <a:lnTo>
                  <a:pt x="2806743" y="77287"/>
                </a:lnTo>
                <a:lnTo>
                  <a:pt x="2766567" y="54559"/>
                </a:lnTo>
                <a:lnTo>
                  <a:pt x="2724225" y="35485"/>
                </a:lnTo>
                <a:lnTo>
                  <a:pt x="2679931" y="20280"/>
                </a:lnTo>
                <a:lnTo>
                  <a:pt x="2633897" y="9155"/>
                </a:lnTo>
                <a:lnTo>
                  <a:pt x="2586336" y="2324"/>
                </a:lnTo>
                <a:lnTo>
                  <a:pt x="2537460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4884545" y="1704085"/>
            <a:ext cx="260134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9380">
              <a:lnSpc>
                <a:spcPct val="100000"/>
              </a:lnSpc>
            </a:pPr>
            <a:r>
              <a:rPr spc="-15" dirty="0">
                <a:solidFill>
                  <a:schemeClr val="bg1"/>
                </a:solidFill>
                <a:latin typeface="Mukta bold" panose="020B0000000000000000" pitchFamily="34" charset="-18"/>
                <a:ea typeface="Open Sans" panose="020B0604020202020204" charset="0"/>
                <a:cs typeface="Mukta bold" panose="020B0000000000000000" pitchFamily="34" charset="-18"/>
              </a:rPr>
              <a:t>Pomaga</a:t>
            </a:r>
          </a:p>
        </p:txBody>
      </p:sp>
      <p:sp>
        <p:nvSpPr>
          <p:cNvPr id="34" name="object 34"/>
          <p:cNvSpPr/>
          <p:nvPr/>
        </p:nvSpPr>
        <p:spPr>
          <a:xfrm>
            <a:off x="5272278" y="1587246"/>
            <a:ext cx="3044825" cy="3968750"/>
          </a:xfrm>
          <a:custGeom>
            <a:avLst/>
            <a:gdLst/>
            <a:ahLst/>
            <a:cxnLst/>
            <a:rect l="l" t="t" r="r" b="b"/>
            <a:pathLst>
              <a:path w="3044825" h="3968750">
                <a:moveTo>
                  <a:pt x="0" y="507491"/>
                </a:moveTo>
                <a:lnTo>
                  <a:pt x="2323" y="458615"/>
                </a:lnTo>
                <a:lnTo>
                  <a:pt x="9150" y="411054"/>
                </a:lnTo>
                <a:lnTo>
                  <a:pt x="20269" y="365020"/>
                </a:lnTo>
                <a:lnTo>
                  <a:pt x="35467" y="320726"/>
                </a:lnTo>
                <a:lnTo>
                  <a:pt x="54532" y="278384"/>
                </a:lnTo>
                <a:lnTo>
                  <a:pt x="77251" y="238208"/>
                </a:lnTo>
                <a:lnTo>
                  <a:pt x="103410" y="200410"/>
                </a:lnTo>
                <a:lnTo>
                  <a:pt x="132799" y="165203"/>
                </a:lnTo>
                <a:lnTo>
                  <a:pt x="165203" y="132799"/>
                </a:lnTo>
                <a:lnTo>
                  <a:pt x="200410" y="103410"/>
                </a:lnTo>
                <a:lnTo>
                  <a:pt x="238208" y="77251"/>
                </a:lnTo>
                <a:lnTo>
                  <a:pt x="278384" y="54532"/>
                </a:lnTo>
                <a:lnTo>
                  <a:pt x="320726" y="35467"/>
                </a:lnTo>
                <a:lnTo>
                  <a:pt x="365020" y="20269"/>
                </a:lnTo>
                <a:lnTo>
                  <a:pt x="411054" y="9150"/>
                </a:lnTo>
                <a:lnTo>
                  <a:pt x="458615" y="2323"/>
                </a:lnTo>
                <a:lnTo>
                  <a:pt x="507492" y="0"/>
                </a:lnTo>
                <a:lnTo>
                  <a:pt x="2537332" y="0"/>
                </a:lnTo>
                <a:lnTo>
                  <a:pt x="2586209" y="2323"/>
                </a:lnTo>
                <a:lnTo>
                  <a:pt x="2633770" y="9150"/>
                </a:lnTo>
                <a:lnTo>
                  <a:pt x="2679804" y="20269"/>
                </a:lnTo>
                <a:lnTo>
                  <a:pt x="2724098" y="35467"/>
                </a:lnTo>
                <a:lnTo>
                  <a:pt x="2766440" y="54532"/>
                </a:lnTo>
                <a:lnTo>
                  <a:pt x="2806616" y="77251"/>
                </a:lnTo>
                <a:lnTo>
                  <a:pt x="2844414" y="103410"/>
                </a:lnTo>
                <a:lnTo>
                  <a:pt x="2879621" y="132799"/>
                </a:lnTo>
                <a:lnTo>
                  <a:pt x="2912025" y="165203"/>
                </a:lnTo>
                <a:lnTo>
                  <a:pt x="2941414" y="200410"/>
                </a:lnTo>
                <a:lnTo>
                  <a:pt x="2967573" y="238208"/>
                </a:lnTo>
                <a:lnTo>
                  <a:pt x="2990292" y="278384"/>
                </a:lnTo>
                <a:lnTo>
                  <a:pt x="3009357" y="320726"/>
                </a:lnTo>
                <a:lnTo>
                  <a:pt x="3024555" y="365020"/>
                </a:lnTo>
                <a:lnTo>
                  <a:pt x="3035674" y="411054"/>
                </a:lnTo>
                <a:lnTo>
                  <a:pt x="3042501" y="458615"/>
                </a:lnTo>
                <a:lnTo>
                  <a:pt x="3044825" y="507491"/>
                </a:lnTo>
                <a:lnTo>
                  <a:pt x="3044825" y="3461004"/>
                </a:lnTo>
                <a:lnTo>
                  <a:pt x="3042501" y="3509880"/>
                </a:lnTo>
                <a:lnTo>
                  <a:pt x="3035674" y="3557441"/>
                </a:lnTo>
                <a:lnTo>
                  <a:pt x="3024555" y="3603475"/>
                </a:lnTo>
                <a:lnTo>
                  <a:pt x="3009357" y="3647769"/>
                </a:lnTo>
                <a:lnTo>
                  <a:pt x="2990292" y="3690111"/>
                </a:lnTo>
                <a:lnTo>
                  <a:pt x="2967573" y="3730287"/>
                </a:lnTo>
                <a:lnTo>
                  <a:pt x="2941414" y="3768085"/>
                </a:lnTo>
                <a:lnTo>
                  <a:pt x="2912025" y="3803292"/>
                </a:lnTo>
                <a:lnTo>
                  <a:pt x="2879621" y="3835696"/>
                </a:lnTo>
                <a:lnTo>
                  <a:pt x="2844414" y="3865085"/>
                </a:lnTo>
                <a:lnTo>
                  <a:pt x="2806616" y="3891244"/>
                </a:lnTo>
                <a:lnTo>
                  <a:pt x="2766440" y="3913963"/>
                </a:lnTo>
                <a:lnTo>
                  <a:pt x="2724098" y="3933028"/>
                </a:lnTo>
                <a:lnTo>
                  <a:pt x="2679804" y="3948226"/>
                </a:lnTo>
                <a:lnTo>
                  <a:pt x="2633770" y="3959345"/>
                </a:lnTo>
                <a:lnTo>
                  <a:pt x="2586209" y="3966172"/>
                </a:lnTo>
                <a:lnTo>
                  <a:pt x="2537332" y="3968495"/>
                </a:lnTo>
                <a:lnTo>
                  <a:pt x="507492" y="3968495"/>
                </a:lnTo>
                <a:lnTo>
                  <a:pt x="458615" y="3966172"/>
                </a:lnTo>
                <a:lnTo>
                  <a:pt x="411054" y="3959345"/>
                </a:lnTo>
                <a:lnTo>
                  <a:pt x="365020" y="3948226"/>
                </a:lnTo>
                <a:lnTo>
                  <a:pt x="320726" y="3933028"/>
                </a:lnTo>
                <a:lnTo>
                  <a:pt x="278384" y="3913963"/>
                </a:lnTo>
                <a:lnTo>
                  <a:pt x="238208" y="3891244"/>
                </a:lnTo>
                <a:lnTo>
                  <a:pt x="200410" y="3865085"/>
                </a:lnTo>
                <a:lnTo>
                  <a:pt x="165203" y="3835696"/>
                </a:lnTo>
                <a:lnTo>
                  <a:pt x="132799" y="3803292"/>
                </a:lnTo>
                <a:lnTo>
                  <a:pt x="103410" y="3768085"/>
                </a:lnTo>
                <a:lnTo>
                  <a:pt x="77251" y="3730287"/>
                </a:lnTo>
                <a:lnTo>
                  <a:pt x="54532" y="3690111"/>
                </a:lnTo>
                <a:lnTo>
                  <a:pt x="35467" y="3647769"/>
                </a:lnTo>
                <a:lnTo>
                  <a:pt x="20269" y="3603475"/>
                </a:lnTo>
                <a:lnTo>
                  <a:pt x="9150" y="3557441"/>
                </a:lnTo>
                <a:lnTo>
                  <a:pt x="2323" y="3509880"/>
                </a:lnTo>
                <a:lnTo>
                  <a:pt x="0" y="3461004"/>
                </a:lnTo>
                <a:lnTo>
                  <a:pt x="0" y="507491"/>
                </a:lnTo>
                <a:close/>
              </a:path>
            </a:pathLst>
          </a:custGeom>
          <a:ln w="19812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78349" y="2148077"/>
            <a:ext cx="620395" cy="422909"/>
          </a:xfrm>
          <a:custGeom>
            <a:avLst/>
            <a:gdLst/>
            <a:ahLst/>
            <a:cxnLst/>
            <a:rect l="l" t="t" r="r" b="b"/>
            <a:pathLst>
              <a:path w="620395" h="422910">
                <a:moveTo>
                  <a:pt x="277905" y="396239"/>
                </a:moveTo>
                <a:lnTo>
                  <a:pt x="244268" y="396239"/>
                </a:lnTo>
                <a:lnTo>
                  <a:pt x="259508" y="408939"/>
                </a:lnTo>
                <a:lnTo>
                  <a:pt x="264588" y="414020"/>
                </a:lnTo>
                <a:lnTo>
                  <a:pt x="270811" y="417830"/>
                </a:lnTo>
                <a:lnTo>
                  <a:pt x="276907" y="419100"/>
                </a:lnTo>
                <a:lnTo>
                  <a:pt x="277923" y="419100"/>
                </a:lnTo>
                <a:lnTo>
                  <a:pt x="284019" y="422910"/>
                </a:lnTo>
                <a:lnTo>
                  <a:pt x="305708" y="422910"/>
                </a:lnTo>
                <a:lnTo>
                  <a:pt x="313801" y="420370"/>
                </a:lnTo>
                <a:lnTo>
                  <a:pt x="321321" y="416560"/>
                </a:lnTo>
                <a:lnTo>
                  <a:pt x="327961" y="410210"/>
                </a:lnTo>
                <a:lnTo>
                  <a:pt x="332025" y="407670"/>
                </a:lnTo>
                <a:lnTo>
                  <a:pt x="334057" y="402589"/>
                </a:lnTo>
                <a:lnTo>
                  <a:pt x="292274" y="402589"/>
                </a:lnTo>
                <a:lnTo>
                  <a:pt x="285035" y="401320"/>
                </a:lnTo>
                <a:lnTo>
                  <a:pt x="284019" y="401320"/>
                </a:lnTo>
                <a:lnTo>
                  <a:pt x="283003" y="400050"/>
                </a:lnTo>
                <a:lnTo>
                  <a:pt x="281987" y="400050"/>
                </a:lnTo>
                <a:lnTo>
                  <a:pt x="280971" y="398780"/>
                </a:lnTo>
                <a:lnTo>
                  <a:pt x="277905" y="396239"/>
                </a:lnTo>
                <a:close/>
              </a:path>
              <a:path w="620395" h="422910">
                <a:moveTo>
                  <a:pt x="414702" y="396239"/>
                </a:moveTo>
                <a:lnTo>
                  <a:pt x="337105" y="396239"/>
                </a:lnTo>
                <a:lnTo>
                  <a:pt x="341169" y="401320"/>
                </a:lnTo>
                <a:lnTo>
                  <a:pt x="346376" y="405130"/>
                </a:lnTo>
                <a:lnTo>
                  <a:pt x="352472" y="408939"/>
                </a:lnTo>
                <a:lnTo>
                  <a:pt x="358568" y="411480"/>
                </a:lnTo>
                <a:lnTo>
                  <a:pt x="359584" y="411480"/>
                </a:lnTo>
                <a:lnTo>
                  <a:pt x="365680" y="414020"/>
                </a:lnTo>
                <a:lnTo>
                  <a:pt x="371903" y="415289"/>
                </a:lnTo>
                <a:lnTo>
                  <a:pt x="379015" y="415289"/>
                </a:lnTo>
                <a:lnTo>
                  <a:pt x="387369" y="414020"/>
                </a:lnTo>
                <a:lnTo>
                  <a:pt x="395462" y="411480"/>
                </a:lnTo>
                <a:lnTo>
                  <a:pt x="402982" y="407670"/>
                </a:lnTo>
                <a:lnTo>
                  <a:pt x="409622" y="402589"/>
                </a:lnTo>
                <a:lnTo>
                  <a:pt x="414702" y="396239"/>
                </a:lnTo>
                <a:close/>
              </a:path>
              <a:path w="620395" h="422910">
                <a:moveTo>
                  <a:pt x="199818" y="381000"/>
                </a:moveTo>
                <a:lnTo>
                  <a:pt x="171751" y="381000"/>
                </a:lnTo>
                <a:lnTo>
                  <a:pt x="172767" y="384810"/>
                </a:lnTo>
                <a:lnTo>
                  <a:pt x="174799" y="388620"/>
                </a:lnTo>
                <a:lnTo>
                  <a:pt x="177847" y="391160"/>
                </a:lnTo>
                <a:lnTo>
                  <a:pt x="190166" y="402589"/>
                </a:lnTo>
                <a:lnTo>
                  <a:pt x="195105" y="407670"/>
                </a:lnTo>
                <a:lnTo>
                  <a:pt x="200723" y="410210"/>
                </a:lnTo>
                <a:lnTo>
                  <a:pt x="206936" y="412750"/>
                </a:lnTo>
                <a:lnTo>
                  <a:pt x="221789" y="412750"/>
                </a:lnTo>
                <a:lnTo>
                  <a:pt x="229917" y="408939"/>
                </a:lnTo>
                <a:lnTo>
                  <a:pt x="236013" y="402589"/>
                </a:lnTo>
                <a:lnTo>
                  <a:pt x="244268" y="396239"/>
                </a:lnTo>
                <a:lnTo>
                  <a:pt x="277905" y="396239"/>
                </a:lnTo>
                <a:lnTo>
                  <a:pt x="271773" y="391160"/>
                </a:lnTo>
                <a:lnTo>
                  <a:pt x="210486" y="391160"/>
                </a:lnTo>
                <a:lnTo>
                  <a:pt x="207438" y="389889"/>
                </a:lnTo>
                <a:lnTo>
                  <a:pt x="205406" y="387350"/>
                </a:lnTo>
                <a:lnTo>
                  <a:pt x="199818" y="381000"/>
                </a:lnTo>
                <a:close/>
              </a:path>
              <a:path w="620395" h="422910">
                <a:moveTo>
                  <a:pt x="306498" y="335280"/>
                </a:moveTo>
                <a:lnTo>
                  <a:pt x="295322" y="335280"/>
                </a:lnTo>
                <a:lnTo>
                  <a:pt x="290115" y="341630"/>
                </a:lnTo>
                <a:lnTo>
                  <a:pt x="290115" y="353060"/>
                </a:lnTo>
                <a:lnTo>
                  <a:pt x="293290" y="358139"/>
                </a:lnTo>
                <a:lnTo>
                  <a:pt x="297354" y="359410"/>
                </a:lnTo>
                <a:lnTo>
                  <a:pt x="311578" y="372110"/>
                </a:lnTo>
                <a:lnTo>
                  <a:pt x="313610" y="381000"/>
                </a:lnTo>
                <a:lnTo>
                  <a:pt x="311578" y="388620"/>
                </a:lnTo>
                <a:lnTo>
                  <a:pt x="305482" y="393700"/>
                </a:lnTo>
                <a:lnTo>
                  <a:pt x="300402" y="400050"/>
                </a:lnTo>
                <a:lnTo>
                  <a:pt x="292274" y="402589"/>
                </a:lnTo>
                <a:lnTo>
                  <a:pt x="334057" y="402589"/>
                </a:lnTo>
                <a:lnTo>
                  <a:pt x="336089" y="396239"/>
                </a:lnTo>
                <a:lnTo>
                  <a:pt x="414702" y="396239"/>
                </a:lnTo>
                <a:lnTo>
                  <a:pt x="415515" y="394970"/>
                </a:lnTo>
                <a:lnTo>
                  <a:pt x="373935" y="394970"/>
                </a:lnTo>
                <a:lnTo>
                  <a:pt x="366696" y="392430"/>
                </a:lnTo>
                <a:lnTo>
                  <a:pt x="365680" y="392430"/>
                </a:lnTo>
                <a:lnTo>
                  <a:pt x="364664" y="391160"/>
                </a:lnTo>
                <a:lnTo>
                  <a:pt x="362632" y="391160"/>
                </a:lnTo>
                <a:lnTo>
                  <a:pt x="336089" y="364489"/>
                </a:lnTo>
                <a:lnTo>
                  <a:pt x="335073" y="364489"/>
                </a:lnTo>
                <a:lnTo>
                  <a:pt x="326846" y="355600"/>
                </a:lnTo>
                <a:lnTo>
                  <a:pt x="315678" y="342900"/>
                </a:lnTo>
                <a:lnTo>
                  <a:pt x="312594" y="339089"/>
                </a:lnTo>
                <a:lnTo>
                  <a:pt x="309546" y="336550"/>
                </a:lnTo>
                <a:lnTo>
                  <a:pt x="306498" y="335280"/>
                </a:lnTo>
                <a:close/>
              </a:path>
              <a:path w="620395" h="422910">
                <a:moveTo>
                  <a:pt x="340153" y="285750"/>
                </a:moveTo>
                <a:lnTo>
                  <a:pt x="328977" y="285750"/>
                </a:lnTo>
                <a:lnTo>
                  <a:pt x="323897" y="289560"/>
                </a:lnTo>
                <a:lnTo>
                  <a:pt x="323897" y="300989"/>
                </a:lnTo>
                <a:lnTo>
                  <a:pt x="324913" y="304800"/>
                </a:lnTo>
                <a:lnTo>
                  <a:pt x="328977" y="306070"/>
                </a:lnTo>
                <a:lnTo>
                  <a:pt x="328977" y="307339"/>
                </a:lnTo>
                <a:lnTo>
                  <a:pt x="393239" y="364489"/>
                </a:lnTo>
                <a:lnTo>
                  <a:pt x="393239" y="369570"/>
                </a:lnTo>
                <a:lnTo>
                  <a:pt x="394255" y="374650"/>
                </a:lnTo>
                <a:lnTo>
                  <a:pt x="391207" y="381000"/>
                </a:lnTo>
                <a:lnTo>
                  <a:pt x="387143" y="386080"/>
                </a:lnTo>
                <a:lnTo>
                  <a:pt x="382063" y="391160"/>
                </a:lnTo>
                <a:lnTo>
                  <a:pt x="373935" y="394970"/>
                </a:lnTo>
                <a:lnTo>
                  <a:pt x="415515" y="394970"/>
                </a:lnTo>
                <a:lnTo>
                  <a:pt x="418766" y="389889"/>
                </a:lnTo>
                <a:lnTo>
                  <a:pt x="419782" y="382270"/>
                </a:lnTo>
                <a:lnTo>
                  <a:pt x="453374" y="382270"/>
                </a:lnTo>
                <a:lnTo>
                  <a:pt x="460704" y="377189"/>
                </a:lnTo>
                <a:lnTo>
                  <a:pt x="466772" y="372110"/>
                </a:lnTo>
                <a:lnTo>
                  <a:pt x="472110" y="365760"/>
                </a:lnTo>
                <a:lnTo>
                  <a:pt x="472734" y="364489"/>
                </a:lnTo>
                <a:lnTo>
                  <a:pt x="432101" y="364489"/>
                </a:lnTo>
                <a:lnTo>
                  <a:pt x="423846" y="363220"/>
                </a:lnTo>
                <a:lnTo>
                  <a:pt x="423846" y="361950"/>
                </a:lnTo>
                <a:lnTo>
                  <a:pt x="421814" y="361950"/>
                </a:lnTo>
                <a:lnTo>
                  <a:pt x="420798" y="360680"/>
                </a:lnTo>
                <a:lnTo>
                  <a:pt x="420798" y="359410"/>
                </a:lnTo>
                <a:lnTo>
                  <a:pt x="417750" y="358139"/>
                </a:lnTo>
                <a:lnTo>
                  <a:pt x="415718" y="351789"/>
                </a:lnTo>
                <a:lnTo>
                  <a:pt x="412670" y="346710"/>
                </a:lnTo>
                <a:lnTo>
                  <a:pt x="407590" y="342900"/>
                </a:lnTo>
                <a:lnTo>
                  <a:pt x="344217" y="287020"/>
                </a:lnTo>
                <a:lnTo>
                  <a:pt x="340153" y="285750"/>
                </a:lnTo>
                <a:close/>
              </a:path>
              <a:path w="620395" h="422910">
                <a:moveTo>
                  <a:pt x="263572" y="330200"/>
                </a:moveTo>
                <a:lnTo>
                  <a:pt x="228901" y="330200"/>
                </a:lnTo>
                <a:lnTo>
                  <a:pt x="231949" y="331470"/>
                </a:lnTo>
                <a:lnTo>
                  <a:pt x="233981" y="332739"/>
                </a:lnTo>
                <a:lnTo>
                  <a:pt x="247316" y="345439"/>
                </a:lnTo>
                <a:lnTo>
                  <a:pt x="252396" y="349250"/>
                </a:lnTo>
                <a:lnTo>
                  <a:pt x="251380" y="356870"/>
                </a:lnTo>
                <a:lnTo>
                  <a:pt x="247316" y="360680"/>
                </a:lnTo>
                <a:lnTo>
                  <a:pt x="218741" y="389889"/>
                </a:lnTo>
                <a:lnTo>
                  <a:pt x="215693" y="391160"/>
                </a:lnTo>
                <a:lnTo>
                  <a:pt x="271773" y="391160"/>
                </a:lnTo>
                <a:lnTo>
                  <a:pt x="259508" y="381000"/>
                </a:lnTo>
                <a:lnTo>
                  <a:pt x="263572" y="375920"/>
                </a:lnTo>
                <a:lnTo>
                  <a:pt x="270644" y="365760"/>
                </a:lnTo>
                <a:lnTo>
                  <a:pt x="273192" y="353060"/>
                </a:lnTo>
                <a:lnTo>
                  <a:pt x="270930" y="340360"/>
                </a:lnTo>
                <a:lnTo>
                  <a:pt x="263572" y="330200"/>
                </a:lnTo>
                <a:close/>
              </a:path>
              <a:path w="620395" h="422910">
                <a:moveTo>
                  <a:pt x="453374" y="382270"/>
                </a:moveTo>
                <a:lnTo>
                  <a:pt x="420798" y="382270"/>
                </a:lnTo>
                <a:lnTo>
                  <a:pt x="426005" y="384810"/>
                </a:lnTo>
                <a:lnTo>
                  <a:pt x="431085" y="386080"/>
                </a:lnTo>
                <a:lnTo>
                  <a:pt x="436165" y="386080"/>
                </a:lnTo>
                <a:lnTo>
                  <a:pt x="445091" y="384810"/>
                </a:lnTo>
                <a:lnTo>
                  <a:pt x="453374" y="382270"/>
                </a:lnTo>
                <a:close/>
              </a:path>
              <a:path w="620395" h="422910">
                <a:moveTo>
                  <a:pt x="140433" y="350520"/>
                </a:moveTo>
                <a:lnTo>
                  <a:pt x="113585" y="350520"/>
                </a:lnTo>
                <a:lnTo>
                  <a:pt x="113585" y="351789"/>
                </a:lnTo>
                <a:lnTo>
                  <a:pt x="117649" y="359410"/>
                </a:lnTo>
                <a:lnTo>
                  <a:pt x="121713" y="363220"/>
                </a:lnTo>
                <a:lnTo>
                  <a:pt x="132889" y="374650"/>
                </a:lnTo>
                <a:lnTo>
                  <a:pt x="137900" y="378460"/>
                </a:lnTo>
                <a:lnTo>
                  <a:pt x="143541" y="382270"/>
                </a:lnTo>
                <a:lnTo>
                  <a:pt x="149731" y="383539"/>
                </a:lnTo>
                <a:lnTo>
                  <a:pt x="156384" y="384810"/>
                </a:lnTo>
                <a:lnTo>
                  <a:pt x="161591" y="384810"/>
                </a:lnTo>
                <a:lnTo>
                  <a:pt x="165655" y="382270"/>
                </a:lnTo>
                <a:lnTo>
                  <a:pt x="170735" y="381000"/>
                </a:lnTo>
                <a:lnTo>
                  <a:pt x="199818" y="381000"/>
                </a:lnTo>
                <a:lnTo>
                  <a:pt x="194230" y="374650"/>
                </a:lnTo>
                <a:lnTo>
                  <a:pt x="192198" y="373380"/>
                </a:lnTo>
                <a:lnTo>
                  <a:pt x="191182" y="370839"/>
                </a:lnTo>
                <a:lnTo>
                  <a:pt x="191182" y="364489"/>
                </a:lnTo>
                <a:lnTo>
                  <a:pt x="192198" y="363220"/>
                </a:lnTo>
                <a:lnTo>
                  <a:pt x="152320" y="363220"/>
                </a:lnTo>
                <a:lnTo>
                  <a:pt x="148256" y="359410"/>
                </a:lnTo>
                <a:lnTo>
                  <a:pt x="140433" y="350520"/>
                </a:lnTo>
                <a:close/>
              </a:path>
              <a:path w="620395" h="422910">
                <a:moveTo>
                  <a:pt x="410202" y="255270"/>
                </a:moveTo>
                <a:lnTo>
                  <a:pt x="372919" y="255270"/>
                </a:lnTo>
                <a:lnTo>
                  <a:pt x="373935" y="256539"/>
                </a:lnTo>
                <a:lnTo>
                  <a:pt x="443277" y="321310"/>
                </a:lnTo>
                <a:lnTo>
                  <a:pt x="448357" y="327660"/>
                </a:lnTo>
                <a:lnTo>
                  <a:pt x="450516" y="332739"/>
                </a:lnTo>
                <a:lnTo>
                  <a:pt x="451532" y="339089"/>
                </a:lnTo>
                <a:lnTo>
                  <a:pt x="451532" y="344170"/>
                </a:lnTo>
                <a:lnTo>
                  <a:pt x="449373" y="350520"/>
                </a:lnTo>
                <a:lnTo>
                  <a:pt x="445309" y="355600"/>
                </a:lnTo>
                <a:lnTo>
                  <a:pt x="439213" y="360680"/>
                </a:lnTo>
                <a:lnTo>
                  <a:pt x="432101" y="364489"/>
                </a:lnTo>
                <a:lnTo>
                  <a:pt x="472734" y="364489"/>
                </a:lnTo>
                <a:lnTo>
                  <a:pt x="475853" y="358139"/>
                </a:lnTo>
                <a:lnTo>
                  <a:pt x="477881" y="350520"/>
                </a:lnTo>
                <a:lnTo>
                  <a:pt x="477992" y="345439"/>
                </a:lnTo>
                <a:lnTo>
                  <a:pt x="478075" y="335280"/>
                </a:lnTo>
                <a:lnTo>
                  <a:pt x="485187" y="335280"/>
                </a:lnTo>
                <a:lnTo>
                  <a:pt x="520096" y="314960"/>
                </a:lnTo>
                <a:lnTo>
                  <a:pt x="520836" y="313689"/>
                </a:lnTo>
                <a:lnTo>
                  <a:pt x="472868" y="313689"/>
                </a:lnTo>
                <a:lnTo>
                  <a:pt x="471852" y="312420"/>
                </a:lnTo>
                <a:lnTo>
                  <a:pt x="470836" y="312420"/>
                </a:lnTo>
                <a:lnTo>
                  <a:pt x="469820" y="311150"/>
                </a:lnTo>
                <a:lnTo>
                  <a:pt x="467788" y="311150"/>
                </a:lnTo>
                <a:lnTo>
                  <a:pt x="440086" y="284480"/>
                </a:lnTo>
                <a:lnTo>
                  <a:pt x="418195" y="262889"/>
                </a:lnTo>
                <a:lnTo>
                  <a:pt x="410202" y="255270"/>
                </a:lnTo>
                <a:close/>
              </a:path>
              <a:path w="620395" h="422910">
                <a:moveTo>
                  <a:pt x="235954" y="274320"/>
                </a:moveTo>
                <a:lnTo>
                  <a:pt x="205406" y="274320"/>
                </a:lnTo>
                <a:lnTo>
                  <a:pt x="207438" y="276860"/>
                </a:lnTo>
                <a:lnTo>
                  <a:pt x="218741" y="289560"/>
                </a:lnTo>
                <a:lnTo>
                  <a:pt x="222805" y="293370"/>
                </a:lnTo>
                <a:lnTo>
                  <a:pt x="222805" y="299720"/>
                </a:lnTo>
                <a:lnTo>
                  <a:pt x="218741" y="304800"/>
                </a:lnTo>
                <a:lnTo>
                  <a:pt x="163623" y="359410"/>
                </a:lnTo>
                <a:lnTo>
                  <a:pt x="159432" y="363220"/>
                </a:lnTo>
                <a:lnTo>
                  <a:pt x="192198" y="363220"/>
                </a:lnTo>
                <a:lnTo>
                  <a:pt x="222805" y="332739"/>
                </a:lnTo>
                <a:lnTo>
                  <a:pt x="228901" y="330200"/>
                </a:lnTo>
                <a:lnTo>
                  <a:pt x="263572" y="330200"/>
                </a:lnTo>
                <a:lnTo>
                  <a:pt x="252396" y="317500"/>
                </a:lnTo>
                <a:lnTo>
                  <a:pt x="249348" y="314960"/>
                </a:lnTo>
                <a:lnTo>
                  <a:pt x="241220" y="311150"/>
                </a:lnTo>
                <a:lnTo>
                  <a:pt x="241220" y="309880"/>
                </a:lnTo>
                <a:lnTo>
                  <a:pt x="244123" y="299720"/>
                </a:lnTo>
                <a:lnTo>
                  <a:pt x="243871" y="290830"/>
                </a:lnTo>
                <a:lnTo>
                  <a:pt x="240738" y="280670"/>
                </a:lnTo>
                <a:lnTo>
                  <a:pt x="235954" y="274320"/>
                </a:lnTo>
                <a:close/>
              </a:path>
              <a:path w="620395" h="422910">
                <a:moveTo>
                  <a:pt x="91439" y="6350"/>
                </a:moveTo>
                <a:lnTo>
                  <a:pt x="57451" y="24130"/>
                </a:lnTo>
                <a:lnTo>
                  <a:pt x="10461" y="87630"/>
                </a:lnTo>
                <a:lnTo>
                  <a:pt x="0" y="128270"/>
                </a:lnTo>
                <a:lnTo>
                  <a:pt x="5586" y="147320"/>
                </a:lnTo>
                <a:lnTo>
                  <a:pt x="12493" y="161289"/>
                </a:lnTo>
                <a:lnTo>
                  <a:pt x="35988" y="201930"/>
                </a:lnTo>
                <a:lnTo>
                  <a:pt x="37004" y="204470"/>
                </a:lnTo>
                <a:lnTo>
                  <a:pt x="42084" y="208280"/>
                </a:lnTo>
                <a:lnTo>
                  <a:pt x="52244" y="214630"/>
                </a:lnTo>
                <a:lnTo>
                  <a:pt x="53260" y="214630"/>
                </a:lnTo>
                <a:lnTo>
                  <a:pt x="33956" y="233680"/>
                </a:lnTo>
                <a:lnTo>
                  <a:pt x="26455" y="245110"/>
                </a:lnTo>
                <a:lnTo>
                  <a:pt x="23955" y="256539"/>
                </a:lnTo>
                <a:lnTo>
                  <a:pt x="26455" y="269239"/>
                </a:lnTo>
                <a:lnTo>
                  <a:pt x="33956" y="280670"/>
                </a:lnTo>
                <a:lnTo>
                  <a:pt x="45132" y="292100"/>
                </a:lnTo>
                <a:lnTo>
                  <a:pt x="48180" y="294639"/>
                </a:lnTo>
                <a:lnTo>
                  <a:pt x="52244" y="298450"/>
                </a:lnTo>
                <a:lnTo>
                  <a:pt x="57451" y="300989"/>
                </a:lnTo>
                <a:lnTo>
                  <a:pt x="56880" y="308610"/>
                </a:lnTo>
                <a:lnTo>
                  <a:pt x="58213" y="317500"/>
                </a:lnTo>
                <a:lnTo>
                  <a:pt x="61452" y="325120"/>
                </a:lnTo>
                <a:lnTo>
                  <a:pt x="66595" y="332739"/>
                </a:lnTo>
                <a:lnTo>
                  <a:pt x="77771" y="342900"/>
                </a:lnTo>
                <a:lnTo>
                  <a:pt x="82782" y="347980"/>
                </a:lnTo>
                <a:lnTo>
                  <a:pt x="88423" y="350520"/>
                </a:lnTo>
                <a:lnTo>
                  <a:pt x="94613" y="353060"/>
                </a:lnTo>
                <a:lnTo>
                  <a:pt x="101266" y="354330"/>
                </a:lnTo>
                <a:lnTo>
                  <a:pt x="105330" y="354330"/>
                </a:lnTo>
                <a:lnTo>
                  <a:pt x="109521" y="353060"/>
                </a:lnTo>
                <a:lnTo>
                  <a:pt x="113585" y="350520"/>
                </a:lnTo>
                <a:lnTo>
                  <a:pt x="140433" y="350520"/>
                </a:lnTo>
                <a:lnTo>
                  <a:pt x="137080" y="346710"/>
                </a:lnTo>
                <a:lnTo>
                  <a:pt x="132889" y="342900"/>
                </a:lnTo>
                <a:lnTo>
                  <a:pt x="132889" y="336550"/>
                </a:lnTo>
                <a:lnTo>
                  <a:pt x="137897" y="331470"/>
                </a:lnTo>
                <a:lnTo>
                  <a:pt x="98218" y="331470"/>
                </a:lnTo>
                <a:lnTo>
                  <a:pt x="95170" y="330200"/>
                </a:lnTo>
                <a:lnTo>
                  <a:pt x="93138" y="327660"/>
                </a:lnTo>
                <a:lnTo>
                  <a:pt x="81962" y="316230"/>
                </a:lnTo>
                <a:lnTo>
                  <a:pt x="77771" y="311150"/>
                </a:lnTo>
                <a:lnTo>
                  <a:pt x="77771" y="306070"/>
                </a:lnTo>
                <a:lnTo>
                  <a:pt x="81962" y="300989"/>
                </a:lnTo>
                <a:lnTo>
                  <a:pt x="87042" y="295910"/>
                </a:lnTo>
                <a:lnTo>
                  <a:pt x="88058" y="294639"/>
                </a:lnTo>
                <a:lnTo>
                  <a:pt x="90090" y="294639"/>
                </a:lnTo>
                <a:lnTo>
                  <a:pt x="91106" y="292100"/>
                </a:lnTo>
                <a:lnTo>
                  <a:pt x="104130" y="279400"/>
                </a:lnTo>
                <a:lnTo>
                  <a:pt x="62531" y="279400"/>
                </a:lnTo>
                <a:lnTo>
                  <a:pt x="60499" y="276860"/>
                </a:lnTo>
                <a:lnTo>
                  <a:pt x="49196" y="264160"/>
                </a:lnTo>
                <a:lnTo>
                  <a:pt x="45132" y="260350"/>
                </a:lnTo>
                <a:lnTo>
                  <a:pt x="45132" y="254000"/>
                </a:lnTo>
                <a:lnTo>
                  <a:pt x="49196" y="250189"/>
                </a:lnTo>
                <a:lnTo>
                  <a:pt x="106703" y="193039"/>
                </a:lnTo>
                <a:lnTo>
                  <a:pt x="67611" y="193039"/>
                </a:lnTo>
                <a:lnTo>
                  <a:pt x="60499" y="190500"/>
                </a:lnTo>
                <a:lnTo>
                  <a:pt x="55419" y="185420"/>
                </a:lnTo>
                <a:lnTo>
                  <a:pt x="30908" y="143510"/>
                </a:lnTo>
                <a:lnTo>
                  <a:pt x="25820" y="132080"/>
                </a:lnTo>
                <a:lnTo>
                  <a:pt x="23447" y="121920"/>
                </a:lnTo>
                <a:lnTo>
                  <a:pt x="24550" y="113030"/>
                </a:lnTo>
                <a:lnTo>
                  <a:pt x="29892" y="104139"/>
                </a:lnTo>
                <a:lnTo>
                  <a:pt x="75739" y="41910"/>
                </a:lnTo>
                <a:lnTo>
                  <a:pt x="83863" y="35560"/>
                </a:lnTo>
                <a:lnTo>
                  <a:pt x="92249" y="33020"/>
                </a:lnTo>
                <a:lnTo>
                  <a:pt x="444957" y="33020"/>
                </a:lnTo>
                <a:lnTo>
                  <a:pt x="427293" y="27939"/>
                </a:lnTo>
                <a:lnTo>
                  <a:pt x="416508" y="25400"/>
                </a:lnTo>
                <a:lnTo>
                  <a:pt x="143811" y="25400"/>
                </a:lnTo>
                <a:lnTo>
                  <a:pt x="135774" y="24130"/>
                </a:lnTo>
                <a:lnTo>
                  <a:pt x="130857" y="21589"/>
                </a:lnTo>
                <a:lnTo>
                  <a:pt x="110333" y="10160"/>
                </a:lnTo>
                <a:lnTo>
                  <a:pt x="91439" y="6350"/>
                </a:lnTo>
                <a:close/>
              </a:path>
              <a:path w="620395" h="422910">
                <a:moveTo>
                  <a:pt x="485187" y="335280"/>
                </a:moveTo>
                <a:lnTo>
                  <a:pt x="481123" y="335280"/>
                </a:lnTo>
                <a:lnTo>
                  <a:pt x="483155" y="336550"/>
                </a:lnTo>
                <a:lnTo>
                  <a:pt x="485187" y="335280"/>
                </a:lnTo>
                <a:close/>
              </a:path>
              <a:path w="620395" h="422910">
                <a:moveTo>
                  <a:pt x="205609" y="219710"/>
                </a:moveTo>
                <a:lnTo>
                  <a:pt x="172767" y="219710"/>
                </a:lnTo>
                <a:lnTo>
                  <a:pt x="174799" y="220980"/>
                </a:lnTo>
                <a:lnTo>
                  <a:pt x="190166" y="236220"/>
                </a:lnTo>
                <a:lnTo>
                  <a:pt x="191182" y="238760"/>
                </a:lnTo>
                <a:lnTo>
                  <a:pt x="191182" y="243839"/>
                </a:lnTo>
                <a:lnTo>
                  <a:pt x="190166" y="247650"/>
                </a:lnTo>
                <a:lnTo>
                  <a:pt x="108505" y="327660"/>
                </a:lnTo>
                <a:lnTo>
                  <a:pt x="106346" y="330200"/>
                </a:lnTo>
                <a:lnTo>
                  <a:pt x="104314" y="331470"/>
                </a:lnTo>
                <a:lnTo>
                  <a:pt x="137897" y="331470"/>
                </a:lnTo>
                <a:lnTo>
                  <a:pt x="194230" y="274320"/>
                </a:lnTo>
                <a:lnTo>
                  <a:pt x="235954" y="274320"/>
                </a:lnTo>
                <a:lnTo>
                  <a:pt x="211502" y="254000"/>
                </a:lnTo>
                <a:lnTo>
                  <a:pt x="211502" y="252730"/>
                </a:lnTo>
                <a:lnTo>
                  <a:pt x="212518" y="248920"/>
                </a:lnTo>
                <a:lnTo>
                  <a:pt x="213661" y="245110"/>
                </a:lnTo>
                <a:lnTo>
                  <a:pt x="213661" y="232410"/>
                </a:lnTo>
                <a:lnTo>
                  <a:pt x="210486" y="224789"/>
                </a:lnTo>
                <a:lnTo>
                  <a:pt x="205609" y="219710"/>
                </a:lnTo>
                <a:close/>
              </a:path>
              <a:path w="620395" h="422910">
                <a:moveTo>
                  <a:pt x="372921" y="123189"/>
                </a:moveTo>
                <a:lnTo>
                  <a:pt x="333752" y="123189"/>
                </a:lnTo>
                <a:lnTo>
                  <a:pt x="340153" y="125730"/>
                </a:lnTo>
                <a:lnTo>
                  <a:pt x="369310" y="156210"/>
                </a:lnTo>
                <a:lnTo>
                  <a:pt x="410241" y="196850"/>
                </a:lnTo>
                <a:lnTo>
                  <a:pt x="448292" y="233680"/>
                </a:lnTo>
                <a:lnTo>
                  <a:pt x="491283" y="273050"/>
                </a:lnTo>
                <a:lnTo>
                  <a:pt x="496363" y="276860"/>
                </a:lnTo>
                <a:lnTo>
                  <a:pt x="498395" y="283210"/>
                </a:lnTo>
                <a:lnTo>
                  <a:pt x="498395" y="289560"/>
                </a:lnTo>
                <a:lnTo>
                  <a:pt x="499411" y="294639"/>
                </a:lnTo>
                <a:lnTo>
                  <a:pt x="496363" y="300989"/>
                </a:lnTo>
                <a:lnTo>
                  <a:pt x="488235" y="311150"/>
                </a:lnTo>
                <a:lnTo>
                  <a:pt x="483155" y="312420"/>
                </a:lnTo>
                <a:lnTo>
                  <a:pt x="475916" y="313689"/>
                </a:lnTo>
                <a:lnTo>
                  <a:pt x="520836" y="313689"/>
                </a:lnTo>
                <a:lnTo>
                  <a:pt x="523795" y="308610"/>
                </a:lnTo>
                <a:lnTo>
                  <a:pt x="525780" y="300989"/>
                </a:lnTo>
                <a:lnTo>
                  <a:pt x="525954" y="292100"/>
                </a:lnTo>
                <a:lnTo>
                  <a:pt x="525033" y="284480"/>
                </a:lnTo>
                <a:lnTo>
                  <a:pt x="522398" y="275589"/>
                </a:lnTo>
                <a:lnTo>
                  <a:pt x="518239" y="269239"/>
                </a:lnTo>
                <a:lnTo>
                  <a:pt x="512746" y="262889"/>
                </a:lnTo>
                <a:lnTo>
                  <a:pt x="503602" y="252730"/>
                </a:lnTo>
                <a:lnTo>
                  <a:pt x="504618" y="252730"/>
                </a:lnTo>
                <a:lnTo>
                  <a:pt x="510714" y="251460"/>
                </a:lnTo>
                <a:lnTo>
                  <a:pt x="522906" y="242570"/>
                </a:lnTo>
                <a:lnTo>
                  <a:pt x="535422" y="229870"/>
                </a:lnTo>
                <a:lnTo>
                  <a:pt x="483155" y="229870"/>
                </a:lnTo>
                <a:lnTo>
                  <a:pt x="478075" y="228600"/>
                </a:lnTo>
                <a:lnTo>
                  <a:pt x="473884" y="226060"/>
                </a:lnTo>
                <a:lnTo>
                  <a:pt x="460676" y="213360"/>
                </a:lnTo>
                <a:lnTo>
                  <a:pt x="457628" y="209550"/>
                </a:lnTo>
                <a:lnTo>
                  <a:pt x="372921" y="123189"/>
                </a:lnTo>
                <a:close/>
              </a:path>
              <a:path w="620395" h="422910">
                <a:moveTo>
                  <a:pt x="153336" y="186689"/>
                </a:moveTo>
                <a:lnTo>
                  <a:pt x="120697" y="186689"/>
                </a:lnTo>
                <a:lnTo>
                  <a:pt x="123745" y="187960"/>
                </a:lnTo>
                <a:lnTo>
                  <a:pt x="125777" y="189230"/>
                </a:lnTo>
                <a:lnTo>
                  <a:pt x="137080" y="200660"/>
                </a:lnTo>
                <a:lnTo>
                  <a:pt x="140128" y="205739"/>
                </a:lnTo>
                <a:lnTo>
                  <a:pt x="141144" y="209550"/>
                </a:lnTo>
                <a:lnTo>
                  <a:pt x="139112" y="213360"/>
                </a:lnTo>
                <a:lnTo>
                  <a:pt x="72691" y="279400"/>
                </a:lnTo>
                <a:lnTo>
                  <a:pt x="104130" y="279400"/>
                </a:lnTo>
                <a:lnTo>
                  <a:pt x="152320" y="232410"/>
                </a:lnTo>
                <a:lnTo>
                  <a:pt x="153336" y="231139"/>
                </a:lnTo>
                <a:lnTo>
                  <a:pt x="155368" y="229870"/>
                </a:lnTo>
                <a:lnTo>
                  <a:pt x="156384" y="227330"/>
                </a:lnTo>
                <a:lnTo>
                  <a:pt x="161591" y="220980"/>
                </a:lnTo>
                <a:lnTo>
                  <a:pt x="163623" y="220980"/>
                </a:lnTo>
                <a:lnTo>
                  <a:pt x="166671" y="219710"/>
                </a:lnTo>
                <a:lnTo>
                  <a:pt x="205609" y="219710"/>
                </a:lnTo>
                <a:lnTo>
                  <a:pt x="204390" y="218439"/>
                </a:lnTo>
                <a:lnTo>
                  <a:pt x="193214" y="205739"/>
                </a:lnTo>
                <a:lnTo>
                  <a:pt x="187118" y="199389"/>
                </a:lnTo>
                <a:lnTo>
                  <a:pt x="182991" y="198120"/>
                </a:lnTo>
                <a:lnTo>
                  <a:pt x="159432" y="198120"/>
                </a:lnTo>
                <a:lnTo>
                  <a:pt x="158416" y="193039"/>
                </a:lnTo>
                <a:lnTo>
                  <a:pt x="153336" y="186689"/>
                </a:lnTo>
                <a:close/>
              </a:path>
              <a:path w="620395" h="422910">
                <a:moveTo>
                  <a:pt x="385111" y="233680"/>
                </a:moveTo>
                <a:lnTo>
                  <a:pt x="374951" y="233680"/>
                </a:lnTo>
                <a:lnTo>
                  <a:pt x="369744" y="238760"/>
                </a:lnTo>
                <a:lnTo>
                  <a:pt x="369744" y="247650"/>
                </a:lnTo>
                <a:lnTo>
                  <a:pt x="367712" y="247650"/>
                </a:lnTo>
                <a:lnTo>
                  <a:pt x="368728" y="259080"/>
                </a:lnTo>
                <a:lnTo>
                  <a:pt x="372919" y="255270"/>
                </a:lnTo>
                <a:lnTo>
                  <a:pt x="410202" y="255270"/>
                </a:lnTo>
                <a:lnTo>
                  <a:pt x="402209" y="247650"/>
                </a:lnTo>
                <a:lnTo>
                  <a:pt x="392223" y="237489"/>
                </a:lnTo>
                <a:lnTo>
                  <a:pt x="390191" y="236220"/>
                </a:lnTo>
                <a:lnTo>
                  <a:pt x="389175" y="236220"/>
                </a:lnTo>
                <a:lnTo>
                  <a:pt x="385111" y="233680"/>
                </a:lnTo>
                <a:close/>
              </a:path>
              <a:path w="620395" h="422910">
                <a:moveTo>
                  <a:pt x="556873" y="25400"/>
                </a:moveTo>
                <a:lnTo>
                  <a:pt x="506650" y="25400"/>
                </a:lnTo>
                <a:lnTo>
                  <a:pt x="513762" y="26670"/>
                </a:lnTo>
                <a:lnTo>
                  <a:pt x="520874" y="26670"/>
                </a:lnTo>
                <a:lnTo>
                  <a:pt x="527986" y="30480"/>
                </a:lnTo>
                <a:lnTo>
                  <a:pt x="532177" y="35560"/>
                </a:lnTo>
                <a:lnTo>
                  <a:pt x="589327" y="102870"/>
                </a:lnTo>
                <a:lnTo>
                  <a:pt x="593391" y="107950"/>
                </a:lnTo>
                <a:lnTo>
                  <a:pt x="595423" y="115570"/>
                </a:lnTo>
                <a:lnTo>
                  <a:pt x="594407" y="124460"/>
                </a:lnTo>
                <a:lnTo>
                  <a:pt x="593391" y="132080"/>
                </a:lnTo>
                <a:lnTo>
                  <a:pt x="589327" y="139700"/>
                </a:lnTo>
                <a:lnTo>
                  <a:pt x="583231" y="144780"/>
                </a:lnTo>
                <a:lnTo>
                  <a:pt x="505634" y="223520"/>
                </a:lnTo>
                <a:lnTo>
                  <a:pt x="500427" y="227330"/>
                </a:lnTo>
                <a:lnTo>
                  <a:pt x="494331" y="229870"/>
                </a:lnTo>
                <a:lnTo>
                  <a:pt x="535422" y="229870"/>
                </a:lnTo>
                <a:lnTo>
                  <a:pt x="600503" y="163830"/>
                </a:lnTo>
                <a:lnTo>
                  <a:pt x="619934" y="127000"/>
                </a:lnTo>
                <a:lnTo>
                  <a:pt x="620186" y="115570"/>
                </a:lnTo>
                <a:lnTo>
                  <a:pt x="618140" y="104139"/>
                </a:lnTo>
                <a:lnTo>
                  <a:pt x="614166" y="95250"/>
                </a:lnTo>
                <a:lnTo>
                  <a:pt x="608631" y="86360"/>
                </a:lnTo>
                <a:lnTo>
                  <a:pt x="556873" y="25400"/>
                </a:lnTo>
                <a:close/>
              </a:path>
              <a:path w="620395" h="422910">
                <a:moveTo>
                  <a:pt x="178863" y="196850"/>
                </a:moveTo>
                <a:lnTo>
                  <a:pt x="163623" y="196850"/>
                </a:lnTo>
                <a:lnTo>
                  <a:pt x="160575" y="198120"/>
                </a:lnTo>
                <a:lnTo>
                  <a:pt x="182991" y="198120"/>
                </a:lnTo>
                <a:lnTo>
                  <a:pt x="178863" y="196850"/>
                </a:lnTo>
                <a:close/>
              </a:path>
              <a:path w="620395" h="422910">
                <a:moveTo>
                  <a:pt x="117649" y="163830"/>
                </a:moveTo>
                <a:lnTo>
                  <a:pt x="109521" y="163830"/>
                </a:lnTo>
                <a:lnTo>
                  <a:pt x="100250" y="167639"/>
                </a:lnTo>
                <a:lnTo>
                  <a:pt x="94154" y="172720"/>
                </a:lnTo>
                <a:lnTo>
                  <a:pt x="75739" y="193039"/>
                </a:lnTo>
                <a:lnTo>
                  <a:pt x="106703" y="193039"/>
                </a:lnTo>
                <a:lnTo>
                  <a:pt x="110537" y="189230"/>
                </a:lnTo>
                <a:lnTo>
                  <a:pt x="114601" y="186689"/>
                </a:lnTo>
                <a:lnTo>
                  <a:pt x="153336" y="186689"/>
                </a:lnTo>
                <a:lnTo>
                  <a:pt x="152320" y="185420"/>
                </a:lnTo>
                <a:lnTo>
                  <a:pt x="141144" y="173989"/>
                </a:lnTo>
                <a:lnTo>
                  <a:pt x="136187" y="170180"/>
                </a:lnTo>
                <a:lnTo>
                  <a:pt x="130540" y="166370"/>
                </a:lnTo>
                <a:lnTo>
                  <a:pt x="124321" y="165100"/>
                </a:lnTo>
                <a:lnTo>
                  <a:pt x="117649" y="163830"/>
                </a:lnTo>
                <a:close/>
              </a:path>
              <a:path w="620395" h="422910">
                <a:moveTo>
                  <a:pt x="515794" y="0"/>
                </a:moveTo>
                <a:lnTo>
                  <a:pt x="495546" y="2539"/>
                </a:lnTo>
                <a:lnTo>
                  <a:pt x="477059" y="12700"/>
                </a:lnTo>
                <a:lnTo>
                  <a:pt x="449373" y="34289"/>
                </a:lnTo>
                <a:lnTo>
                  <a:pt x="273859" y="34289"/>
                </a:lnTo>
                <a:lnTo>
                  <a:pt x="239267" y="59689"/>
                </a:lnTo>
                <a:lnTo>
                  <a:pt x="215116" y="99060"/>
                </a:lnTo>
                <a:lnTo>
                  <a:pt x="214248" y="110489"/>
                </a:lnTo>
                <a:lnTo>
                  <a:pt x="215882" y="120650"/>
                </a:lnTo>
                <a:lnTo>
                  <a:pt x="218741" y="128270"/>
                </a:lnTo>
                <a:lnTo>
                  <a:pt x="234721" y="143510"/>
                </a:lnTo>
                <a:lnTo>
                  <a:pt x="254952" y="147320"/>
                </a:lnTo>
                <a:lnTo>
                  <a:pt x="276731" y="142239"/>
                </a:lnTo>
                <a:lnTo>
                  <a:pt x="297354" y="134620"/>
                </a:lnTo>
                <a:lnTo>
                  <a:pt x="311757" y="128270"/>
                </a:lnTo>
                <a:lnTo>
                  <a:pt x="324088" y="124460"/>
                </a:lnTo>
                <a:lnTo>
                  <a:pt x="333752" y="123189"/>
                </a:lnTo>
                <a:lnTo>
                  <a:pt x="372921" y="123189"/>
                </a:lnTo>
                <a:lnTo>
                  <a:pt x="371725" y="121920"/>
                </a:lnTo>
                <a:lnTo>
                  <a:pt x="253555" y="121920"/>
                </a:lnTo>
                <a:lnTo>
                  <a:pt x="245810" y="120650"/>
                </a:lnTo>
                <a:lnTo>
                  <a:pt x="241220" y="115570"/>
                </a:lnTo>
                <a:lnTo>
                  <a:pt x="239188" y="110489"/>
                </a:lnTo>
                <a:lnTo>
                  <a:pt x="239188" y="104139"/>
                </a:lnTo>
                <a:lnTo>
                  <a:pt x="283527" y="58420"/>
                </a:lnTo>
                <a:lnTo>
                  <a:pt x="333041" y="39370"/>
                </a:lnTo>
                <a:lnTo>
                  <a:pt x="486261" y="39370"/>
                </a:lnTo>
                <a:lnTo>
                  <a:pt x="494331" y="33020"/>
                </a:lnTo>
                <a:lnTo>
                  <a:pt x="499411" y="27939"/>
                </a:lnTo>
                <a:lnTo>
                  <a:pt x="506650" y="25400"/>
                </a:lnTo>
                <a:lnTo>
                  <a:pt x="556873" y="25400"/>
                </a:lnTo>
                <a:lnTo>
                  <a:pt x="551481" y="19050"/>
                </a:lnTo>
                <a:lnTo>
                  <a:pt x="535281" y="6350"/>
                </a:lnTo>
                <a:lnTo>
                  <a:pt x="515794" y="0"/>
                </a:lnTo>
                <a:close/>
              </a:path>
              <a:path w="620395" h="422910">
                <a:moveTo>
                  <a:pt x="340316" y="97789"/>
                </a:moveTo>
                <a:lnTo>
                  <a:pt x="333041" y="97789"/>
                </a:lnTo>
                <a:lnTo>
                  <a:pt x="322177" y="99060"/>
                </a:lnTo>
                <a:lnTo>
                  <a:pt x="310991" y="101600"/>
                </a:lnTo>
                <a:lnTo>
                  <a:pt x="299591" y="105410"/>
                </a:lnTo>
                <a:lnTo>
                  <a:pt x="288083" y="110489"/>
                </a:lnTo>
                <a:lnTo>
                  <a:pt x="266848" y="119380"/>
                </a:lnTo>
                <a:lnTo>
                  <a:pt x="253555" y="121920"/>
                </a:lnTo>
                <a:lnTo>
                  <a:pt x="371725" y="121920"/>
                </a:lnTo>
                <a:lnTo>
                  <a:pt x="358568" y="107950"/>
                </a:lnTo>
                <a:lnTo>
                  <a:pt x="353008" y="102870"/>
                </a:lnTo>
                <a:lnTo>
                  <a:pt x="346948" y="100330"/>
                </a:lnTo>
                <a:lnTo>
                  <a:pt x="340316" y="97789"/>
                </a:lnTo>
                <a:close/>
              </a:path>
              <a:path w="620395" h="422910">
                <a:moveTo>
                  <a:pt x="486261" y="39370"/>
                </a:moveTo>
                <a:lnTo>
                  <a:pt x="359542" y="39370"/>
                </a:lnTo>
                <a:lnTo>
                  <a:pt x="392652" y="45720"/>
                </a:lnTo>
                <a:lnTo>
                  <a:pt x="424785" y="53339"/>
                </a:lnTo>
                <a:lnTo>
                  <a:pt x="448357" y="60960"/>
                </a:lnTo>
                <a:lnTo>
                  <a:pt x="455596" y="63500"/>
                </a:lnTo>
                <a:lnTo>
                  <a:pt x="486261" y="39370"/>
                </a:lnTo>
                <a:close/>
              </a:path>
              <a:path w="620395" h="422910">
                <a:moveTo>
                  <a:pt x="444957" y="33020"/>
                </a:moveTo>
                <a:lnTo>
                  <a:pt x="92249" y="33020"/>
                </a:lnTo>
                <a:lnTo>
                  <a:pt x="102350" y="34289"/>
                </a:lnTo>
                <a:lnTo>
                  <a:pt x="115617" y="41910"/>
                </a:lnTo>
                <a:lnTo>
                  <a:pt x="125720" y="46989"/>
                </a:lnTo>
                <a:lnTo>
                  <a:pt x="138430" y="49530"/>
                </a:lnTo>
                <a:lnTo>
                  <a:pt x="154783" y="50800"/>
                </a:lnTo>
                <a:lnTo>
                  <a:pt x="200473" y="50800"/>
                </a:lnTo>
                <a:lnTo>
                  <a:pt x="210296" y="48260"/>
                </a:lnTo>
                <a:lnTo>
                  <a:pt x="218975" y="45720"/>
                </a:lnTo>
                <a:lnTo>
                  <a:pt x="226869" y="43180"/>
                </a:lnTo>
                <a:lnTo>
                  <a:pt x="236216" y="39370"/>
                </a:lnTo>
                <a:lnTo>
                  <a:pt x="246300" y="36830"/>
                </a:lnTo>
                <a:lnTo>
                  <a:pt x="257909" y="34289"/>
                </a:lnTo>
                <a:lnTo>
                  <a:pt x="449373" y="34289"/>
                </a:lnTo>
                <a:lnTo>
                  <a:pt x="444957" y="33020"/>
                </a:lnTo>
                <a:close/>
              </a:path>
              <a:path w="620395" h="422910">
                <a:moveTo>
                  <a:pt x="277661" y="10160"/>
                </a:moveTo>
                <a:lnTo>
                  <a:pt x="252618" y="10160"/>
                </a:lnTo>
                <a:lnTo>
                  <a:pt x="233338" y="13970"/>
                </a:lnTo>
                <a:lnTo>
                  <a:pt x="217725" y="19050"/>
                </a:lnTo>
                <a:lnTo>
                  <a:pt x="216709" y="19050"/>
                </a:lnTo>
                <a:lnTo>
                  <a:pt x="203263" y="24130"/>
                </a:lnTo>
                <a:lnTo>
                  <a:pt x="196439" y="25400"/>
                </a:lnTo>
                <a:lnTo>
                  <a:pt x="416508" y="25400"/>
                </a:lnTo>
                <a:lnTo>
                  <a:pt x="394938" y="20320"/>
                </a:lnTo>
                <a:lnTo>
                  <a:pt x="380843" y="17780"/>
                </a:lnTo>
                <a:lnTo>
                  <a:pt x="310562" y="17780"/>
                </a:lnTo>
                <a:lnTo>
                  <a:pt x="277661" y="10160"/>
                </a:lnTo>
                <a:close/>
              </a:path>
              <a:path w="620395" h="422910">
                <a:moveTo>
                  <a:pt x="328977" y="12700"/>
                </a:moveTo>
                <a:lnTo>
                  <a:pt x="323897" y="12700"/>
                </a:lnTo>
                <a:lnTo>
                  <a:pt x="311578" y="17780"/>
                </a:lnTo>
                <a:lnTo>
                  <a:pt x="380843" y="17780"/>
                </a:lnTo>
                <a:lnTo>
                  <a:pt x="359701" y="13970"/>
                </a:lnTo>
                <a:lnTo>
                  <a:pt x="328977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306317" y="0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4">
                <a:moveTo>
                  <a:pt x="0" y="0"/>
                </a:moveTo>
                <a:lnTo>
                  <a:pt x="0" y="444880"/>
                </a:lnTo>
              </a:path>
            </a:pathLst>
          </a:custGeom>
          <a:ln w="19811">
            <a:solidFill>
              <a:srgbClr val="EC0C6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06317" y="445769"/>
            <a:ext cx="8886190" cy="0"/>
          </a:xfrm>
          <a:custGeom>
            <a:avLst/>
            <a:gdLst/>
            <a:ahLst/>
            <a:cxnLst/>
            <a:rect l="l" t="t" r="r" b="b"/>
            <a:pathLst>
              <a:path w="8886190">
                <a:moveTo>
                  <a:pt x="0" y="0"/>
                </a:moveTo>
                <a:lnTo>
                  <a:pt x="8885936" y="0"/>
                </a:lnTo>
              </a:path>
            </a:pathLst>
          </a:custGeom>
          <a:ln w="19812">
            <a:solidFill>
              <a:srgbClr val="EC0C6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2194CAC-0DA1-409D-8934-9C3B813F8DB5}"/>
              </a:ext>
            </a:extLst>
          </p:cNvPr>
          <p:cNvSpPr txBox="1"/>
          <p:nvPr/>
        </p:nvSpPr>
        <p:spPr>
          <a:xfrm>
            <a:off x="5346208" y="2936524"/>
            <a:ext cx="284106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700" dirty="0"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w podejmowaniu trafnych  decyzji w różnych  obszarach zarządzania  ludźmi np. </a:t>
            </a:r>
            <a:br>
              <a:rPr lang="pl-PL" sz="1700" dirty="0"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</a:br>
            <a:r>
              <a:rPr lang="pl-PL" sz="1700" b="1" dirty="0">
                <a:solidFill>
                  <a:srgbClr val="ED0C6D"/>
                </a:solidFill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w doborze  pracowników,  planowaniu karier</a:t>
            </a:r>
            <a:r>
              <a:rPr lang="pl-PL" sz="1700" dirty="0"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,  określaniu potrzeb  szkoleniowych oraz  </a:t>
            </a:r>
            <a:r>
              <a:rPr lang="pl-PL" sz="1700" b="1" dirty="0">
                <a:solidFill>
                  <a:srgbClr val="ED0C6D"/>
                </a:solidFill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doskonaleniu pracy  zespołowej.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55C4E8EE-FF20-4226-B171-9A91EF6941A6}"/>
              </a:ext>
            </a:extLst>
          </p:cNvPr>
          <p:cNvSpPr txBox="1"/>
          <p:nvPr/>
        </p:nvSpPr>
        <p:spPr>
          <a:xfrm>
            <a:off x="8877186" y="2899976"/>
            <a:ext cx="304482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700" dirty="0"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raporty m. in. do</a:t>
            </a:r>
          </a:p>
          <a:p>
            <a:r>
              <a:rPr lang="pl-PL" sz="1700" b="1" dirty="0">
                <a:solidFill>
                  <a:srgbClr val="ED0C6D"/>
                </a:solidFill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analizy stylów </a:t>
            </a:r>
            <a:r>
              <a:rPr lang="pl-PL" sz="1700" b="1" dirty="0" err="1">
                <a:solidFill>
                  <a:srgbClr val="ED0C6D"/>
                </a:solidFill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zachowań</a:t>
            </a:r>
            <a:r>
              <a:rPr lang="pl-PL" sz="1700" dirty="0">
                <a:latin typeface="Mukta Light" panose="020B0000000000000000" pitchFamily="34" charset="-18"/>
                <a:ea typeface="Open Sans" panose="020B0604020202020204" charset="0"/>
                <a:cs typeface="Mukta Light" panose="020B0000000000000000" pitchFamily="34" charset="-18"/>
              </a:rPr>
              <a:t>,  budowania świadomości  swojego potencjału i  talentów, czynników  motywacyjnych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Interpretacja Diamentu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198" y="979518"/>
            <a:ext cx="5247802" cy="5311909"/>
          </a:xfrm>
          <a:prstGeom prst="rect">
            <a:avLst/>
          </a:prstGeom>
        </p:spPr>
      </p:pic>
      <p:sp>
        <p:nvSpPr>
          <p:cNvPr id="4" name="Rectangle 28">
            <a:extLst>
              <a:ext uri="{FF2B5EF4-FFF2-40B4-BE49-F238E27FC236}">
                <a16:creationId xmlns:a16="http://schemas.microsoft.com/office/drawing/2014/main" id="{24656C11-0D47-4035-8CF2-95691C80F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266" y="4970572"/>
            <a:ext cx="3577995" cy="8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067" tIns="44537" rIns="89067" bIns="44537">
            <a:spAutoFit/>
          </a:bodyPr>
          <a:lstStyle>
            <a:lvl1pPr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000" b="1" dirty="0">
                <a:solidFill>
                  <a:schemeClr val="accent1"/>
                </a:solidFill>
                <a:latin typeface="+mn-lt"/>
              </a:rPr>
              <a:t>Obszary wymagające najwięcej energii </a:t>
            </a:r>
            <a:br>
              <a:rPr lang="pl-PL" altLang="pl-PL" sz="2000" dirty="0">
                <a:solidFill>
                  <a:srgbClr val="39393B"/>
                </a:solidFill>
                <a:latin typeface="+mj-lt"/>
              </a:rPr>
            </a:br>
            <a:r>
              <a:rPr lang="pl-PL" altLang="pl-PL" sz="1800" dirty="0">
                <a:solidFill>
                  <a:srgbClr val="39393B"/>
                </a:solidFill>
                <a:latin typeface="+mj-lt"/>
              </a:rPr>
              <a:t>– białe pola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4629495D-5405-4C36-834C-7EFB588DE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588" y="2693933"/>
            <a:ext cx="3967898" cy="67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067" tIns="44537" rIns="89067" bIns="44537">
            <a:spAutoFit/>
          </a:bodyPr>
          <a:lstStyle>
            <a:lvl1pPr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pl-PL" altLang="pl-PL" sz="2000" b="1" dirty="0">
                <a:solidFill>
                  <a:schemeClr val="accent1"/>
                </a:solidFill>
                <a:latin typeface="+mn-lt"/>
              </a:rPr>
              <a:t>Najbardziej</a:t>
            </a:r>
            <a:r>
              <a:rPr lang="pl-PL" altLang="pl-PL" sz="2000" dirty="0">
                <a:solidFill>
                  <a:srgbClr val="39393B"/>
                </a:solidFill>
                <a:latin typeface="+mn-lt"/>
              </a:rPr>
              <a:t> </a:t>
            </a:r>
            <a:r>
              <a:rPr lang="pl-PL" altLang="pl-PL" sz="2000" b="1" dirty="0">
                <a:solidFill>
                  <a:schemeClr val="accent1"/>
                </a:solidFill>
                <a:latin typeface="+mn-lt"/>
              </a:rPr>
              <a:t>nasilony styl </a:t>
            </a:r>
            <a:br>
              <a:rPr lang="pl-PL" altLang="pl-PL" sz="2000" dirty="0">
                <a:solidFill>
                  <a:srgbClr val="39393B"/>
                </a:solidFill>
                <a:latin typeface="+mj-lt"/>
              </a:rPr>
            </a:br>
            <a:r>
              <a:rPr lang="pl-PL" altLang="pl-PL" sz="1800" dirty="0">
                <a:solidFill>
                  <a:srgbClr val="39393B"/>
                </a:solidFill>
                <a:latin typeface="+mj-lt"/>
              </a:rPr>
              <a:t>– kropka</a:t>
            </a: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BACAEA42-AD1A-4C5B-8F8F-DC4A52A2F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00" y="3832253"/>
            <a:ext cx="2968808" cy="67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067" tIns="44537" rIns="89067" bIns="44537">
            <a:spAutoFit/>
          </a:bodyPr>
          <a:lstStyle>
            <a:lvl1pPr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pl-PL" altLang="pl-PL" sz="2000" b="1" dirty="0">
                <a:solidFill>
                  <a:schemeClr val="accent1"/>
                </a:solidFill>
                <a:latin typeface="+mn-lt"/>
              </a:rPr>
              <a:t>Potrzeba adaptacji </a:t>
            </a:r>
            <a:br>
              <a:rPr lang="pl-PL" altLang="pl-PL" sz="2000" dirty="0">
                <a:solidFill>
                  <a:srgbClr val="39393B"/>
                </a:solidFill>
                <a:latin typeface="+mj-lt"/>
              </a:rPr>
            </a:br>
            <a:r>
              <a:rPr lang="pl-PL" altLang="pl-PL" sz="1800" dirty="0">
                <a:solidFill>
                  <a:srgbClr val="39393B"/>
                </a:solidFill>
                <a:latin typeface="+mj-lt"/>
              </a:rPr>
              <a:t>– strzałka</a:t>
            </a: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35115161-F6E3-46C8-BF8C-262BDE958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265" y="1340169"/>
            <a:ext cx="3951221" cy="8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067" tIns="44537" rIns="89067" bIns="44537">
            <a:spAutoFit/>
          </a:bodyPr>
          <a:lstStyle>
            <a:lvl1pPr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147002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1470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l-PL" altLang="pl-PL" sz="2000" b="1" dirty="0">
                <a:solidFill>
                  <a:schemeClr val="accent1"/>
                </a:solidFill>
                <a:latin typeface="+mn-lt"/>
              </a:rPr>
              <a:t>Strefy elastyczności </a:t>
            </a:r>
            <a:r>
              <a:rPr lang="pl-PL" altLang="pl-PL" sz="2000" dirty="0">
                <a:solidFill>
                  <a:srgbClr val="39393B"/>
                </a:solidFill>
                <a:latin typeface="+mn-lt"/>
              </a:rPr>
              <a:t>– obszary komfortowych </a:t>
            </a:r>
            <a:r>
              <a:rPr lang="pl-PL" altLang="pl-PL" sz="2000" dirty="0" err="1">
                <a:solidFill>
                  <a:srgbClr val="39393B"/>
                </a:solidFill>
                <a:latin typeface="+mn-lt"/>
              </a:rPr>
              <a:t>zachowań</a:t>
            </a:r>
            <a:br>
              <a:rPr lang="pl-PL" altLang="pl-PL" sz="2000" dirty="0">
                <a:solidFill>
                  <a:srgbClr val="39393B"/>
                </a:solidFill>
                <a:latin typeface="+mj-lt"/>
              </a:rPr>
            </a:br>
            <a:r>
              <a:rPr lang="pl-PL" altLang="pl-PL" sz="1800" dirty="0">
                <a:solidFill>
                  <a:srgbClr val="39393B"/>
                </a:solidFill>
                <a:latin typeface="+mj-lt"/>
              </a:rPr>
              <a:t>– zamalowane pola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770439" y="1488210"/>
            <a:ext cx="597159" cy="597159"/>
          </a:xfrm>
          <a:prstGeom prst="roundRect">
            <a:avLst/>
          </a:prstGeom>
          <a:solidFill>
            <a:srgbClr val="8983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895106" y="2844680"/>
            <a:ext cx="373224" cy="37322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zaokrąglony 10"/>
          <p:cNvSpPr/>
          <p:nvPr/>
        </p:nvSpPr>
        <p:spPr>
          <a:xfrm>
            <a:off x="770439" y="5118613"/>
            <a:ext cx="597159" cy="59715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98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/>
          <p:cNvCxnSpPr/>
          <p:nvPr/>
        </p:nvCxnSpPr>
        <p:spPr>
          <a:xfrm flipH="1">
            <a:off x="770439" y="4169612"/>
            <a:ext cx="79292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1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Profile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16915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Łącznik prosty 69"/>
          <p:cNvCxnSpPr>
            <a:stCxn id="19" idx="0"/>
            <a:endCxn id="19" idx="1"/>
          </p:cNvCxnSpPr>
          <p:nvPr/>
        </p:nvCxnSpPr>
        <p:spPr>
          <a:xfrm>
            <a:off x="3406380" y="3564476"/>
            <a:ext cx="1696621" cy="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Łącznik prosty 74"/>
          <p:cNvCxnSpPr/>
          <p:nvPr/>
        </p:nvCxnSpPr>
        <p:spPr>
          <a:xfrm>
            <a:off x="6319335" y="3585549"/>
            <a:ext cx="1695156" cy="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Prostokąt 62"/>
          <p:cNvSpPr/>
          <p:nvPr/>
        </p:nvSpPr>
        <p:spPr>
          <a:xfrm>
            <a:off x="3396125" y="2119898"/>
            <a:ext cx="1706876" cy="1076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Prostokąt 66"/>
          <p:cNvSpPr/>
          <p:nvPr/>
        </p:nvSpPr>
        <p:spPr>
          <a:xfrm>
            <a:off x="3396125" y="3932476"/>
            <a:ext cx="1706876" cy="108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rostokąt 67"/>
          <p:cNvSpPr/>
          <p:nvPr/>
        </p:nvSpPr>
        <p:spPr>
          <a:xfrm>
            <a:off x="6302936" y="3932476"/>
            <a:ext cx="1706876" cy="108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396125" y="3171557"/>
            <a:ext cx="1690235" cy="760919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06380" y="5017707"/>
            <a:ext cx="1690235" cy="293239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64" name="Prostokąt 63"/>
          <p:cNvSpPr/>
          <p:nvPr/>
        </p:nvSpPr>
        <p:spPr>
          <a:xfrm>
            <a:off x="6302936" y="2119898"/>
            <a:ext cx="1706876" cy="1076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sp>
        <p:nvSpPr>
          <p:cNvPr id="4" name="Prostokąt zaokrąglony 3"/>
          <p:cNvSpPr/>
          <p:nvPr/>
        </p:nvSpPr>
        <p:spPr>
          <a:xfrm>
            <a:off x="6273423" y="874019"/>
            <a:ext cx="6428442" cy="312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r>
              <a:rPr lang="pl-PL" sz="2000" b="1" dirty="0"/>
              <a:t>Profil II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-1259120" y="874019"/>
            <a:ext cx="6428442" cy="31282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/>
              <a:t>Profil I</a:t>
            </a:r>
            <a:endParaRPr lang="en-US" sz="2000" b="1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96125" y="5411700"/>
            <a:ext cx="1715667" cy="44813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2466" tIns="16234" rIns="32466" bIns="16234"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40   60  </a:t>
            </a:r>
            <a:r>
              <a:rPr lang="pl-PL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00  </a:t>
            </a:r>
            <a:r>
              <a:rPr lang="pl-PL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00</a:t>
            </a:r>
          </a:p>
          <a:p>
            <a:pPr algn="ctr" eaLnBrk="1" hangingPunct="1">
              <a:defRPr/>
            </a:pP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00 </a:t>
            </a:r>
            <a:r>
              <a:rPr lang="pl-PL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00   50  </a:t>
            </a:r>
            <a:r>
              <a:rPr lang="pl-PL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50</a:t>
            </a:r>
            <a:endParaRPr lang="en-US" sz="1100" b="1" dirty="0">
              <a:solidFill>
                <a:srgbClr val="5F5F5F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06380" y="1817636"/>
            <a:ext cx="1690235" cy="302262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/>
          </a:p>
        </p:txBody>
      </p:sp>
      <p:grpSp>
        <p:nvGrpSpPr>
          <p:cNvPr id="60" name="Grupa 59"/>
          <p:cNvGrpSpPr/>
          <p:nvPr/>
        </p:nvGrpSpPr>
        <p:grpSpPr>
          <a:xfrm>
            <a:off x="3722849" y="2709385"/>
            <a:ext cx="1062219" cy="1801544"/>
            <a:chOff x="4076813" y="2709385"/>
            <a:chExt cx="1062219" cy="1801544"/>
          </a:xfrm>
        </p:grpSpPr>
        <p:sp>
          <p:nvSpPr>
            <p:cNvPr id="24" name="Line 35"/>
            <p:cNvSpPr>
              <a:spLocks noChangeShapeType="1"/>
            </p:cNvSpPr>
            <p:nvPr/>
          </p:nvSpPr>
          <p:spPr bwMode="auto">
            <a:xfrm flipV="1">
              <a:off x="4076813" y="2709385"/>
              <a:ext cx="326724" cy="26917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4403537" y="2709385"/>
              <a:ext cx="326724" cy="18015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>
              <a:off x="4730261" y="4510928"/>
              <a:ext cx="40877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</p:grp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6298823" y="5430509"/>
            <a:ext cx="1715667" cy="44813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2466" tIns="16234" rIns="32466" bIns="16234"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70   30   00   00</a:t>
            </a:r>
            <a:endParaRPr lang="pl-PL" sz="1100" b="1" dirty="0">
              <a:solidFill>
                <a:srgbClr val="5F5F5F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algn="ctr" eaLnBrk="1" hangingPunct="1">
              <a:defRPr/>
            </a:pPr>
            <a:r>
              <a: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00   00   60   40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6325723" y="3206400"/>
            <a:ext cx="1682388" cy="760919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l-PL" altLang="pl-PL" dirty="0"/>
              <a:t> 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317633" y="1836445"/>
            <a:ext cx="1690477" cy="302262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6317633" y="5035012"/>
            <a:ext cx="1693927" cy="302262"/>
          </a:xfrm>
          <a:prstGeom prst="rect">
            <a:avLst/>
          </a:prstGeom>
          <a:solidFill>
            <a:srgbClr val="D82674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lIns="30302" tIns="15152" rIns="30302" bIns="1515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pl-PL" altLang="pl-PL"/>
          </a:p>
        </p:txBody>
      </p: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6319335" y="1529671"/>
            <a:ext cx="1695156" cy="3809107"/>
            <a:chOff x="1684" y="810"/>
            <a:chExt cx="2391" cy="3363"/>
          </a:xfrm>
        </p:grpSpPr>
        <p:grpSp>
          <p:nvGrpSpPr>
            <p:cNvPr id="36" name="Group 17"/>
            <p:cNvGrpSpPr>
              <a:grpSpLocks/>
            </p:cNvGrpSpPr>
            <p:nvPr/>
          </p:nvGrpSpPr>
          <p:grpSpPr bwMode="auto">
            <a:xfrm>
              <a:off x="1684" y="1082"/>
              <a:ext cx="2391" cy="3090"/>
              <a:chOff x="1684" y="1082"/>
              <a:chExt cx="2391" cy="3090"/>
            </a:xfrm>
          </p:grpSpPr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1684" y="1082"/>
                <a:ext cx="2382" cy="309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30302" tIns="15152" rIns="30302" bIns="15152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pl-PL" altLang="pl-PL"/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>
                <a:off x="1684" y="2623"/>
                <a:ext cx="239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</p:grp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H="1" flipV="1">
              <a:off x="2146" y="1073"/>
              <a:ext cx="17" cy="3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 flipH="1" flipV="1">
              <a:off x="3586" y="1073"/>
              <a:ext cx="17" cy="3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 flipH="1" flipV="1">
              <a:off x="3101" y="1073"/>
              <a:ext cx="17" cy="3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2616" y="1073"/>
              <a:ext cx="17" cy="3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2017" y="810"/>
              <a:ext cx="23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2466" tIns="16234" rIns="32466" bIns="16234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 sz="1100">
                <a:solidFill>
                  <a:srgbClr val="960469"/>
                </a:solidFill>
              </a:endParaRPr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2478" y="810"/>
              <a:ext cx="23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2466" tIns="16234" rIns="32466" bIns="16234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 sz="1100">
                <a:solidFill>
                  <a:srgbClr val="960469"/>
                </a:solidFill>
              </a:endParaRPr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2957" y="810"/>
              <a:ext cx="2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2466" tIns="16234" rIns="32466" bIns="16234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 sz="1100">
                <a:solidFill>
                  <a:srgbClr val="960469"/>
                </a:solidFill>
              </a:endParaRPr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3451" y="810"/>
              <a:ext cx="23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2466" tIns="16234" rIns="32466" bIns="16234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 sz="1100">
                <a:solidFill>
                  <a:srgbClr val="960469"/>
                </a:solidFill>
              </a:endParaRPr>
            </a:p>
          </p:txBody>
        </p:sp>
      </p:grpSp>
      <p:grpSp>
        <p:nvGrpSpPr>
          <p:cNvPr id="61" name="Grupa 60"/>
          <p:cNvGrpSpPr/>
          <p:nvPr/>
        </p:nvGrpSpPr>
        <p:grpSpPr>
          <a:xfrm>
            <a:off x="6625547" y="2549242"/>
            <a:ext cx="1062219" cy="2159447"/>
            <a:chOff x="6979511" y="2549242"/>
            <a:chExt cx="1062219" cy="2159447"/>
          </a:xfrm>
        </p:grpSpPr>
        <p:sp>
          <p:nvSpPr>
            <p:cNvPr id="47" name="Line 38"/>
            <p:cNvSpPr>
              <a:spLocks noChangeShapeType="1"/>
            </p:cNvSpPr>
            <p:nvPr/>
          </p:nvSpPr>
          <p:spPr bwMode="auto">
            <a:xfrm>
              <a:off x="6979511" y="2549242"/>
              <a:ext cx="326724" cy="44813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48" name="Line 39"/>
            <p:cNvSpPr>
              <a:spLocks noChangeShapeType="1"/>
            </p:cNvSpPr>
            <p:nvPr/>
          </p:nvSpPr>
          <p:spPr bwMode="auto">
            <a:xfrm>
              <a:off x="7306235" y="2997373"/>
              <a:ext cx="408771" cy="171131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49" name="Line 40"/>
            <p:cNvSpPr>
              <a:spLocks noChangeShapeType="1"/>
            </p:cNvSpPr>
            <p:nvPr/>
          </p:nvSpPr>
          <p:spPr bwMode="auto">
            <a:xfrm flipV="1">
              <a:off x="7715006" y="4439510"/>
              <a:ext cx="326724" cy="26917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</p:grp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6325722" y="1529671"/>
            <a:ext cx="1682388" cy="305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2466" tIns="16234" rIns="32466" bIns="16234" anchor="ctr"/>
          <a:lstStyle/>
          <a:p>
            <a:pPr algn="ctr" eaLnBrk="1" hangingPunct="1">
              <a:defRPr/>
            </a:pPr>
            <a:r>
              <a:rPr lang="pl-PL" sz="1300" b="1" dirty="0">
                <a:solidFill>
                  <a:srgbClr val="272274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D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I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 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C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</a:t>
            </a:r>
            <a:endParaRPr lang="en-US" sz="1300" b="1" dirty="0">
              <a:solidFill>
                <a:srgbClr val="5F5F5F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3406380" y="1529671"/>
            <a:ext cx="1690235" cy="305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32466" tIns="16234" rIns="32466" bIns="16234" anchor="ctr"/>
          <a:lstStyle/>
          <a:p>
            <a:pPr algn="ctr" eaLnBrk="1" hangingPunct="1">
              <a:defRPr/>
            </a:pPr>
            <a:r>
              <a:rPr lang="pl-PL" sz="1300" b="1" dirty="0">
                <a:solidFill>
                  <a:srgbClr val="272274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D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I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  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  </a:t>
            </a:r>
            <a:r>
              <a: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C</a:t>
            </a:r>
            <a:r>
              <a:rPr lang="pl-PL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  </a:t>
            </a:r>
            <a:endParaRPr lang="en-US" sz="1300" b="1" dirty="0">
              <a:solidFill>
                <a:srgbClr val="5F5F5F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3" name="Prostokąt 52"/>
          <p:cNvSpPr/>
          <p:nvPr/>
        </p:nvSpPr>
        <p:spPr>
          <a:xfrm>
            <a:off x="8448125" y="3433025"/>
            <a:ext cx="3017292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alt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neutralna</a:t>
            </a:r>
            <a:endParaRPr lang="en-US" altLang="pl-PL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8434477" y="1922636"/>
            <a:ext cx="2296700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górna</a:t>
            </a:r>
            <a:endParaRPr lang="en-US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286669" y="3433025"/>
            <a:ext cx="2690115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Linia </a:t>
            </a:r>
            <a:r>
              <a:rPr lang="pl-PL" alt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środkowa</a:t>
            </a:r>
            <a:endParaRPr lang="en-US" altLang="pl-PL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347639" y="5482819"/>
            <a:ext cx="2629145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Tabela procentowa</a:t>
            </a:r>
            <a:endParaRPr lang="en-US" altLang="pl-PL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8448125" y="2616976"/>
            <a:ext cx="3389911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alt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normalna górna</a:t>
            </a:r>
            <a:endParaRPr lang="en-US" altLang="pl-PL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8408306" y="4439421"/>
            <a:ext cx="3389911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normalna dolna</a:t>
            </a:r>
            <a:endParaRPr lang="en-US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Prostokąt 58"/>
          <p:cNvSpPr/>
          <p:nvPr/>
        </p:nvSpPr>
        <p:spPr>
          <a:xfrm>
            <a:off x="8430118" y="5114583"/>
            <a:ext cx="2730948" cy="32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sz="2000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sz="2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dolna</a:t>
            </a:r>
            <a:endParaRPr lang="en-US" sz="2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2" name="Grupa 51"/>
          <p:cNvGrpSpPr/>
          <p:nvPr/>
        </p:nvGrpSpPr>
        <p:grpSpPr>
          <a:xfrm>
            <a:off x="3406380" y="1814460"/>
            <a:ext cx="1696621" cy="3496486"/>
            <a:chOff x="3636165" y="1814460"/>
            <a:chExt cx="1696621" cy="3496486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3636165" y="1819139"/>
              <a:ext cx="1696621" cy="3491807"/>
              <a:chOff x="1684" y="1082"/>
              <a:chExt cx="2391" cy="3083"/>
            </a:xfrm>
          </p:grpSpPr>
          <p:sp>
            <p:nvSpPr>
              <p:cNvPr id="18" name="Rectangle 29"/>
              <p:cNvSpPr>
                <a:spLocks noChangeArrowheads="1"/>
              </p:cNvSpPr>
              <p:nvPr/>
            </p:nvSpPr>
            <p:spPr bwMode="auto">
              <a:xfrm>
                <a:off x="1684" y="1082"/>
                <a:ext cx="2382" cy="308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30302" tIns="15152" rIns="30302" bIns="15152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pl-PL" altLang="pl-PL"/>
              </a:p>
            </p:txBody>
          </p:sp>
          <p:sp>
            <p:nvSpPr>
              <p:cNvPr id="19" name="Line 30"/>
              <p:cNvSpPr>
                <a:spLocks noChangeShapeType="1"/>
              </p:cNvSpPr>
              <p:nvPr/>
            </p:nvSpPr>
            <p:spPr bwMode="auto">
              <a:xfrm>
                <a:off x="1684" y="2623"/>
                <a:ext cx="239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</p:grp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 flipH="1" flipV="1">
              <a:off x="3964377" y="1814460"/>
              <a:ext cx="10194" cy="34885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 flipH="1" flipV="1">
              <a:off x="4981924" y="1814460"/>
              <a:ext cx="15300" cy="34885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 flipH="1" flipV="1">
              <a:off x="4641875" y="1814460"/>
              <a:ext cx="12503" cy="34885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 flipH="1" flipV="1">
              <a:off x="4298427" y="1814460"/>
              <a:ext cx="11650" cy="34885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</p:grp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56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4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5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6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47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8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52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5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7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8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91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2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3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94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5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7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8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99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0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102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0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14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1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  <p:bldP spid="67" grpId="0" animBg="1"/>
          <p:bldP spid="68" grpId="0" animBg="1"/>
          <p:bldP spid="16" grpId="0" animBg="1"/>
          <p:bldP spid="13" grpId="0" animBg="1"/>
          <p:bldP spid="64" grpId="0" animBg="1"/>
          <p:bldP spid="4" grpId="0" animBg="1"/>
          <p:bldP spid="7" grpId="0" animBg="1"/>
          <p:bldP spid="9" grpId="0" animBg="1"/>
          <p:bldP spid="14" grpId="0" animBg="1"/>
          <p:bldP spid="31" grpId="0" animBg="1"/>
          <p:bldP spid="32" grpId="0" animBg="1"/>
          <p:bldP spid="33" grpId="0" animBg="1"/>
          <p:bldP spid="34" grpId="0" animBg="1"/>
          <p:bldP spid="50" grpId="0"/>
          <p:bldP spid="51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4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5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6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47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8" dur="500" autoRev="1" fill="remove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0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1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52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3" dur="500" autoRev="1" fill="remov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8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91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2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3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94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5" dur="500" autoRev="1" fill="remove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97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8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2"/>
                                          </p:to>
                                        </p:animClr>
                                        <p:set>
                                          <p:cBhvr>
                                            <p:cTn id="99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0" dur="500" autoRev="1" fill="remove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10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10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1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  <p:bldP spid="67" grpId="0" animBg="1"/>
          <p:bldP spid="68" grpId="0" animBg="1"/>
          <p:bldP spid="16" grpId="0" animBg="1"/>
          <p:bldP spid="13" grpId="0" animBg="1"/>
          <p:bldP spid="64" grpId="0" animBg="1"/>
          <p:bldP spid="4" grpId="0" animBg="1"/>
          <p:bldP spid="7" grpId="0" animBg="1"/>
          <p:bldP spid="9" grpId="0" animBg="1"/>
          <p:bldP spid="14" grpId="0" animBg="1"/>
          <p:bldP spid="31" grpId="0" animBg="1"/>
          <p:bldP spid="32" grpId="0" animBg="1"/>
          <p:bldP spid="33" grpId="0" animBg="1"/>
          <p:bldP spid="34" grpId="0" animBg="1"/>
          <p:bldP spid="50" grpId="0"/>
          <p:bldP spid="51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upa 106"/>
          <p:cNvGrpSpPr/>
          <p:nvPr/>
        </p:nvGrpSpPr>
        <p:grpSpPr>
          <a:xfrm>
            <a:off x="3393141" y="1558067"/>
            <a:ext cx="1828150" cy="4626580"/>
            <a:chOff x="3393141" y="1558067"/>
            <a:chExt cx="1828150" cy="4626580"/>
          </a:xfrm>
        </p:grpSpPr>
        <p:grpSp>
          <p:nvGrpSpPr>
            <p:cNvPr id="75" name="Grupa 74"/>
            <p:cNvGrpSpPr/>
            <p:nvPr/>
          </p:nvGrpSpPr>
          <p:grpSpPr>
            <a:xfrm>
              <a:off x="3393141" y="1558067"/>
              <a:ext cx="1804317" cy="4023424"/>
              <a:chOff x="3544125" y="5992871"/>
              <a:chExt cx="2019850" cy="4504038"/>
            </a:xfrm>
          </p:grpSpPr>
          <p:grpSp>
            <p:nvGrpSpPr>
              <p:cNvPr id="8" name="Grupa 7"/>
              <p:cNvGrpSpPr/>
              <p:nvPr/>
            </p:nvGrpSpPr>
            <p:grpSpPr>
              <a:xfrm>
                <a:off x="3888186" y="6088855"/>
                <a:ext cx="1365357" cy="159545"/>
                <a:chOff x="3888186" y="6088855"/>
                <a:chExt cx="1365357" cy="159545"/>
              </a:xfrm>
            </p:grpSpPr>
            <p:sp>
              <p:nvSpPr>
                <p:cNvPr id="6" name="Prostokąt zaokrąglony 5"/>
                <p:cNvSpPr/>
                <p:nvPr/>
              </p:nvSpPr>
              <p:spPr>
                <a:xfrm>
                  <a:off x="3888186" y="6088856"/>
                  <a:ext cx="171450" cy="159544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44" name="Prostokąt zaokrąglony 43"/>
                <p:cNvSpPr/>
                <p:nvPr/>
              </p:nvSpPr>
              <p:spPr>
                <a:xfrm>
                  <a:off x="4305867" y="6088856"/>
                  <a:ext cx="171450" cy="159544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45" name="Prostokąt zaokrąglony 44"/>
                <p:cNvSpPr/>
                <p:nvPr/>
              </p:nvSpPr>
              <p:spPr>
                <a:xfrm>
                  <a:off x="4705066" y="6088856"/>
                  <a:ext cx="171450" cy="159544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46" name="Prostokąt zaokrąglony 45"/>
                <p:cNvSpPr/>
                <p:nvPr/>
              </p:nvSpPr>
              <p:spPr>
                <a:xfrm>
                  <a:off x="5082093" y="6088855"/>
                  <a:ext cx="171450" cy="15954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16" name="Grupa 15"/>
              <p:cNvGrpSpPr/>
              <p:nvPr/>
            </p:nvGrpSpPr>
            <p:grpSpPr>
              <a:xfrm>
                <a:off x="3544125" y="5992871"/>
                <a:ext cx="2019850" cy="4504038"/>
                <a:chOff x="3134998" y="1176311"/>
                <a:chExt cx="2019850" cy="4504038"/>
              </a:xfrm>
            </p:grpSpPr>
            <p:sp>
              <p:nvSpPr>
                <p:cNvPr id="19" name="Rectangle 13"/>
                <p:cNvSpPr>
                  <a:spLocks noChangeArrowheads="1"/>
                </p:cNvSpPr>
                <p:nvPr/>
              </p:nvSpPr>
              <p:spPr bwMode="auto">
                <a:xfrm>
                  <a:off x="3134998" y="1521517"/>
                  <a:ext cx="2012248" cy="359847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sp>
              <p:nvSpPr>
                <p:cNvPr id="20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137380" y="1176311"/>
                  <a:ext cx="2012248" cy="36342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2466" tIns="16234" rIns="32466" bIns="16234" anchor="ctr"/>
                <a:lstStyle/>
                <a:p>
                  <a:pPr algn="ctr" eaLnBrk="1" hangingPunct="1">
                    <a:defRPr/>
                  </a:pPr>
                  <a:r>
                    <a:rPr lang="pl-PL" sz="1100" b="1" dirty="0">
                      <a:solidFill>
                        <a:srgbClr val="272274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D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I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S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C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endParaRPr lang="en-US" sz="1100" b="1" dirty="0">
                    <a:solidFill>
                      <a:schemeClr val="bg1"/>
                    </a:solidFill>
                    <a:latin typeface="+mn-lt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17" name="Rectangle 15"/>
                <p:cNvSpPr>
                  <a:spLocks noChangeArrowheads="1"/>
                </p:cNvSpPr>
                <p:nvPr/>
              </p:nvSpPr>
              <p:spPr bwMode="auto">
                <a:xfrm>
                  <a:off x="3134998" y="3152466"/>
                  <a:ext cx="2012248" cy="905884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sp>
              <p:nvSpPr>
                <p:cNvPr id="18" name="Rectangle 12"/>
                <p:cNvSpPr>
                  <a:spLocks noChangeArrowheads="1"/>
                </p:cNvSpPr>
                <p:nvPr/>
              </p:nvSpPr>
              <p:spPr bwMode="auto">
                <a:xfrm>
                  <a:off x="3134998" y="5331244"/>
                  <a:ext cx="2012248" cy="349105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grpSp>
              <p:nvGrpSpPr>
                <p:cNvPr id="21" name="Grupa 20"/>
                <p:cNvGrpSpPr/>
                <p:nvPr/>
              </p:nvGrpSpPr>
              <p:grpSpPr>
                <a:xfrm>
                  <a:off x="3134998" y="1517736"/>
                  <a:ext cx="2019850" cy="4162612"/>
                  <a:chOff x="3636165" y="1814460"/>
                  <a:chExt cx="1696621" cy="3496486"/>
                </a:xfrm>
              </p:grpSpPr>
              <p:grpSp>
                <p:nvGrpSpPr>
                  <p:cNvPr id="2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636165" y="1819139"/>
                    <a:ext cx="1696621" cy="3491807"/>
                    <a:chOff x="1684" y="1082"/>
                    <a:chExt cx="2391" cy="3083"/>
                  </a:xfrm>
                </p:grpSpPr>
                <p:sp>
                  <p:nvSpPr>
                    <p:cNvPr id="2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4" y="1082"/>
                      <a:ext cx="2382" cy="3083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lIns="30302" tIns="15152" rIns="30302" bIns="15152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pl-PL" altLang="pl-PL" sz="1400"/>
                    </a:p>
                  </p:txBody>
                </p:sp>
                <p:sp>
                  <p:nvSpPr>
                    <p:cNvPr id="2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4" y="2623"/>
                      <a:ext cx="239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lIns="30302" tIns="15152" rIns="30302" bIns="15152" anchor="ctr"/>
                    <a:lstStyle/>
                    <a:p>
                      <a:endParaRPr lang="pl-PL" sz="1400"/>
                    </a:p>
                  </p:txBody>
                </p:sp>
              </p:grpSp>
              <p:sp>
                <p:nvSpPr>
                  <p:cNvPr id="23" name="Line 3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64377" y="1814460"/>
                    <a:ext cx="10194" cy="348854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24" name="Line 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1924" y="1814460"/>
                    <a:ext cx="15300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25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41875" y="1814460"/>
                    <a:ext cx="12503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26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298427" y="1814460"/>
                    <a:ext cx="11650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</p:grpSp>
          </p:grpSp>
        </p:grpSp>
        <p:sp>
          <p:nvSpPr>
            <p:cNvPr id="105" name="Rectangle 4"/>
            <p:cNvSpPr>
              <a:spLocks noChangeArrowheads="1"/>
            </p:cNvSpPr>
            <p:nvPr/>
          </p:nvSpPr>
          <p:spPr bwMode="auto">
            <a:xfrm>
              <a:off x="3396125" y="5707916"/>
              <a:ext cx="1825166" cy="47673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algn="ctr" eaLnBrk="1" hangingPunct="1">
                <a:defRPr/>
              </a:pP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 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15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85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00</a:t>
              </a:r>
            </a:p>
            <a:p>
              <a:pPr algn="ctr" eaLnBrk="1" hangingPunct="1">
                <a:defRPr/>
              </a:pP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55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00 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45</a:t>
              </a:r>
              <a:endPara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08" name="Grupa 107"/>
          <p:cNvGrpSpPr/>
          <p:nvPr/>
        </p:nvGrpSpPr>
        <p:grpSpPr>
          <a:xfrm>
            <a:off x="6296494" y="1558068"/>
            <a:ext cx="1827495" cy="4645388"/>
            <a:chOff x="6296494" y="1558068"/>
            <a:chExt cx="1827495" cy="4645388"/>
          </a:xfrm>
        </p:grpSpPr>
        <p:grpSp>
          <p:nvGrpSpPr>
            <p:cNvPr id="76" name="Grupa 75"/>
            <p:cNvGrpSpPr/>
            <p:nvPr/>
          </p:nvGrpSpPr>
          <p:grpSpPr>
            <a:xfrm>
              <a:off x="6296494" y="1558068"/>
              <a:ext cx="1804317" cy="4023424"/>
              <a:chOff x="3544125" y="5992871"/>
              <a:chExt cx="2019850" cy="4504038"/>
            </a:xfrm>
          </p:grpSpPr>
          <p:grpSp>
            <p:nvGrpSpPr>
              <p:cNvPr id="77" name="Grupa 76"/>
              <p:cNvGrpSpPr/>
              <p:nvPr/>
            </p:nvGrpSpPr>
            <p:grpSpPr>
              <a:xfrm>
                <a:off x="3893516" y="6088856"/>
                <a:ext cx="1370687" cy="159544"/>
                <a:chOff x="3893516" y="6088856"/>
                <a:chExt cx="1370687" cy="159544"/>
              </a:xfrm>
            </p:grpSpPr>
            <p:sp>
              <p:nvSpPr>
                <p:cNvPr id="91" name="Prostokąt zaokrąglony 90"/>
                <p:cNvSpPr/>
                <p:nvPr/>
              </p:nvSpPr>
              <p:spPr>
                <a:xfrm>
                  <a:off x="3893516" y="6088856"/>
                  <a:ext cx="171450" cy="159544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92" name="Prostokąt zaokrąglony 91"/>
                <p:cNvSpPr/>
                <p:nvPr/>
              </p:nvSpPr>
              <p:spPr>
                <a:xfrm>
                  <a:off x="4311199" y="6088856"/>
                  <a:ext cx="171450" cy="159544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93" name="Prostokąt zaokrąglony 92"/>
                <p:cNvSpPr/>
                <p:nvPr/>
              </p:nvSpPr>
              <p:spPr>
                <a:xfrm>
                  <a:off x="4705066" y="6088856"/>
                  <a:ext cx="171450" cy="159544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/>
                </a:p>
              </p:txBody>
            </p:sp>
            <p:sp>
              <p:nvSpPr>
                <p:cNvPr id="94" name="Prostokąt zaokrąglony 93"/>
                <p:cNvSpPr/>
                <p:nvPr/>
              </p:nvSpPr>
              <p:spPr>
                <a:xfrm>
                  <a:off x="5092753" y="6088856"/>
                  <a:ext cx="171450" cy="15954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400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78" name="Grupa 77"/>
              <p:cNvGrpSpPr/>
              <p:nvPr/>
            </p:nvGrpSpPr>
            <p:grpSpPr>
              <a:xfrm>
                <a:off x="3544125" y="5992871"/>
                <a:ext cx="2019850" cy="4504038"/>
                <a:chOff x="3134998" y="1176311"/>
                <a:chExt cx="2019850" cy="4504038"/>
              </a:xfrm>
            </p:grpSpPr>
            <p:sp>
              <p:nvSpPr>
                <p:cNvPr id="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134998" y="3152466"/>
                  <a:ext cx="2012248" cy="905884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sp>
              <p:nvSpPr>
                <p:cNvPr id="80" name="Rectangle 12"/>
                <p:cNvSpPr>
                  <a:spLocks noChangeArrowheads="1"/>
                </p:cNvSpPr>
                <p:nvPr/>
              </p:nvSpPr>
              <p:spPr bwMode="auto">
                <a:xfrm>
                  <a:off x="3134998" y="5331244"/>
                  <a:ext cx="2012248" cy="349105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sp>
              <p:nvSpPr>
                <p:cNvPr id="81" name="Rectangle 13"/>
                <p:cNvSpPr>
                  <a:spLocks noChangeArrowheads="1"/>
                </p:cNvSpPr>
                <p:nvPr/>
              </p:nvSpPr>
              <p:spPr bwMode="auto">
                <a:xfrm>
                  <a:off x="3134998" y="1521517"/>
                  <a:ext cx="2012248" cy="359847"/>
                </a:xfrm>
                <a:prstGeom prst="rect">
                  <a:avLst/>
                </a:prstGeom>
                <a:solidFill>
                  <a:srgbClr val="D82674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 sz="1400"/>
                </a:p>
              </p:txBody>
            </p:sp>
            <p:sp>
              <p:nvSpPr>
                <p:cNvPr id="8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137379" y="1176311"/>
                  <a:ext cx="2012248" cy="36342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2466" tIns="16234" rIns="32466" bIns="16234" anchor="ctr"/>
                <a:lstStyle/>
                <a:p>
                  <a:pPr algn="ctr" eaLnBrk="1" hangingPunct="1">
                    <a:defRPr/>
                  </a:pPr>
                  <a:r>
                    <a:rPr lang="pl-PL" sz="1100" b="1" dirty="0">
                      <a:solidFill>
                        <a:srgbClr val="272274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D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I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S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r>
                    <a:rPr lang="en-US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C</a:t>
                  </a:r>
                  <a:r>
                    <a:rPr lang="pl-PL" sz="1100" b="1" dirty="0">
                      <a:solidFill>
                        <a:schemeClr val="bg1"/>
                      </a:solidFill>
                      <a:latin typeface="+mn-lt"/>
                      <a:ea typeface="ＭＳ Ｐゴシック" pitchFamily="-112" charset="-128"/>
                      <a:cs typeface="ＭＳ Ｐゴシック" pitchFamily="-112" charset="-128"/>
                    </a:rPr>
                    <a:t>  </a:t>
                  </a:r>
                  <a:endParaRPr lang="en-US" sz="1100" b="1" dirty="0">
                    <a:solidFill>
                      <a:schemeClr val="bg1"/>
                    </a:solidFill>
                    <a:latin typeface="+mn-lt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grpSp>
              <p:nvGrpSpPr>
                <p:cNvPr id="83" name="Grupa 82"/>
                <p:cNvGrpSpPr/>
                <p:nvPr/>
              </p:nvGrpSpPr>
              <p:grpSpPr>
                <a:xfrm>
                  <a:off x="3134998" y="1517736"/>
                  <a:ext cx="2019850" cy="4162612"/>
                  <a:chOff x="3636165" y="1814460"/>
                  <a:chExt cx="1696621" cy="3496486"/>
                </a:xfrm>
              </p:grpSpPr>
              <p:grpSp>
                <p:nvGrpSpPr>
                  <p:cNvPr id="84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636165" y="1819139"/>
                    <a:ext cx="1696621" cy="3491807"/>
                    <a:chOff x="1684" y="1082"/>
                    <a:chExt cx="2391" cy="3083"/>
                  </a:xfrm>
                </p:grpSpPr>
                <p:sp>
                  <p:nvSpPr>
                    <p:cNvPr id="89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4" y="1082"/>
                      <a:ext cx="2382" cy="3083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lIns="30302" tIns="15152" rIns="30302" bIns="15152"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eaLnBrk="1" hangingPunct="1"/>
                      <a:endParaRPr lang="pl-PL" altLang="pl-PL" sz="1400"/>
                    </a:p>
                  </p:txBody>
                </p:sp>
                <p:sp>
                  <p:nvSpPr>
                    <p:cNvPr id="90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4" y="2623"/>
                      <a:ext cx="239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lIns="30302" tIns="15152" rIns="30302" bIns="15152" anchor="ctr"/>
                    <a:lstStyle/>
                    <a:p>
                      <a:endParaRPr lang="pl-PL" sz="1400"/>
                    </a:p>
                  </p:txBody>
                </p:sp>
              </p:grpSp>
              <p:sp>
                <p:nvSpPr>
                  <p:cNvPr id="85" name="Line 3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64377" y="1814460"/>
                    <a:ext cx="10194" cy="348854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86" name="Line 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1924" y="1814460"/>
                    <a:ext cx="15300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87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41875" y="1814460"/>
                    <a:ext cx="12503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  <p:sp>
                <p:nvSpPr>
                  <p:cNvPr id="88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298427" y="1814460"/>
                    <a:ext cx="11650" cy="34885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30302" tIns="15152" rIns="30302" bIns="15152" anchor="ctr"/>
                  <a:lstStyle/>
                  <a:p>
                    <a:endParaRPr lang="pl-PL" sz="1400"/>
                  </a:p>
                </p:txBody>
              </p:sp>
            </p:grpSp>
          </p:grpSp>
        </p:grpSp>
        <p:sp>
          <p:nvSpPr>
            <p:cNvPr id="106" name="Rectangle 5"/>
            <p:cNvSpPr>
              <a:spLocks noChangeArrowheads="1"/>
            </p:cNvSpPr>
            <p:nvPr/>
          </p:nvSpPr>
          <p:spPr bwMode="auto">
            <a:xfrm>
              <a:off x="6298823" y="5726725"/>
              <a:ext cx="1825166" cy="47673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algn="ctr" eaLnBrk="1" hangingPunct="1">
                <a:defRPr/>
              </a:pP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45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35 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20</a:t>
              </a:r>
            </a:p>
            <a:p>
              <a:pPr algn="ctr" eaLnBrk="1" hangingPunct="1">
                <a:defRPr/>
              </a:pP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10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00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00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lang="en-US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lang="pl-PL" sz="11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endParaRPr lang="en-US" sz="11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sp>
        <p:nvSpPr>
          <p:cNvPr id="4" name="Prostokąt zaokrąglony 3"/>
          <p:cNvSpPr/>
          <p:nvPr/>
        </p:nvSpPr>
        <p:spPr>
          <a:xfrm>
            <a:off x="6273423" y="874019"/>
            <a:ext cx="6428442" cy="312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r>
              <a:rPr lang="pl-PL" sz="2000" b="1" dirty="0"/>
              <a:t>Profil II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-1259120" y="874019"/>
            <a:ext cx="6428442" cy="31282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/>
              <a:t>Profil I</a:t>
            </a:r>
            <a:endParaRPr lang="en-US" sz="2000" b="1" dirty="0"/>
          </a:p>
        </p:txBody>
      </p:sp>
      <p:grpSp>
        <p:nvGrpSpPr>
          <p:cNvPr id="3" name="Grupa 2"/>
          <p:cNvGrpSpPr/>
          <p:nvPr/>
        </p:nvGrpSpPr>
        <p:grpSpPr>
          <a:xfrm>
            <a:off x="286669" y="2125833"/>
            <a:ext cx="11449767" cy="3512099"/>
            <a:chOff x="286669" y="1922636"/>
            <a:chExt cx="11449767" cy="3512099"/>
          </a:xfrm>
        </p:grpSpPr>
        <p:sp>
          <p:nvSpPr>
            <p:cNvPr id="53" name="Prostokąt 52"/>
            <p:cNvSpPr/>
            <p:nvPr/>
          </p:nvSpPr>
          <p:spPr>
            <a:xfrm>
              <a:off x="8346525" y="3433025"/>
              <a:ext cx="3017292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Strefa neutralna</a:t>
              </a:r>
              <a:endParaRPr lang="en-US" altLang="pl-PL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4" name="Prostokąt 53"/>
            <p:cNvSpPr/>
            <p:nvPr/>
          </p:nvSpPr>
          <p:spPr>
            <a:xfrm>
              <a:off x="8332877" y="1922636"/>
              <a:ext cx="2296700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sz="2000" dirty="0">
                  <a:solidFill>
                    <a:schemeClr val="bg1">
                      <a:lumMod val="50000"/>
                    </a:schemeClr>
                  </a:solidFill>
                </a:rPr>
                <a:t>Strefa górna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5" name="Prostokąt 54"/>
            <p:cNvSpPr/>
            <p:nvPr/>
          </p:nvSpPr>
          <p:spPr>
            <a:xfrm>
              <a:off x="286669" y="3389820"/>
              <a:ext cx="2690115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Linia środkowa</a:t>
              </a:r>
              <a:endParaRPr lang="en-US" altLang="pl-PL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Prostokąt 55"/>
            <p:cNvSpPr/>
            <p:nvPr/>
          </p:nvSpPr>
          <p:spPr>
            <a:xfrm>
              <a:off x="347639" y="5075615"/>
              <a:ext cx="2629145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Tabela procentowa</a:t>
              </a:r>
              <a:endParaRPr lang="en-US" altLang="pl-PL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7" name="Prostokąt 56"/>
            <p:cNvSpPr/>
            <p:nvPr/>
          </p:nvSpPr>
          <p:spPr>
            <a:xfrm>
              <a:off x="8346525" y="2616976"/>
              <a:ext cx="3389911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altLang="pl-PL" sz="2000" dirty="0">
                  <a:solidFill>
                    <a:schemeClr val="bg1">
                      <a:lumMod val="50000"/>
                    </a:schemeClr>
                  </a:solidFill>
                </a:rPr>
                <a:t>Strefa normalna górna</a:t>
              </a:r>
              <a:endParaRPr lang="en-US" altLang="pl-PL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8" name="Prostokąt 57"/>
            <p:cNvSpPr/>
            <p:nvPr/>
          </p:nvSpPr>
          <p:spPr>
            <a:xfrm>
              <a:off x="8306706" y="4439421"/>
              <a:ext cx="3389911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sz="2000" dirty="0">
                  <a:solidFill>
                    <a:schemeClr val="bg1">
                      <a:lumMod val="50000"/>
                    </a:schemeClr>
                  </a:solidFill>
                </a:rPr>
                <a:t>Strefa normalna dolna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Prostokąt 58"/>
            <p:cNvSpPr/>
            <p:nvPr/>
          </p:nvSpPr>
          <p:spPr>
            <a:xfrm>
              <a:off x="8328518" y="5114583"/>
              <a:ext cx="2730948" cy="320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sz="2000" dirty="0">
                  <a:solidFill>
                    <a:schemeClr val="bg1">
                      <a:lumMod val="50000"/>
                    </a:schemeClr>
                  </a:solidFill>
                </a:rPr>
                <a:t>Strefa dolna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pole tekstowe 14"/>
          <p:cNvSpPr txBox="1"/>
          <p:nvPr/>
        </p:nvSpPr>
        <p:spPr>
          <a:xfrm>
            <a:off x="1137092" y="1219257"/>
            <a:ext cx="396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bg1">
                    <a:lumMod val="65000"/>
                  </a:schemeClr>
                </a:solidFill>
              </a:rPr>
              <a:t>Zachowania adaptowane</a:t>
            </a:r>
          </a:p>
        </p:txBody>
      </p:sp>
      <p:sp>
        <p:nvSpPr>
          <p:cNvPr id="72" name="pole tekstowe 71"/>
          <p:cNvSpPr txBox="1"/>
          <p:nvPr/>
        </p:nvSpPr>
        <p:spPr>
          <a:xfrm>
            <a:off x="6400260" y="1219257"/>
            <a:ext cx="396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</a:rPr>
              <a:t>Zachowania naturalne</a:t>
            </a:r>
          </a:p>
        </p:txBody>
      </p:sp>
      <p:grpSp>
        <p:nvGrpSpPr>
          <p:cNvPr id="102" name="Grupa 101"/>
          <p:cNvGrpSpPr/>
          <p:nvPr/>
        </p:nvGrpSpPr>
        <p:grpSpPr>
          <a:xfrm>
            <a:off x="3739356" y="2961080"/>
            <a:ext cx="1112831" cy="1829020"/>
            <a:chOff x="3468413" y="3152972"/>
            <a:chExt cx="1325271" cy="2178181"/>
          </a:xfrm>
        </p:grpSpPr>
        <p:sp>
          <p:nvSpPr>
            <p:cNvPr id="9" name="Elipsa 8"/>
            <p:cNvSpPr/>
            <p:nvPr/>
          </p:nvSpPr>
          <p:spPr>
            <a:xfrm>
              <a:off x="3468413" y="5205741"/>
              <a:ext cx="125412" cy="1254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49" name="Elipsa 48"/>
            <p:cNvSpPr/>
            <p:nvPr/>
          </p:nvSpPr>
          <p:spPr>
            <a:xfrm>
              <a:off x="3884361" y="3951418"/>
              <a:ext cx="125412" cy="125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50" name="Elipsa 49"/>
            <p:cNvSpPr/>
            <p:nvPr/>
          </p:nvSpPr>
          <p:spPr>
            <a:xfrm>
              <a:off x="4281760" y="3152972"/>
              <a:ext cx="125412" cy="1254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51" name="Elipsa 50"/>
            <p:cNvSpPr/>
            <p:nvPr/>
          </p:nvSpPr>
          <p:spPr>
            <a:xfrm>
              <a:off x="4668272" y="5033045"/>
              <a:ext cx="125412" cy="1254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cxnSp>
          <p:nvCxnSpPr>
            <p:cNvPr id="11" name="Łącznik prosty 10"/>
            <p:cNvCxnSpPr>
              <a:stCxn id="9" idx="0"/>
              <a:endCxn id="49" idx="4"/>
            </p:cNvCxnSpPr>
            <p:nvPr/>
          </p:nvCxnSpPr>
          <p:spPr>
            <a:xfrm flipV="1">
              <a:off x="3531119" y="4076830"/>
              <a:ext cx="415948" cy="1128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/>
            <p:cNvCxnSpPr>
              <a:stCxn id="49" idx="7"/>
            </p:cNvCxnSpPr>
            <p:nvPr/>
          </p:nvCxnSpPr>
          <p:spPr>
            <a:xfrm flipV="1">
              <a:off x="3991407" y="3267367"/>
              <a:ext cx="320261" cy="702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>
              <a:stCxn id="50" idx="5"/>
              <a:endCxn id="51" idx="0"/>
            </p:cNvCxnSpPr>
            <p:nvPr/>
          </p:nvCxnSpPr>
          <p:spPr>
            <a:xfrm>
              <a:off x="4388806" y="3260018"/>
              <a:ext cx="342172" cy="17730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a 95"/>
          <p:cNvGrpSpPr/>
          <p:nvPr/>
        </p:nvGrpSpPr>
        <p:grpSpPr>
          <a:xfrm>
            <a:off x="6606282" y="2020366"/>
            <a:ext cx="1095639" cy="2254838"/>
            <a:chOff x="6201235" y="2063127"/>
            <a:chExt cx="1304798" cy="2685290"/>
          </a:xfrm>
        </p:grpSpPr>
        <p:sp>
          <p:nvSpPr>
            <p:cNvPr id="64" name="Elipsa 63"/>
            <p:cNvSpPr/>
            <p:nvPr/>
          </p:nvSpPr>
          <p:spPr>
            <a:xfrm>
              <a:off x="6201235" y="4623005"/>
              <a:ext cx="125412" cy="1254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66" name="Elipsa 65"/>
            <p:cNvSpPr/>
            <p:nvPr/>
          </p:nvSpPr>
          <p:spPr>
            <a:xfrm>
              <a:off x="6572492" y="2063127"/>
              <a:ext cx="125412" cy="1254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67" name="Elipsa 66"/>
            <p:cNvSpPr/>
            <p:nvPr/>
          </p:nvSpPr>
          <p:spPr>
            <a:xfrm>
              <a:off x="6977062" y="2398501"/>
              <a:ext cx="125412" cy="1254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68" name="Elipsa 67"/>
            <p:cNvSpPr/>
            <p:nvPr/>
          </p:nvSpPr>
          <p:spPr>
            <a:xfrm>
              <a:off x="7380621" y="2858816"/>
              <a:ext cx="125412" cy="1254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cxnSp>
          <p:nvCxnSpPr>
            <p:cNvPr id="63" name="Łącznik prosty 62"/>
            <p:cNvCxnSpPr>
              <a:stCxn id="64" idx="0"/>
              <a:endCxn id="66" idx="4"/>
            </p:cNvCxnSpPr>
            <p:nvPr/>
          </p:nvCxnSpPr>
          <p:spPr>
            <a:xfrm flipV="1">
              <a:off x="6263941" y="2188539"/>
              <a:ext cx="371257" cy="24344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Łącznik prosty 70"/>
            <p:cNvCxnSpPr>
              <a:stCxn id="66" idx="5"/>
              <a:endCxn id="67" idx="1"/>
            </p:cNvCxnSpPr>
            <p:nvPr/>
          </p:nvCxnSpPr>
          <p:spPr>
            <a:xfrm>
              <a:off x="6679538" y="2170173"/>
              <a:ext cx="315890" cy="2466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>
              <a:stCxn id="67" idx="5"/>
              <a:endCxn id="68" idx="1"/>
            </p:cNvCxnSpPr>
            <p:nvPr/>
          </p:nvCxnSpPr>
          <p:spPr>
            <a:xfrm>
              <a:off x="7084108" y="2505547"/>
              <a:ext cx="314879" cy="3716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6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15" grpId="0"/>
          <p:bldP spid="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7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15" grpId="0"/>
          <p:bldP spid="72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10"/>
          <p:cNvCxnSpPr>
            <a:stCxn id="7" idx="2"/>
            <a:endCxn id="6" idx="0"/>
          </p:cNvCxnSpPr>
          <p:nvPr/>
        </p:nvCxnSpPr>
        <p:spPr>
          <a:xfrm>
            <a:off x="3034008" y="3429000"/>
            <a:ext cx="0" cy="487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sp>
        <p:nvSpPr>
          <p:cNvPr id="4" name="Prostokąt zaokrąglony 3"/>
          <p:cNvSpPr/>
          <p:nvPr/>
        </p:nvSpPr>
        <p:spPr>
          <a:xfrm>
            <a:off x="6654423" y="874019"/>
            <a:ext cx="6428442" cy="312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r>
              <a:rPr lang="pl-PL" sz="2000" b="1" dirty="0"/>
              <a:t>Profil II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-878120" y="874019"/>
            <a:ext cx="6428442" cy="31282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/>
              <a:t>Profil I</a:t>
            </a:r>
            <a:endParaRPr lang="en-US" sz="20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694008" y="3916557"/>
            <a:ext cx="4680000" cy="1754598"/>
          </a:xfrm>
          <a:prstGeom prst="roundRect">
            <a:avLst/>
          </a:pr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bg1">
                    <a:lumMod val="65000"/>
                  </a:schemeClr>
                </a:solidFill>
              </a:rPr>
              <a:t>Poczucie</a:t>
            </a:r>
            <a:r>
              <a:rPr lang="pl-PL" sz="2000" dirty="0">
                <a:solidFill>
                  <a:schemeClr val="tx1"/>
                </a:solidFill>
              </a:rPr>
              <a:t>, jak respondent chce </a:t>
            </a:r>
            <a:br>
              <a:rPr lang="pl-PL" sz="2000" dirty="0">
                <a:solidFill>
                  <a:schemeClr val="tx1"/>
                </a:solidFill>
              </a:rPr>
            </a:br>
            <a:r>
              <a:rPr lang="pl-PL" sz="2000" dirty="0">
                <a:solidFill>
                  <a:schemeClr val="tx1"/>
                </a:solidFill>
              </a:rPr>
              <a:t>lub potrzebuje </a:t>
            </a:r>
            <a:r>
              <a:rPr lang="pl-PL" sz="2000" b="1" dirty="0">
                <a:solidFill>
                  <a:schemeClr val="bg1">
                    <a:lumMod val="65000"/>
                  </a:schemeClr>
                </a:solidFill>
              </a:rPr>
              <a:t>dostosować swoje zachowanie</a:t>
            </a:r>
            <a:r>
              <a:rPr lang="pl-PL" sz="2000" dirty="0">
                <a:solidFill>
                  <a:schemeClr val="tx1"/>
                </a:solidFill>
              </a:rPr>
              <a:t> do obecnego otoczenia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694008" y="1674402"/>
            <a:ext cx="4680000" cy="175459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ctr"/>
            <a:r>
              <a:rPr lang="pl-PL" sz="2000" b="1" dirty="0">
                <a:solidFill>
                  <a:schemeClr val="lt1"/>
                </a:solidFill>
              </a:rPr>
              <a:t>Świadomy obraz samego siebie </a:t>
            </a:r>
            <a:br>
              <a:rPr lang="pl-PL" sz="2000" b="1" dirty="0">
                <a:solidFill>
                  <a:schemeClr val="lt1"/>
                </a:solidFill>
              </a:rPr>
            </a:br>
            <a:r>
              <a:rPr lang="pl-PL" sz="2000" b="1" dirty="0">
                <a:solidFill>
                  <a:schemeClr val="lt1"/>
                </a:solidFill>
              </a:rPr>
              <a:t>w roli zawodowej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6863122" y="3916557"/>
            <a:ext cx="4680000" cy="1754598"/>
          </a:xfrm>
          <a:prstGeom prst="roundRect">
            <a:avLst/>
          </a:prstGeom>
          <a:solidFill>
            <a:schemeClr val="bg1"/>
          </a:solidFill>
          <a:ln w="19050" cap="rnd">
            <a:solidFill>
              <a:srgbClr val="7F7F7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>
                    <a:lumMod val="50000"/>
                  </a:schemeClr>
                </a:solidFill>
              </a:rPr>
              <a:t>Naturalny, niekontrolowany </a:t>
            </a:r>
            <a:r>
              <a:rPr lang="pl-PL" dirty="0">
                <a:solidFill>
                  <a:schemeClr val="tx1"/>
                </a:solidFill>
              </a:rPr>
              <a:t>obraz samego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siebie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863122" y="1674402"/>
            <a:ext cx="4680000" cy="17545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/>
            <a:r>
              <a:rPr lang="pl-PL" sz="2000" b="1" dirty="0">
                <a:solidFill>
                  <a:schemeClr val="lt1"/>
                </a:solidFill>
              </a:rPr>
              <a:t>Spontaniczne odpowiedzi</a:t>
            </a:r>
          </a:p>
        </p:txBody>
      </p:sp>
      <p:cxnSp>
        <p:nvCxnSpPr>
          <p:cNvPr id="13" name="Łącznik prosty 12"/>
          <p:cNvCxnSpPr/>
          <p:nvPr/>
        </p:nvCxnSpPr>
        <p:spPr>
          <a:xfrm>
            <a:off x="9203122" y="3429000"/>
            <a:ext cx="0" cy="487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3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grpId="0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4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Łącznik prosty 76"/>
          <p:cNvCxnSpPr/>
          <p:nvPr/>
        </p:nvCxnSpPr>
        <p:spPr>
          <a:xfrm>
            <a:off x="2908300" y="2058135"/>
            <a:ext cx="687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77"/>
          <p:cNvCxnSpPr/>
          <p:nvPr/>
        </p:nvCxnSpPr>
        <p:spPr>
          <a:xfrm>
            <a:off x="2908300" y="3021255"/>
            <a:ext cx="687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78"/>
          <p:cNvCxnSpPr/>
          <p:nvPr/>
        </p:nvCxnSpPr>
        <p:spPr>
          <a:xfrm>
            <a:off x="2908300" y="4148873"/>
            <a:ext cx="687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y 79"/>
          <p:cNvCxnSpPr/>
          <p:nvPr/>
        </p:nvCxnSpPr>
        <p:spPr>
          <a:xfrm>
            <a:off x="2908300" y="5368526"/>
            <a:ext cx="687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grpSp>
        <p:nvGrpSpPr>
          <p:cNvPr id="23" name="Grupa 22"/>
          <p:cNvGrpSpPr/>
          <p:nvPr/>
        </p:nvGrpSpPr>
        <p:grpSpPr>
          <a:xfrm>
            <a:off x="368049" y="1148606"/>
            <a:ext cx="1937875" cy="4890988"/>
            <a:chOff x="3396125" y="1529671"/>
            <a:chExt cx="1715667" cy="4330159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3406380" y="3187591"/>
              <a:ext cx="1690235" cy="760919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3406380" y="5017707"/>
              <a:ext cx="1690235" cy="293239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396125" y="5411700"/>
              <a:ext cx="1715667" cy="44813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00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 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55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45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ＭＳ Ｐゴシック" pitchFamily="-112" charset="-12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1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90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0  </a:t>
              </a:r>
              <a:r>
                <a:rPr kumimoji="0" lang="pl-P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00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406380" y="1817636"/>
              <a:ext cx="1690235" cy="302262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" name="Text Box 43"/>
            <p:cNvSpPr txBox="1">
              <a:spLocks noChangeArrowheads="1"/>
            </p:cNvSpPr>
            <p:nvPr/>
          </p:nvSpPr>
          <p:spPr bwMode="auto">
            <a:xfrm>
              <a:off x="3406380" y="1529671"/>
              <a:ext cx="1690235" cy="305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272274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D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I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S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C</a:t>
              </a:r>
              <a:r>
                <a:rPr kumimoji="0" lang="pl-PL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5" name="Grupa 14"/>
            <p:cNvGrpSpPr/>
            <p:nvPr/>
          </p:nvGrpSpPr>
          <p:grpSpPr>
            <a:xfrm>
              <a:off x="3406380" y="1814460"/>
              <a:ext cx="1696621" cy="3496486"/>
              <a:chOff x="3636165" y="1814460"/>
              <a:chExt cx="1696621" cy="3496486"/>
            </a:xfrm>
          </p:grpSpPr>
          <p:grpSp>
            <p:nvGrpSpPr>
              <p:cNvPr id="16" name="Group 28"/>
              <p:cNvGrpSpPr>
                <a:grpSpLocks/>
              </p:cNvGrpSpPr>
              <p:nvPr/>
            </p:nvGrpSpPr>
            <p:grpSpPr bwMode="auto">
              <a:xfrm>
                <a:off x="3636165" y="1819139"/>
                <a:ext cx="1696621" cy="3491807"/>
                <a:chOff x="1684" y="1082"/>
                <a:chExt cx="2391" cy="3083"/>
              </a:xfrm>
            </p:grpSpPr>
            <p:sp>
              <p:nvSpPr>
                <p:cNvPr id="21" name="Rectangle 29"/>
                <p:cNvSpPr>
                  <a:spLocks noChangeArrowheads="1"/>
                </p:cNvSpPr>
                <p:nvPr/>
              </p:nvSpPr>
              <p:spPr bwMode="auto">
                <a:xfrm>
                  <a:off x="1684" y="1082"/>
                  <a:ext cx="2382" cy="3083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22" name="Line 30"/>
                <p:cNvSpPr>
                  <a:spLocks noChangeShapeType="1"/>
                </p:cNvSpPr>
                <p:nvPr/>
              </p:nvSpPr>
              <p:spPr bwMode="auto">
                <a:xfrm>
                  <a:off x="1684" y="2623"/>
                  <a:ext cx="23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30302" tIns="15152" rIns="30302" bIns="15152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 flipH="1" flipV="1">
                <a:off x="3964377" y="1814460"/>
                <a:ext cx="10194" cy="34885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 flipH="1" flipV="1">
                <a:off x="4981924" y="1814460"/>
                <a:ext cx="1530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 flipH="1" flipV="1">
                <a:off x="4641875" y="1814460"/>
                <a:ext cx="12503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 flipH="1" flipV="1">
                <a:off x="4298427" y="1814460"/>
                <a:ext cx="1165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3081703" y="1442586"/>
            <a:ext cx="472308" cy="455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336" tIns="42667" rIns="85336" bIns="42667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S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/>
              <a:ea typeface="ＭＳ Ｐゴシック" pitchFamily="-112" charset="-128"/>
              <a:cs typeface="+mn-cs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2610575" y="2270493"/>
            <a:ext cx="943435" cy="455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5336" tIns="42667" rIns="85336" bIns="42667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S</a:t>
            </a: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D82674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  </a:t>
            </a: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C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ＭＳ Ｐゴシック" pitchFamily="-112" charset="-128"/>
              <a:cs typeface="+mn-cs"/>
            </a:endParaRPr>
          </a:p>
        </p:txBody>
      </p:sp>
      <p:grpSp>
        <p:nvGrpSpPr>
          <p:cNvPr id="61" name="Grupa 60"/>
          <p:cNvGrpSpPr/>
          <p:nvPr/>
        </p:nvGrpSpPr>
        <p:grpSpPr>
          <a:xfrm>
            <a:off x="2461177" y="3156634"/>
            <a:ext cx="1092833" cy="834339"/>
            <a:chOff x="3338499" y="2980984"/>
            <a:chExt cx="1092833" cy="834339"/>
          </a:xfrm>
        </p:grpSpPr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3390900" y="2980984"/>
              <a:ext cx="1040432" cy="4554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85336" tIns="42667" rIns="85336" bIns="42667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+mn-cs"/>
                </a:rPr>
                <a:t>55 S</a:t>
              </a:r>
              <a:endPara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33" name="Prostokąt 32"/>
            <p:cNvSpPr/>
            <p:nvPr/>
          </p:nvSpPr>
          <p:spPr>
            <a:xfrm>
              <a:off x="3338499" y="3353658"/>
              <a:ext cx="10928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pl-PL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/>
                  <a:ea typeface="ＭＳ Ｐゴシック" pitchFamily="-112" charset="-128"/>
                  <a:cs typeface="+mn-cs"/>
                </a:rPr>
                <a:t>45 C</a:t>
              </a:r>
              <a:endPara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endParaRPr>
            </a:p>
          </p:txBody>
        </p:sp>
      </p:grpSp>
      <p:sp>
        <p:nvSpPr>
          <p:cNvPr id="34" name="Prostokąt 33"/>
          <p:cNvSpPr/>
          <p:nvPr/>
        </p:nvSpPr>
        <p:spPr>
          <a:xfrm>
            <a:off x="2094477" y="4326553"/>
            <a:ext cx="145953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90 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 </a:t>
            </a: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10031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10 D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F10031"/>
              </a:solidFill>
              <a:effectLst/>
              <a:uLnTx/>
              <a:uFillTx/>
              <a:latin typeface="Open Sans"/>
              <a:ea typeface="ＭＳ Ｐゴシック" pitchFamily="-112" charset="-128"/>
              <a:cs typeface="+mn-cs"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2585887" y="5581998"/>
            <a:ext cx="968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/>
                <a:ea typeface="ＭＳ Ｐゴシック" pitchFamily="-112" charset="-128"/>
                <a:cs typeface="+mn-cs"/>
              </a:rPr>
              <a:t>90 I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Open Sans"/>
              <a:ea typeface="ＭＳ Ｐゴシック" pitchFamily="-112" charset="-128"/>
              <a:cs typeface="+mn-cs"/>
            </a:endParaRP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8282624" y="728258"/>
            <a:ext cx="2666488" cy="4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32466" tIns="16234" rIns="32466" bIns="16234" anchor="ctr"/>
          <a:lstStyle>
            <a:lvl1pPr defTabSz="709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09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09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09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0961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09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09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09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09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709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ED0C6D"/>
                </a:solidFill>
                <a:effectLst/>
                <a:uLnTx/>
                <a:uFillTx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Twój styl DISC 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to:</a:t>
            </a:r>
            <a:endParaRPr kumimoji="0" lang="en-US" alt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3661487" y="3219860"/>
            <a:ext cx="37479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Układ procentowy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stylów powyżej linii środkowej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3661488" y="2298187"/>
            <a:ext cx="383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Style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powyżej linii środkowej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3613222" y="1470280"/>
            <a:ext cx="4193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Najbardziej komfortowy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styl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3641847" y="4425041"/>
            <a:ext cx="413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Style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poniżej linii środkowej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 pełny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układ procentowy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3641847" y="5604125"/>
            <a:ext cx="639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Najmniej komfortowy styl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59" name="Grupa 58"/>
          <p:cNvGrpSpPr/>
          <p:nvPr/>
        </p:nvGrpSpPr>
        <p:grpSpPr>
          <a:xfrm>
            <a:off x="792899" y="2058135"/>
            <a:ext cx="1115431" cy="2661049"/>
            <a:chOff x="5816539" y="1893035"/>
            <a:chExt cx="1115431" cy="2661049"/>
          </a:xfrm>
        </p:grpSpPr>
        <p:sp>
          <p:nvSpPr>
            <p:cNvPr id="54" name="Line 35"/>
            <p:cNvSpPr>
              <a:spLocks noChangeShapeType="1"/>
            </p:cNvSpPr>
            <p:nvPr/>
          </p:nvSpPr>
          <p:spPr bwMode="auto">
            <a:xfrm>
              <a:off x="5816539" y="3438201"/>
              <a:ext cx="366851" cy="111588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5" name="Line 36"/>
            <p:cNvSpPr>
              <a:spLocks noChangeShapeType="1"/>
            </p:cNvSpPr>
            <p:nvPr/>
          </p:nvSpPr>
          <p:spPr bwMode="auto">
            <a:xfrm flipH="1">
              <a:off x="6183461" y="1893035"/>
              <a:ext cx="376722" cy="264853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6" name="Line 37"/>
            <p:cNvSpPr>
              <a:spLocks noChangeShapeType="1"/>
            </p:cNvSpPr>
            <p:nvPr/>
          </p:nvSpPr>
          <p:spPr bwMode="auto">
            <a:xfrm>
              <a:off x="6569869" y="1893035"/>
              <a:ext cx="362101" cy="30380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60" name="Prostokąt zaokrąglony 59"/>
          <p:cNvSpPr/>
          <p:nvPr/>
        </p:nvSpPr>
        <p:spPr>
          <a:xfrm>
            <a:off x="-318997" y="736336"/>
            <a:ext cx="6428442" cy="31282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Interpretacja profilu II - NATURALNEGO</a:t>
            </a:r>
          </a:p>
        </p:txBody>
      </p:sp>
      <p:sp>
        <p:nvSpPr>
          <p:cNvPr id="62" name="Elipsa 61"/>
          <p:cNvSpPr/>
          <p:nvPr/>
        </p:nvSpPr>
        <p:spPr>
          <a:xfrm>
            <a:off x="8291604" y="1799531"/>
            <a:ext cx="2731035" cy="273103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63" name="Grupa 62"/>
          <p:cNvGrpSpPr/>
          <p:nvPr/>
        </p:nvGrpSpPr>
        <p:grpSpPr>
          <a:xfrm>
            <a:off x="8045807" y="1617947"/>
            <a:ext cx="1843532" cy="1843528"/>
            <a:chOff x="7557443" y="2723647"/>
            <a:chExt cx="1475919" cy="1475917"/>
          </a:xfrm>
        </p:grpSpPr>
        <p:sp>
          <p:nvSpPr>
            <p:cNvPr id="64" name="Elipsa 63"/>
            <p:cNvSpPr/>
            <p:nvPr/>
          </p:nvSpPr>
          <p:spPr>
            <a:xfrm>
              <a:off x="7557443" y="2723647"/>
              <a:ext cx="1475919" cy="1475917"/>
            </a:xfrm>
            <a:prstGeom prst="ellipse">
              <a:avLst/>
            </a:prstGeom>
            <a:gradFill flip="none" rotWithShape="1">
              <a:gsLst>
                <a:gs pos="27000">
                  <a:schemeClr val="accent3"/>
                </a:gs>
                <a:gs pos="73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7615441" y="2892136"/>
              <a:ext cx="1409789" cy="115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SC</a:t>
              </a:r>
            </a:p>
          </p:txBody>
        </p:sp>
      </p:grpSp>
      <p:sp>
        <p:nvSpPr>
          <p:cNvPr id="71" name="Elipsa 70"/>
          <p:cNvSpPr/>
          <p:nvPr/>
        </p:nvSpPr>
        <p:spPr>
          <a:xfrm>
            <a:off x="9839262" y="3817514"/>
            <a:ext cx="894636" cy="8946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4" name="Elipsa 73"/>
          <p:cNvSpPr/>
          <p:nvPr/>
        </p:nvSpPr>
        <p:spPr>
          <a:xfrm>
            <a:off x="10612513" y="2967045"/>
            <a:ext cx="894636" cy="8946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" presetClass="entr" presetSubtype="1" fill="hold" grpId="0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8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5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87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8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9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92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60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" presetClass="entr" presetSubtype="1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60" grpId="0" animBg="1"/>
          <p:bldP spid="62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a 36"/>
          <p:cNvGrpSpPr/>
          <p:nvPr/>
        </p:nvGrpSpPr>
        <p:grpSpPr>
          <a:xfrm>
            <a:off x="-537375" y="1823724"/>
            <a:ext cx="3594101" cy="3210551"/>
            <a:chOff x="-6380163" y="6064250"/>
            <a:chExt cx="2127250" cy="1900238"/>
          </a:xfrm>
          <a:solidFill>
            <a:schemeClr val="bg1">
              <a:lumMod val="95000"/>
            </a:schemeClr>
          </a:solidFill>
        </p:grpSpPr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-6380163" y="6494463"/>
              <a:ext cx="2127250" cy="1470025"/>
            </a:xfrm>
            <a:custGeom>
              <a:avLst/>
              <a:gdLst>
                <a:gd name="T0" fmla="*/ 1340 w 1340"/>
                <a:gd name="T1" fmla="*/ 926 h 926"/>
                <a:gd name="T2" fmla="*/ 0 w 1340"/>
                <a:gd name="T3" fmla="*/ 926 h 926"/>
                <a:gd name="T4" fmla="*/ 0 w 1340"/>
                <a:gd name="T5" fmla="*/ 0 h 926"/>
                <a:gd name="T6" fmla="*/ 1340 w 1340"/>
                <a:gd name="T7" fmla="*/ 0 h 926"/>
                <a:gd name="T8" fmla="*/ 1340 w 1340"/>
                <a:gd name="T9" fmla="*/ 926 h 926"/>
                <a:gd name="T10" fmla="*/ 83 w 1340"/>
                <a:gd name="T11" fmla="*/ 843 h 926"/>
                <a:gd name="T12" fmla="*/ 1257 w 1340"/>
                <a:gd name="T13" fmla="*/ 843 h 926"/>
                <a:gd name="T14" fmla="*/ 1257 w 1340"/>
                <a:gd name="T15" fmla="*/ 83 h 926"/>
                <a:gd name="T16" fmla="*/ 83 w 1340"/>
                <a:gd name="T17" fmla="*/ 83 h 926"/>
                <a:gd name="T18" fmla="*/ 83 w 1340"/>
                <a:gd name="T19" fmla="*/ 84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0" h="926">
                  <a:moveTo>
                    <a:pt x="1340" y="926"/>
                  </a:moveTo>
                  <a:lnTo>
                    <a:pt x="0" y="926"/>
                  </a:lnTo>
                  <a:lnTo>
                    <a:pt x="0" y="0"/>
                  </a:lnTo>
                  <a:lnTo>
                    <a:pt x="1340" y="0"/>
                  </a:lnTo>
                  <a:lnTo>
                    <a:pt x="1340" y="926"/>
                  </a:lnTo>
                  <a:close/>
                  <a:moveTo>
                    <a:pt x="83" y="843"/>
                  </a:moveTo>
                  <a:lnTo>
                    <a:pt x="1257" y="843"/>
                  </a:lnTo>
                  <a:lnTo>
                    <a:pt x="1257" y="83"/>
                  </a:lnTo>
                  <a:lnTo>
                    <a:pt x="83" y="83"/>
                  </a:lnTo>
                  <a:lnTo>
                    <a:pt x="83" y="8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-6329363" y="6915150"/>
              <a:ext cx="2027238" cy="381000"/>
            </a:xfrm>
            <a:custGeom>
              <a:avLst/>
              <a:gdLst>
                <a:gd name="T0" fmla="*/ 638 w 1277"/>
                <a:gd name="T1" fmla="*/ 240 h 240"/>
                <a:gd name="T2" fmla="*/ 0 w 1277"/>
                <a:gd name="T3" fmla="*/ 83 h 240"/>
                <a:gd name="T4" fmla="*/ 20 w 1277"/>
                <a:gd name="T5" fmla="*/ 0 h 240"/>
                <a:gd name="T6" fmla="*/ 638 w 1277"/>
                <a:gd name="T7" fmla="*/ 151 h 240"/>
                <a:gd name="T8" fmla="*/ 1257 w 1277"/>
                <a:gd name="T9" fmla="*/ 0 h 240"/>
                <a:gd name="T10" fmla="*/ 1277 w 1277"/>
                <a:gd name="T11" fmla="*/ 83 h 240"/>
                <a:gd name="T12" fmla="*/ 638 w 1277"/>
                <a:gd name="T1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240">
                  <a:moveTo>
                    <a:pt x="638" y="240"/>
                  </a:moveTo>
                  <a:lnTo>
                    <a:pt x="0" y="83"/>
                  </a:lnTo>
                  <a:lnTo>
                    <a:pt x="20" y="0"/>
                  </a:lnTo>
                  <a:lnTo>
                    <a:pt x="638" y="151"/>
                  </a:lnTo>
                  <a:lnTo>
                    <a:pt x="1257" y="0"/>
                  </a:lnTo>
                  <a:lnTo>
                    <a:pt x="1277" y="83"/>
                  </a:lnTo>
                  <a:lnTo>
                    <a:pt x="638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-5613400" y="7162800"/>
              <a:ext cx="593725" cy="381000"/>
            </a:xfrm>
            <a:custGeom>
              <a:avLst/>
              <a:gdLst>
                <a:gd name="T0" fmla="*/ 3 w 72"/>
                <a:gd name="T1" fmla="*/ 0 h 46"/>
                <a:gd name="T2" fmla="*/ 36 w 72"/>
                <a:gd name="T3" fmla="*/ 46 h 46"/>
                <a:gd name="T4" fmla="*/ 69 w 72"/>
                <a:gd name="T5" fmla="*/ 0 h 46"/>
                <a:gd name="T6" fmla="*/ 36 w 72"/>
                <a:gd name="T7" fmla="*/ 8 h 46"/>
                <a:gd name="T8" fmla="*/ 3 w 72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6">
                  <a:moveTo>
                    <a:pt x="3" y="0"/>
                  </a:moveTo>
                  <a:cubicBezTo>
                    <a:pt x="3" y="0"/>
                    <a:pt x="0" y="46"/>
                    <a:pt x="36" y="46"/>
                  </a:cubicBezTo>
                  <a:cubicBezTo>
                    <a:pt x="72" y="46"/>
                    <a:pt x="69" y="0"/>
                    <a:pt x="69" y="0"/>
                  </a:cubicBezTo>
                  <a:cubicBezTo>
                    <a:pt x="36" y="8"/>
                    <a:pt x="36" y="8"/>
                    <a:pt x="36" y="8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-5810250" y="6064250"/>
              <a:ext cx="981075" cy="495300"/>
            </a:xfrm>
            <a:custGeom>
              <a:avLst/>
              <a:gdLst>
                <a:gd name="T0" fmla="*/ 16 w 119"/>
                <a:gd name="T1" fmla="*/ 60 h 60"/>
                <a:gd name="T2" fmla="*/ 0 w 119"/>
                <a:gd name="T3" fmla="*/ 60 h 60"/>
                <a:gd name="T4" fmla="*/ 60 w 119"/>
                <a:gd name="T5" fmla="*/ 0 h 60"/>
                <a:gd name="T6" fmla="*/ 119 w 119"/>
                <a:gd name="T7" fmla="*/ 60 h 60"/>
                <a:gd name="T8" fmla="*/ 103 w 119"/>
                <a:gd name="T9" fmla="*/ 60 h 60"/>
                <a:gd name="T10" fmla="*/ 60 w 119"/>
                <a:gd name="T11" fmla="*/ 16 h 60"/>
                <a:gd name="T12" fmla="*/ 16 w 119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60">
                  <a:moveTo>
                    <a:pt x="16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1" y="39"/>
                    <a:pt x="13" y="0"/>
                    <a:pt x="60" y="0"/>
                  </a:cubicBezTo>
                  <a:cubicBezTo>
                    <a:pt x="107" y="0"/>
                    <a:pt x="119" y="39"/>
                    <a:pt x="119" y="60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3" y="55"/>
                    <a:pt x="102" y="16"/>
                    <a:pt x="60" y="16"/>
                  </a:cubicBezTo>
                  <a:cubicBezTo>
                    <a:pt x="18" y="16"/>
                    <a:pt x="17" y="55"/>
                    <a:pt x="1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6594473" y="-2624348"/>
            <a:ext cx="5000625" cy="9245515"/>
            <a:chOff x="17516475" y="-768350"/>
            <a:chExt cx="2605088" cy="4816475"/>
          </a:xfrm>
          <a:solidFill>
            <a:schemeClr val="bg1">
              <a:lumMod val="95000"/>
            </a:schemeClr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9354800" y="984250"/>
              <a:ext cx="288925" cy="279400"/>
            </a:xfrm>
            <a:custGeom>
              <a:avLst/>
              <a:gdLst>
                <a:gd name="T0" fmla="*/ 26 w 35"/>
                <a:gd name="T1" fmla="*/ 30 h 34"/>
                <a:gd name="T2" fmla="*/ 30 w 35"/>
                <a:gd name="T3" fmla="*/ 9 h 34"/>
                <a:gd name="T4" fmla="*/ 10 w 35"/>
                <a:gd name="T5" fmla="*/ 4 h 34"/>
                <a:gd name="T6" fmla="*/ 5 w 35"/>
                <a:gd name="T7" fmla="*/ 25 h 34"/>
                <a:gd name="T8" fmla="*/ 26 w 35"/>
                <a:gd name="T9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6" y="30"/>
                  </a:moveTo>
                  <a:cubicBezTo>
                    <a:pt x="33" y="25"/>
                    <a:pt x="35" y="16"/>
                    <a:pt x="30" y="9"/>
                  </a:cubicBezTo>
                  <a:cubicBezTo>
                    <a:pt x="26" y="2"/>
                    <a:pt x="17" y="0"/>
                    <a:pt x="10" y="4"/>
                  </a:cubicBezTo>
                  <a:cubicBezTo>
                    <a:pt x="2" y="9"/>
                    <a:pt x="0" y="18"/>
                    <a:pt x="5" y="25"/>
                  </a:cubicBezTo>
                  <a:cubicBezTo>
                    <a:pt x="9" y="32"/>
                    <a:pt x="19" y="34"/>
                    <a:pt x="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8118138" y="-768350"/>
              <a:ext cx="115888" cy="149225"/>
            </a:xfrm>
            <a:custGeom>
              <a:avLst/>
              <a:gdLst>
                <a:gd name="T0" fmla="*/ 9 w 14"/>
                <a:gd name="T1" fmla="*/ 18 h 18"/>
                <a:gd name="T2" fmla="*/ 0 w 14"/>
                <a:gd name="T3" fmla="*/ 16 h 18"/>
                <a:gd name="T4" fmla="*/ 3 w 14"/>
                <a:gd name="T5" fmla="*/ 0 h 18"/>
                <a:gd name="T6" fmla="*/ 14 w 14"/>
                <a:gd name="T7" fmla="*/ 3 h 18"/>
                <a:gd name="T8" fmla="*/ 9 w 14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9" y="18"/>
                  </a:moveTo>
                  <a:cubicBezTo>
                    <a:pt x="4" y="17"/>
                    <a:pt x="0" y="16"/>
                    <a:pt x="0" y="1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7" y="1"/>
                    <a:pt x="14" y="3"/>
                  </a:cubicBezTo>
                  <a:lnTo>
                    <a:pt x="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18340388" y="-693738"/>
              <a:ext cx="1204913" cy="1314450"/>
            </a:xfrm>
            <a:custGeom>
              <a:avLst/>
              <a:gdLst>
                <a:gd name="T0" fmla="*/ 130 w 146"/>
                <a:gd name="T1" fmla="*/ 159 h 159"/>
                <a:gd name="T2" fmla="*/ 126 w 146"/>
                <a:gd name="T3" fmla="*/ 141 h 159"/>
                <a:gd name="T4" fmla="*/ 141 w 146"/>
                <a:gd name="T5" fmla="*/ 137 h 159"/>
                <a:gd name="T6" fmla="*/ 146 w 146"/>
                <a:gd name="T7" fmla="*/ 156 h 159"/>
                <a:gd name="T8" fmla="*/ 130 w 146"/>
                <a:gd name="T9" fmla="*/ 159 h 159"/>
                <a:gd name="T10" fmla="*/ 120 w 146"/>
                <a:gd name="T11" fmla="*/ 124 h 159"/>
                <a:gd name="T12" fmla="*/ 112 w 146"/>
                <a:gd name="T13" fmla="*/ 107 h 159"/>
                <a:gd name="T14" fmla="*/ 126 w 146"/>
                <a:gd name="T15" fmla="*/ 99 h 159"/>
                <a:gd name="T16" fmla="*/ 135 w 146"/>
                <a:gd name="T17" fmla="*/ 118 h 159"/>
                <a:gd name="T18" fmla="*/ 120 w 146"/>
                <a:gd name="T19" fmla="*/ 124 h 159"/>
                <a:gd name="T20" fmla="*/ 103 w 146"/>
                <a:gd name="T21" fmla="*/ 91 h 159"/>
                <a:gd name="T22" fmla="*/ 91 w 146"/>
                <a:gd name="T23" fmla="*/ 76 h 159"/>
                <a:gd name="T24" fmla="*/ 104 w 146"/>
                <a:gd name="T25" fmla="*/ 66 h 159"/>
                <a:gd name="T26" fmla="*/ 116 w 146"/>
                <a:gd name="T27" fmla="*/ 82 h 159"/>
                <a:gd name="T28" fmla="*/ 103 w 146"/>
                <a:gd name="T29" fmla="*/ 91 h 159"/>
                <a:gd name="T30" fmla="*/ 79 w 146"/>
                <a:gd name="T31" fmla="*/ 63 h 159"/>
                <a:gd name="T32" fmla="*/ 65 w 146"/>
                <a:gd name="T33" fmla="*/ 51 h 159"/>
                <a:gd name="T34" fmla="*/ 75 w 146"/>
                <a:gd name="T35" fmla="*/ 38 h 159"/>
                <a:gd name="T36" fmla="*/ 90 w 146"/>
                <a:gd name="T37" fmla="*/ 51 h 159"/>
                <a:gd name="T38" fmla="*/ 79 w 146"/>
                <a:gd name="T39" fmla="*/ 63 h 159"/>
                <a:gd name="T40" fmla="*/ 50 w 146"/>
                <a:gd name="T41" fmla="*/ 40 h 159"/>
                <a:gd name="T42" fmla="*/ 34 w 146"/>
                <a:gd name="T43" fmla="*/ 30 h 159"/>
                <a:gd name="T44" fmla="*/ 42 w 146"/>
                <a:gd name="T45" fmla="*/ 16 h 159"/>
                <a:gd name="T46" fmla="*/ 59 w 146"/>
                <a:gd name="T47" fmla="*/ 26 h 159"/>
                <a:gd name="T48" fmla="*/ 50 w 146"/>
                <a:gd name="T49" fmla="*/ 40 h 159"/>
                <a:gd name="T50" fmla="*/ 17 w 146"/>
                <a:gd name="T51" fmla="*/ 22 h 159"/>
                <a:gd name="T52" fmla="*/ 0 w 146"/>
                <a:gd name="T53" fmla="*/ 15 h 159"/>
                <a:gd name="T54" fmla="*/ 6 w 146"/>
                <a:gd name="T55" fmla="*/ 0 h 159"/>
                <a:gd name="T56" fmla="*/ 24 w 146"/>
                <a:gd name="T57" fmla="*/ 7 h 159"/>
                <a:gd name="T58" fmla="*/ 17 w 146"/>
                <a:gd name="T59" fmla="*/ 2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59">
                  <a:moveTo>
                    <a:pt x="130" y="159"/>
                  </a:moveTo>
                  <a:cubicBezTo>
                    <a:pt x="129" y="153"/>
                    <a:pt x="127" y="147"/>
                    <a:pt x="126" y="141"/>
                  </a:cubicBezTo>
                  <a:cubicBezTo>
                    <a:pt x="141" y="137"/>
                    <a:pt x="141" y="137"/>
                    <a:pt x="141" y="137"/>
                  </a:cubicBezTo>
                  <a:cubicBezTo>
                    <a:pt x="143" y="143"/>
                    <a:pt x="144" y="149"/>
                    <a:pt x="146" y="156"/>
                  </a:cubicBezTo>
                  <a:lnTo>
                    <a:pt x="130" y="159"/>
                  </a:lnTo>
                  <a:close/>
                  <a:moveTo>
                    <a:pt x="120" y="124"/>
                  </a:moveTo>
                  <a:cubicBezTo>
                    <a:pt x="117" y="118"/>
                    <a:pt x="115" y="112"/>
                    <a:pt x="112" y="107"/>
                  </a:cubicBezTo>
                  <a:cubicBezTo>
                    <a:pt x="126" y="99"/>
                    <a:pt x="126" y="99"/>
                    <a:pt x="126" y="99"/>
                  </a:cubicBezTo>
                  <a:cubicBezTo>
                    <a:pt x="129" y="105"/>
                    <a:pt x="132" y="111"/>
                    <a:pt x="135" y="118"/>
                  </a:cubicBezTo>
                  <a:lnTo>
                    <a:pt x="120" y="124"/>
                  </a:lnTo>
                  <a:close/>
                  <a:moveTo>
                    <a:pt x="103" y="91"/>
                  </a:moveTo>
                  <a:cubicBezTo>
                    <a:pt x="99" y="86"/>
                    <a:pt x="95" y="81"/>
                    <a:pt x="91" y="7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8" y="71"/>
                    <a:pt x="112" y="77"/>
                    <a:pt x="116" y="82"/>
                  </a:cubicBezTo>
                  <a:lnTo>
                    <a:pt x="103" y="91"/>
                  </a:lnTo>
                  <a:close/>
                  <a:moveTo>
                    <a:pt x="79" y="63"/>
                  </a:moveTo>
                  <a:cubicBezTo>
                    <a:pt x="75" y="59"/>
                    <a:pt x="70" y="55"/>
                    <a:pt x="65" y="51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80" y="42"/>
                    <a:pt x="85" y="47"/>
                    <a:pt x="90" y="51"/>
                  </a:cubicBezTo>
                  <a:lnTo>
                    <a:pt x="79" y="63"/>
                  </a:lnTo>
                  <a:close/>
                  <a:moveTo>
                    <a:pt x="50" y="40"/>
                  </a:moveTo>
                  <a:cubicBezTo>
                    <a:pt x="45" y="36"/>
                    <a:pt x="40" y="33"/>
                    <a:pt x="34" y="30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8" y="19"/>
                    <a:pt x="53" y="23"/>
                    <a:pt x="59" y="26"/>
                  </a:cubicBezTo>
                  <a:lnTo>
                    <a:pt x="50" y="40"/>
                  </a:lnTo>
                  <a:close/>
                  <a:moveTo>
                    <a:pt x="17" y="22"/>
                  </a:moveTo>
                  <a:cubicBezTo>
                    <a:pt x="12" y="19"/>
                    <a:pt x="6" y="17"/>
                    <a:pt x="0" y="1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2" y="2"/>
                    <a:pt x="18" y="5"/>
                    <a:pt x="24" y="7"/>
                  </a:cubicBezTo>
                  <a:lnTo>
                    <a:pt x="1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9437350" y="760412"/>
              <a:ext cx="131763" cy="90488"/>
            </a:xfrm>
            <a:custGeom>
              <a:avLst/>
              <a:gdLst>
                <a:gd name="T0" fmla="*/ 0 w 16"/>
                <a:gd name="T1" fmla="*/ 11 h 11"/>
                <a:gd name="T2" fmla="*/ 0 w 16"/>
                <a:gd name="T3" fmla="*/ 2 h 11"/>
                <a:gd name="T4" fmla="*/ 15 w 16"/>
                <a:gd name="T5" fmla="*/ 0 h 11"/>
                <a:gd name="T6" fmla="*/ 16 w 16"/>
                <a:gd name="T7" fmla="*/ 10 h 11"/>
                <a:gd name="T8" fmla="*/ 0 w 1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0" y="11"/>
                  </a:moveTo>
                  <a:cubicBezTo>
                    <a:pt x="0" y="8"/>
                    <a:pt x="0" y="5"/>
                    <a:pt x="0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3"/>
                    <a:pt x="16" y="7"/>
                    <a:pt x="16" y="1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18175288" y="2032000"/>
              <a:ext cx="1287463" cy="2016125"/>
            </a:xfrm>
            <a:custGeom>
              <a:avLst/>
              <a:gdLst>
                <a:gd name="T0" fmla="*/ 64 w 156"/>
                <a:gd name="T1" fmla="*/ 151 h 244"/>
                <a:gd name="T2" fmla="*/ 17 w 156"/>
                <a:gd name="T3" fmla="*/ 78 h 244"/>
                <a:gd name="T4" fmla="*/ 78 w 156"/>
                <a:gd name="T5" fmla="*/ 17 h 244"/>
                <a:gd name="T6" fmla="*/ 139 w 156"/>
                <a:gd name="T7" fmla="*/ 78 h 244"/>
                <a:gd name="T8" fmla="*/ 92 w 156"/>
                <a:gd name="T9" fmla="*/ 151 h 244"/>
                <a:gd name="T10" fmla="*/ 86 w 156"/>
                <a:gd name="T11" fmla="*/ 151 h 244"/>
                <a:gd name="T12" fmla="*/ 86 w 156"/>
                <a:gd name="T13" fmla="*/ 85 h 244"/>
                <a:gd name="T14" fmla="*/ 69 w 156"/>
                <a:gd name="T15" fmla="*/ 85 h 244"/>
                <a:gd name="T16" fmla="*/ 69 w 156"/>
                <a:gd name="T17" fmla="*/ 151 h 244"/>
                <a:gd name="T18" fmla="*/ 64 w 156"/>
                <a:gd name="T19" fmla="*/ 151 h 244"/>
                <a:gd name="T20" fmla="*/ 78 w 156"/>
                <a:gd name="T21" fmla="*/ 0 h 244"/>
                <a:gd name="T22" fmla="*/ 0 w 156"/>
                <a:gd name="T23" fmla="*/ 78 h 244"/>
                <a:gd name="T24" fmla="*/ 43 w 156"/>
                <a:gd name="T25" fmla="*/ 159 h 244"/>
                <a:gd name="T26" fmla="*/ 43 w 156"/>
                <a:gd name="T27" fmla="*/ 228 h 244"/>
                <a:gd name="T28" fmla="*/ 62 w 156"/>
                <a:gd name="T29" fmla="*/ 228 h 244"/>
                <a:gd name="T30" fmla="*/ 78 w 156"/>
                <a:gd name="T31" fmla="*/ 244 h 244"/>
                <a:gd name="T32" fmla="*/ 93 w 156"/>
                <a:gd name="T33" fmla="*/ 228 h 244"/>
                <a:gd name="T34" fmla="*/ 113 w 156"/>
                <a:gd name="T35" fmla="*/ 228 h 244"/>
                <a:gd name="T36" fmla="*/ 113 w 156"/>
                <a:gd name="T37" fmla="*/ 159 h 244"/>
                <a:gd name="T38" fmla="*/ 156 w 156"/>
                <a:gd name="T39" fmla="*/ 78 h 244"/>
                <a:gd name="T40" fmla="*/ 78 w 156"/>
                <a:gd name="T4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6" h="244">
                  <a:moveTo>
                    <a:pt x="64" y="151"/>
                  </a:moveTo>
                  <a:cubicBezTo>
                    <a:pt x="37" y="142"/>
                    <a:pt x="17" y="107"/>
                    <a:pt x="17" y="78"/>
                  </a:cubicBezTo>
                  <a:cubicBezTo>
                    <a:pt x="17" y="45"/>
                    <a:pt x="44" y="17"/>
                    <a:pt x="78" y="17"/>
                  </a:cubicBezTo>
                  <a:cubicBezTo>
                    <a:pt x="112" y="17"/>
                    <a:pt x="139" y="45"/>
                    <a:pt x="139" y="78"/>
                  </a:cubicBezTo>
                  <a:cubicBezTo>
                    <a:pt x="139" y="107"/>
                    <a:pt x="119" y="142"/>
                    <a:pt x="92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4" y="151"/>
                    <a:pt x="64" y="151"/>
                    <a:pt x="64" y="151"/>
                  </a:cubicBezTo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108"/>
                    <a:pt x="17" y="142"/>
                    <a:pt x="43" y="159"/>
                  </a:cubicBezTo>
                  <a:cubicBezTo>
                    <a:pt x="43" y="228"/>
                    <a:pt x="43" y="228"/>
                    <a:pt x="43" y="228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62" y="237"/>
                    <a:pt x="69" y="244"/>
                    <a:pt x="78" y="244"/>
                  </a:cubicBezTo>
                  <a:cubicBezTo>
                    <a:pt x="86" y="244"/>
                    <a:pt x="93" y="237"/>
                    <a:pt x="93" y="228"/>
                  </a:cubicBezTo>
                  <a:cubicBezTo>
                    <a:pt x="113" y="228"/>
                    <a:pt x="113" y="228"/>
                    <a:pt x="113" y="228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39" y="142"/>
                    <a:pt x="156" y="108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9651663" y="1851025"/>
              <a:ext cx="412750" cy="322263"/>
            </a:xfrm>
            <a:custGeom>
              <a:avLst/>
              <a:gdLst>
                <a:gd name="T0" fmla="*/ 213 w 260"/>
                <a:gd name="T1" fmla="*/ 0 h 203"/>
                <a:gd name="T2" fmla="*/ 0 w 260"/>
                <a:gd name="T3" fmla="*/ 125 h 203"/>
                <a:gd name="T4" fmla="*/ 42 w 260"/>
                <a:gd name="T5" fmla="*/ 203 h 203"/>
                <a:gd name="T6" fmla="*/ 260 w 260"/>
                <a:gd name="T7" fmla="*/ 78 h 203"/>
                <a:gd name="T8" fmla="*/ 213 w 26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03">
                  <a:moveTo>
                    <a:pt x="213" y="0"/>
                  </a:moveTo>
                  <a:lnTo>
                    <a:pt x="0" y="125"/>
                  </a:lnTo>
                  <a:lnTo>
                    <a:pt x="42" y="203"/>
                  </a:lnTo>
                  <a:lnTo>
                    <a:pt x="260" y="78"/>
                  </a:lnTo>
                  <a:lnTo>
                    <a:pt x="2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9651663" y="1851025"/>
              <a:ext cx="412750" cy="322263"/>
            </a:xfrm>
            <a:custGeom>
              <a:avLst/>
              <a:gdLst>
                <a:gd name="T0" fmla="*/ 213 w 260"/>
                <a:gd name="T1" fmla="*/ 0 h 203"/>
                <a:gd name="T2" fmla="*/ 0 w 260"/>
                <a:gd name="T3" fmla="*/ 125 h 203"/>
                <a:gd name="T4" fmla="*/ 42 w 260"/>
                <a:gd name="T5" fmla="*/ 203 h 203"/>
                <a:gd name="T6" fmla="*/ 260 w 260"/>
                <a:gd name="T7" fmla="*/ 78 h 203"/>
                <a:gd name="T8" fmla="*/ 213 w 26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03">
                  <a:moveTo>
                    <a:pt x="213" y="0"/>
                  </a:moveTo>
                  <a:lnTo>
                    <a:pt x="0" y="125"/>
                  </a:lnTo>
                  <a:lnTo>
                    <a:pt x="42" y="203"/>
                  </a:lnTo>
                  <a:lnTo>
                    <a:pt x="260" y="78"/>
                  </a:lnTo>
                  <a:lnTo>
                    <a:pt x="21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9700875" y="2957512"/>
              <a:ext cx="420688" cy="322263"/>
            </a:xfrm>
            <a:custGeom>
              <a:avLst/>
              <a:gdLst>
                <a:gd name="T0" fmla="*/ 47 w 265"/>
                <a:gd name="T1" fmla="*/ 0 h 203"/>
                <a:gd name="T2" fmla="*/ 0 w 265"/>
                <a:gd name="T3" fmla="*/ 78 h 203"/>
                <a:gd name="T4" fmla="*/ 218 w 265"/>
                <a:gd name="T5" fmla="*/ 203 h 203"/>
                <a:gd name="T6" fmla="*/ 265 w 265"/>
                <a:gd name="T7" fmla="*/ 125 h 203"/>
                <a:gd name="T8" fmla="*/ 47 w 265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03">
                  <a:moveTo>
                    <a:pt x="47" y="0"/>
                  </a:moveTo>
                  <a:lnTo>
                    <a:pt x="0" y="78"/>
                  </a:lnTo>
                  <a:lnTo>
                    <a:pt x="218" y="203"/>
                  </a:lnTo>
                  <a:lnTo>
                    <a:pt x="265" y="125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9700875" y="2957512"/>
              <a:ext cx="420688" cy="322263"/>
            </a:xfrm>
            <a:custGeom>
              <a:avLst/>
              <a:gdLst>
                <a:gd name="T0" fmla="*/ 47 w 265"/>
                <a:gd name="T1" fmla="*/ 0 h 203"/>
                <a:gd name="T2" fmla="*/ 0 w 265"/>
                <a:gd name="T3" fmla="*/ 78 h 203"/>
                <a:gd name="T4" fmla="*/ 218 w 265"/>
                <a:gd name="T5" fmla="*/ 203 h 203"/>
                <a:gd name="T6" fmla="*/ 265 w 265"/>
                <a:gd name="T7" fmla="*/ 125 h 203"/>
                <a:gd name="T8" fmla="*/ 47 w 265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03">
                  <a:moveTo>
                    <a:pt x="47" y="0"/>
                  </a:moveTo>
                  <a:lnTo>
                    <a:pt x="0" y="78"/>
                  </a:lnTo>
                  <a:lnTo>
                    <a:pt x="218" y="203"/>
                  </a:lnTo>
                  <a:lnTo>
                    <a:pt x="265" y="125"/>
                  </a:lnTo>
                  <a:lnTo>
                    <a:pt x="4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7516475" y="2957512"/>
              <a:ext cx="420688" cy="322263"/>
            </a:xfrm>
            <a:custGeom>
              <a:avLst/>
              <a:gdLst>
                <a:gd name="T0" fmla="*/ 218 w 265"/>
                <a:gd name="T1" fmla="*/ 0 h 203"/>
                <a:gd name="T2" fmla="*/ 0 w 265"/>
                <a:gd name="T3" fmla="*/ 125 h 203"/>
                <a:gd name="T4" fmla="*/ 47 w 265"/>
                <a:gd name="T5" fmla="*/ 203 h 203"/>
                <a:gd name="T6" fmla="*/ 265 w 265"/>
                <a:gd name="T7" fmla="*/ 78 h 203"/>
                <a:gd name="T8" fmla="*/ 218 w 265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03">
                  <a:moveTo>
                    <a:pt x="218" y="0"/>
                  </a:moveTo>
                  <a:lnTo>
                    <a:pt x="0" y="125"/>
                  </a:lnTo>
                  <a:lnTo>
                    <a:pt x="47" y="203"/>
                  </a:lnTo>
                  <a:lnTo>
                    <a:pt x="265" y="78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7516475" y="2957512"/>
              <a:ext cx="420688" cy="322263"/>
            </a:xfrm>
            <a:custGeom>
              <a:avLst/>
              <a:gdLst>
                <a:gd name="T0" fmla="*/ 218 w 265"/>
                <a:gd name="T1" fmla="*/ 0 h 203"/>
                <a:gd name="T2" fmla="*/ 0 w 265"/>
                <a:gd name="T3" fmla="*/ 125 h 203"/>
                <a:gd name="T4" fmla="*/ 47 w 265"/>
                <a:gd name="T5" fmla="*/ 203 h 203"/>
                <a:gd name="T6" fmla="*/ 265 w 265"/>
                <a:gd name="T7" fmla="*/ 78 h 203"/>
                <a:gd name="T8" fmla="*/ 218 w 265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03">
                  <a:moveTo>
                    <a:pt x="218" y="0"/>
                  </a:moveTo>
                  <a:lnTo>
                    <a:pt x="0" y="125"/>
                  </a:lnTo>
                  <a:lnTo>
                    <a:pt x="47" y="203"/>
                  </a:lnTo>
                  <a:lnTo>
                    <a:pt x="265" y="78"/>
                  </a:lnTo>
                  <a:lnTo>
                    <a:pt x="21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7573625" y="1851025"/>
              <a:ext cx="412750" cy="322263"/>
            </a:xfrm>
            <a:custGeom>
              <a:avLst/>
              <a:gdLst>
                <a:gd name="T0" fmla="*/ 42 w 260"/>
                <a:gd name="T1" fmla="*/ 0 h 203"/>
                <a:gd name="T2" fmla="*/ 0 w 260"/>
                <a:gd name="T3" fmla="*/ 78 h 203"/>
                <a:gd name="T4" fmla="*/ 218 w 260"/>
                <a:gd name="T5" fmla="*/ 203 h 203"/>
                <a:gd name="T6" fmla="*/ 260 w 260"/>
                <a:gd name="T7" fmla="*/ 125 h 203"/>
                <a:gd name="T8" fmla="*/ 42 w 26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03">
                  <a:moveTo>
                    <a:pt x="42" y="0"/>
                  </a:moveTo>
                  <a:lnTo>
                    <a:pt x="0" y="78"/>
                  </a:lnTo>
                  <a:lnTo>
                    <a:pt x="218" y="203"/>
                  </a:lnTo>
                  <a:lnTo>
                    <a:pt x="260" y="125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7573625" y="1851025"/>
              <a:ext cx="412750" cy="322263"/>
            </a:xfrm>
            <a:custGeom>
              <a:avLst/>
              <a:gdLst>
                <a:gd name="T0" fmla="*/ 42 w 260"/>
                <a:gd name="T1" fmla="*/ 0 h 203"/>
                <a:gd name="T2" fmla="*/ 0 w 260"/>
                <a:gd name="T3" fmla="*/ 78 h 203"/>
                <a:gd name="T4" fmla="*/ 218 w 260"/>
                <a:gd name="T5" fmla="*/ 203 h 203"/>
                <a:gd name="T6" fmla="*/ 260 w 260"/>
                <a:gd name="T7" fmla="*/ 125 h 203"/>
                <a:gd name="T8" fmla="*/ 42 w 26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03">
                  <a:moveTo>
                    <a:pt x="42" y="0"/>
                  </a:moveTo>
                  <a:lnTo>
                    <a:pt x="0" y="78"/>
                  </a:lnTo>
                  <a:lnTo>
                    <a:pt x="218" y="203"/>
                  </a:lnTo>
                  <a:lnTo>
                    <a:pt x="260" y="125"/>
                  </a:lnTo>
                  <a:lnTo>
                    <a:pt x="4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18745200" y="1263650"/>
              <a:ext cx="139700" cy="396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18745200" y="1263650"/>
              <a:ext cx="139700" cy="396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grpSp>
        <p:nvGrpSpPr>
          <p:cNvPr id="12" name="Grupa 11"/>
          <p:cNvGrpSpPr/>
          <p:nvPr/>
        </p:nvGrpSpPr>
        <p:grpSpPr>
          <a:xfrm>
            <a:off x="1057274" y="1938882"/>
            <a:ext cx="4060826" cy="2273300"/>
            <a:chOff x="1057274" y="2524922"/>
            <a:chExt cx="4060826" cy="2273300"/>
          </a:xfrm>
        </p:grpSpPr>
        <p:sp>
          <p:nvSpPr>
            <p:cNvPr id="3" name="Prostokąt zaokrąglony 2"/>
            <p:cNvSpPr/>
            <p:nvPr/>
          </p:nvSpPr>
          <p:spPr>
            <a:xfrm>
              <a:off x="1057275" y="2524922"/>
              <a:ext cx="4060825" cy="22733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F7F7F"/>
              </a:solidFill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marL="0" marR="0" lvl="0" indent="0" algn="l" defTabSz="6667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" name="Prostokąt z rogami zaokrąglonymi z jednej strony 4"/>
            <p:cNvSpPr/>
            <p:nvPr/>
          </p:nvSpPr>
          <p:spPr>
            <a:xfrm>
              <a:off x="1057274" y="2524923"/>
              <a:ext cx="4060825" cy="904078"/>
            </a:xfrm>
            <a:prstGeom prst="round2SameRect">
              <a:avLst>
                <a:gd name="adj1" fmla="val 34687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Kształt profilu II</a:t>
              </a: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7064374" y="1998410"/>
            <a:ext cx="4060826" cy="2273300"/>
            <a:chOff x="7064374" y="2584450"/>
            <a:chExt cx="4060826" cy="2273300"/>
          </a:xfrm>
        </p:grpSpPr>
        <p:sp>
          <p:nvSpPr>
            <p:cNvPr id="4" name="Prostokąt zaokrąglony 3"/>
            <p:cNvSpPr/>
            <p:nvPr/>
          </p:nvSpPr>
          <p:spPr>
            <a:xfrm>
              <a:off x="7064375" y="2584450"/>
              <a:ext cx="4060825" cy="22733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F7F7F"/>
              </a:solidFill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marL="0" marR="0" lvl="0" indent="0" algn="l" defTabSz="666734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" name="Prostokąt z rogami zaokrąglonymi z jednej strony 5"/>
            <p:cNvSpPr/>
            <p:nvPr/>
          </p:nvSpPr>
          <p:spPr>
            <a:xfrm>
              <a:off x="7064374" y="2584451"/>
              <a:ext cx="4060825" cy="844550"/>
            </a:xfrm>
            <a:prstGeom prst="round2SameRect">
              <a:avLst>
                <a:gd name="adj1" fmla="val 35575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Wielkość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pozycja profilu II</a:t>
              </a:r>
              <a:endPara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7" name="Prostokąt 6"/>
          <p:cNvSpPr/>
          <p:nvPr/>
        </p:nvSpPr>
        <p:spPr>
          <a:xfrm>
            <a:off x="1463671" y="2999071"/>
            <a:ext cx="3248030" cy="85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Naturalny</a:t>
            </a:r>
            <a:r>
              <a:rPr kumimoji="0" lang="pl-PL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potencjał respondenta</a:t>
            </a:r>
          </a:p>
        </p:txBody>
      </p:sp>
      <p:sp>
        <p:nvSpPr>
          <p:cNvPr id="8" name="Prostokąt 7"/>
          <p:cNvSpPr/>
          <p:nvPr/>
        </p:nvSpPr>
        <p:spPr>
          <a:xfrm>
            <a:off x="7165972" y="2981924"/>
            <a:ext cx="3857628" cy="85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Jak się czuje </a:t>
            </a:r>
            <a:r>
              <a:rPr kumimoji="0" lang="pl-PL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respondent </a:t>
            </a:r>
            <a:br>
              <a:rPr kumimoji="0" lang="pl-PL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pl-PL" sz="2400" b="1" i="0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 aktualnej sytuacji?</a:t>
            </a:r>
          </a:p>
        </p:txBody>
      </p:sp>
      <p:sp>
        <p:nvSpPr>
          <p:cNvPr id="29" name="Freeform 20"/>
          <p:cNvSpPr>
            <a:spLocks noEditPoints="1"/>
          </p:cNvSpPr>
          <p:nvPr/>
        </p:nvSpPr>
        <p:spPr bwMode="auto">
          <a:xfrm>
            <a:off x="3671887" y="5281027"/>
            <a:ext cx="536575" cy="463550"/>
          </a:xfrm>
          <a:custGeom>
            <a:avLst/>
            <a:gdLst>
              <a:gd name="T0" fmla="*/ 109 w 338"/>
              <a:gd name="T1" fmla="*/ 229 h 292"/>
              <a:gd name="T2" fmla="*/ 166 w 338"/>
              <a:gd name="T3" fmla="*/ 130 h 292"/>
              <a:gd name="T4" fmla="*/ 223 w 338"/>
              <a:gd name="T5" fmla="*/ 229 h 292"/>
              <a:gd name="T6" fmla="*/ 109 w 338"/>
              <a:gd name="T7" fmla="*/ 229 h 292"/>
              <a:gd name="T8" fmla="*/ 166 w 338"/>
              <a:gd name="T9" fmla="*/ 0 h 292"/>
              <a:gd name="T10" fmla="*/ 0 w 338"/>
              <a:gd name="T11" fmla="*/ 292 h 292"/>
              <a:gd name="T12" fmla="*/ 338 w 338"/>
              <a:gd name="T13" fmla="*/ 292 h 292"/>
              <a:gd name="T14" fmla="*/ 166 w 338"/>
              <a:gd name="T1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8" h="292">
                <a:moveTo>
                  <a:pt x="109" y="229"/>
                </a:moveTo>
                <a:lnTo>
                  <a:pt x="166" y="130"/>
                </a:lnTo>
                <a:lnTo>
                  <a:pt x="223" y="229"/>
                </a:lnTo>
                <a:lnTo>
                  <a:pt x="109" y="229"/>
                </a:lnTo>
                <a:close/>
                <a:moveTo>
                  <a:pt x="166" y="0"/>
                </a:moveTo>
                <a:lnTo>
                  <a:pt x="0" y="292"/>
                </a:lnTo>
                <a:lnTo>
                  <a:pt x="338" y="292"/>
                </a:lnTo>
                <a:lnTo>
                  <a:pt x="1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-7929563" y="-1098550"/>
            <a:ext cx="536575" cy="463550"/>
          </a:xfrm>
          <a:custGeom>
            <a:avLst/>
            <a:gdLst>
              <a:gd name="T0" fmla="*/ 109 w 338"/>
              <a:gd name="T1" fmla="*/ 229 h 292"/>
              <a:gd name="T2" fmla="*/ 166 w 338"/>
              <a:gd name="T3" fmla="*/ 130 h 292"/>
              <a:gd name="T4" fmla="*/ 223 w 338"/>
              <a:gd name="T5" fmla="*/ 229 h 292"/>
              <a:gd name="T6" fmla="*/ 109 w 338"/>
              <a:gd name="T7" fmla="*/ 229 h 292"/>
              <a:gd name="T8" fmla="*/ 166 w 338"/>
              <a:gd name="T9" fmla="*/ 0 h 292"/>
              <a:gd name="T10" fmla="*/ 0 w 338"/>
              <a:gd name="T11" fmla="*/ 292 h 292"/>
              <a:gd name="T12" fmla="*/ 338 w 338"/>
              <a:gd name="T13" fmla="*/ 292 h 292"/>
              <a:gd name="T14" fmla="*/ 166 w 338"/>
              <a:gd name="T1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38" h="292">
                <a:moveTo>
                  <a:pt x="109" y="229"/>
                </a:moveTo>
                <a:lnTo>
                  <a:pt x="166" y="130"/>
                </a:lnTo>
                <a:lnTo>
                  <a:pt x="223" y="229"/>
                </a:lnTo>
                <a:lnTo>
                  <a:pt x="109" y="229"/>
                </a:lnTo>
                <a:moveTo>
                  <a:pt x="166" y="0"/>
                </a:moveTo>
                <a:lnTo>
                  <a:pt x="0" y="292"/>
                </a:lnTo>
                <a:lnTo>
                  <a:pt x="338" y="292"/>
                </a:lnTo>
                <a:lnTo>
                  <a:pt x="16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Interpretacja </a:t>
            </a:r>
            <a:r>
              <a:rPr lang="pl-PL" b="1" dirty="0">
                <a:solidFill>
                  <a:schemeClr val="accent1"/>
                </a:solidFill>
              </a:rPr>
              <a:t>profilu</a:t>
            </a:r>
            <a:r>
              <a:rPr lang="en-US" b="1" dirty="0">
                <a:solidFill>
                  <a:schemeClr val="accent1"/>
                </a:solidFill>
              </a:rPr>
              <a:t> I</a:t>
            </a:r>
            <a:r>
              <a:rPr lang="pl-PL" b="1" dirty="0">
                <a:solidFill>
                  <a:schemeClr val="accent1"/>
                </a:solidFill>
              </a:rPr>
              <a:t> – zachowania ADAPTOWANE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629103" y="874019"/>
            <a:ext cx="2196531" cy="4895429"/>
            <a:chOff x="3134998" y="1178691"/>
            <a:chExt cx="2019850" cy="4501658"/>
          </a:xfrm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3134998" y="3152466"/>
              <a:ext cx="2012248" cy="905884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3134998" y="5331244"/>
              <a:ext cx="2012248" cy="349105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3134998" y="1521517"/>
              <a:ext cx="2012248" cy="359847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7" name="Text Box 43"/>
            <p:cNvSpPr txBox="1">
              <a:spLocks noChangeArrowheads="1"/>
            </p:cNvSpPr>
            <p:nvPr/>
          </p:nvSpPr>
          <p:spPr bwMode="auto">
            <a:xfrm>
              <a:off x="3134998" y="1178691"/>
              <a:ext cx="2012248" cy="3634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algn="ctr" eaLnBrk="1" hangingPunct="1">
                <a:defRPr/>
              </a:pPr>
              <a:r>
                <a:rPr lang="pl-PL" sz="1300" b="1" dirty="0">
                  <a:solidFill>
                    <a:srgbClr val="272274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D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I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S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C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endPara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8" name="Grupa 7"/>
            <p:cNvGrpSpPr/>
            <p:nvPr/>
          </p:nvGrpSpPr>
          <p:grpSpPr>
            <a:xfrm>
              <a:off x="3134998" y="1517736"/>
              <a:ext cx="2019850" cy="4162612"/>
              <a:chOff x="3636165" y="1814460"/>
              <a:chExt cx="1696621" cy="3496486"/>
            </a:xfrm>
          </p:grpSpPr>
          <p:grpSp>
            <p:nvGrpSpPr>
              <p:cNvPr id="9" name="Group 28"/>
              <p:cNvGrpSpPr>
                <a:grpSpLocks/>
              </p:cNvGrpSpPr>
              <p:nvPr/>
            </p:nvGrpSpPr>
            <p:grpSpPr bwMode="auto">
              <a:xfrm>
                <a:off x="3636165" y="1819139"/>
                <a:ext cx="1696621" cy="3491807"/>
                <a:chOff x="1684" y="1082"/>
                <a:chExt cx="2391" cy="3083"/>
              </a:xfrm>
            </p:grpSpPr>
            <p:sp>
              <p:nvSpPr>
                <p:cNvPr id="14" name="Rectangle 29"/>
                <p:cNvSpPr>
                  <a:spLocks noChangeArrowheads="1"/>
                </p:cNvSpPr>
                <p:nvPr/>
              </p:nvSpPr>
              <p:spPr bwMode="auto">
                <a:xfrm>
                  <a:off x="1684" y="1082"/>
                  <a:ext cx="2382" cy="3083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/>
                </a:p>
              </p:txBody>
            </p:sp>
            <p:sp>
              <p:nvSpPr>
                <p:cNvPr id="15" name="Line 30"/>
                <p:cNvSpPr>
                  <a:spLocks noChangeShapeType="1"/>
                </p:cNvSpPr>
                <p:nvPr/>
              </p:nvSpPr>
              <p:spPr bwMode="auto">
                <a:xfrm>
                  <a:off x="1684" y="2623"/>
                  <a:ext cx="23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30302" tIns="15152" rIns="30302" bIns="15152" anchor="ctr"/>
                <a:lstStyle/>
                <a:p>
                  <a:endParaRPr lang="pl-PL"/>
                </a:p>
              </p:txBody>
            </p:sp>
          </p:grpSp>
          <p:sp>
            <p:nvSpPr>
              <p:cNvPr id="10" name="Line 31"/>
              <p:cNvSpPr>
                <a:spLocks noChangeShapeType="1"/>
              </p:cNvSpPr>
              <p:nvPr/>
            </p:nvSpPr>
            <p:spPr bwMode="auto">
              <a:xfrm flipH="1" flipV="1">
                <a:off x="3964377" y="1814460"/>
                <a:ext cx="10194" cy="34885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11" name="Line 32"/>
              <p:cNvSpPr>
                <a:spLocks noChangeShapeType="1"/>
              </p:cNvSpPr>
              <p:nvPr/>
            </p:nvSpPr>
            <p:spPr bwMode="auto">
              <a:xfrm flipH="1" flipV="1">
                <a:off x="4981924" y="1814460"/>
                <a:ext cx="1530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 flipH="1" flipV="1">
                <a:off x="4641875" y="1814460"/>
                <a:ext cx="12503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13" name="Line 34"/>
              <p:cNvSpPr>
                <a:spLocks noChangeShapeType="1"/>
              </p:cNvSpPr>
              <p:nvPr/>
            </p:nvSpPr>
            <p:spPr bwMode="auto">
              <a:xfrm flipH="1" flipV="1">
                <a:off x="4298427" y="1814460"/>
                <a:ext cx="1165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</p:grpSp>
      </p:grpSp>
      <p:grpSp>
        <p:nvGrpSpPr>
          <p:cNvPr id="16" name="Grupa 15"/>
          <p:cNvGrpSpPr/>
          <p:nvPr/>
        </p:nvGrpSpPr>
        <p:grpSpPr>
          <a:xfrm>
            <a:off x="3143703" y="874019"/>
            <a:ext cx="2196531" cy="4895429"/>
            <a:chOff x="3134998" y="1178691"/>
            <a:chExt cx="2019850" cy="4501658"/>
          </a:xfrm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134998" y="3152466"/>
              <a:ext cx="2012248" cy="905884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3134998" y="5331244"/>
              <a:ext cx="2012248" cy="349105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3134998" y="1521517"/>
              <a:ext cx="2012248" cy="359847"/>
            </a:xfrm>
            <a:prstGeom prst="rect">
              <a:avLst/>
            </a:prstGeom>
            <a:solidFill>
              <a:srgbClr val="D82674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30302" tIns="15152" rIns="30302" bIns="15152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pl-PL" altLang="pl-PL"/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3134998" y="1178691"/>
              <a:ext cx="2012248" cy="3634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2466" tIns="16234" rIns="32466" bIns="16234" anchor="ctr"/>
            <a:lstStyle/>
            <a:p>
              <a:pPr algn="ctr" eaLnBrk="1" hangingPunct="1">
                <a:defRPr/>
              </a:pPr>
              <a:r>
                <a:rPr lang="pl-PL" sz="1300" b="1" dirty="0">
                  <a:solidFill>
                    <a:srgbClr val="272274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D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I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S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r>
                <a:rPr lang="en-US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C</a:t>
              </a:r>
              <a:r>
                <a:rPr lang="pl-PL" sz="1300" b="1" dirty="0">
                  <a:solidFill>
                    <a:srgbClr val="5F5F5F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rPr>
                <a:t>  </a:t>
              </a:r>
              <a:endParaRPr lang="en-US" sz="1300" b="1" dirty="0">
                <a:solidFill>
                  <a:srgbClr val="5F5F5F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21" name="Grupa 20"/>
            <p:cNvGrpSpPr/>
            <p:nvPr/>
          </p:nvGrpSpPr>
          <p:grpSpPr>
            <a:xfrm>
              <a:off x="3134998" y="1517736"/>
              <a:ext cx="2019850" cy="4162612"/>
              <a:chOff x="3636165" y="1814460"/>
              <a:chExt cx="1696621" cy="3496486"/>
            </a:xfrm>
          </p:grpSpPr>
          <p:grpSp>
            <p:nvGrpSpPr>
              <p:cNvPr id="22" name="Group 28"/>
              <p:cNvGrpSpPr>
                <a:grpSpLocks/>
              </p:cNvGrpSpPr>
              <p:nvPr/>
            </p:nvGrpSpPr>
            <p:grpSpPr bwMode="auto">
              <a:xfrm>
                <a:off x="3636165" y="1819139"/>
                <a:ext cx="1696621" cy="3491807"/>
                <a:chOff x="1684" y="1082"/>
                <a:chExt cx="2391" cy="3083"/>
              </a:xfrm>
            </p:grpSpPr>
            <p:sp>
              <p:nvSpPr>
                <p:cNvPr id="27" name="Rectangle 29"/>
                <p:cNvSpPr>
                  <a:spLocks noChangeArrowheads="1"/>
                </p:cNvSpPr>
                <p:nvPr/>
              </p:nvSpPr>
              <p:spPr bwMode="auto">
                <a:xfrm>
                  <a:off x="1684" y="1082"/>
                  <a:ext cx="2382" cy="3083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30302" tIns="15152" rIns="30302" bIns="15152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pl-PL" altLang="pl-PL"/>
                </a:p>
              </p:txBody>
            </p:sp>
            <p:sp>
              <p:nvSpPr>
                <p:cNvPr id="28" name="Line 30"/>
                <p:cNvSpPr>
                  <a:spLocks noChangeShapeType="1"/>
                </p:cNvSpPr>
                <p:nvPr/>
              </p:nvSpPr>
              <p:spPr bwMode="auto">
                <a:xfrm>
                  <a:off x="1684" y="2623"/>
                  <a:ext cx="239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30302" tIns="15152" rIns="30302" bIns="15152" anchor="ctr"/>
                <a:lstStyle/>
                <a:p>
                  <a:endParaRPr lang="pl-PL"/>
                </a:p>
              </p:txBody>
            </p:sp>
          </p:grpSp>
          <p:sp>
            <p:nvSpPr>
              <p:cNvPr id="23" name="Line 31"/>
              <p:cNvSpPr>
                <a:spLocks noChangeShapeType="1"/>
              </p:cNvSpPr>
              <p:nvPr/>
            </p:nvSpPr>
            <p:spPr bwMode="auto">
              <a:xfrm flipH="1" flipV="1">
                <a:off x="3964377" y="1814460"/>
                <a:ext cx="10194" cy="348854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24" name="Line 32"/>
              <p:cNvSpPr>
                <a:spLocks noChangeShapeType="1"/>
              </p:cNvSpPr>
              <p:nvPr/>
            </p:nvSpPr>
            <p:spPr bwMode="auto">
              <a:xfrm flipH="1" flipV="1">
                <a:off x="4981924" y="1814460"/>
                <a:ext cx="1530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25" name="Line 33"/>
              <p:cNvSpPr>
                <a:spLocks noChangeShapeType="1"/>
              </p:cNvSpPr>
              <p:nvPr/>
            </p:nvSpPr>
            <p:spPr bwMode="auto">
              <a:xfrm flipH="1" flipV="1">
                <a:off x="4641875" y="1814460"/>
                <a:ext cx="12503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  <p:sp>
            <p:nvSpPr>
              <p:cNvPr id="26" name="Line 34"/>
              <p:cNvSpPr>
                <a:spLocks noChangeShapeType="1"/>
              </p:cNvSpPr>
              <p:nvPr/>
            </p:nvSpPr>
            <p:spPr bwMode="auto">
              <a:xfrm flipH="1" flipV="1">
                <a:off x="4298427" y="1814460"/>
                <a:ext cx="11650" cy="34885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0302" tIns="15152" rIns="30302" bIns="15152" anchor="ctr"/>
              <a:lstStyle/>
              <a:p>
                <a:endParaRPr lang="pl-PL"/>
              </a:p>
            </p:txBody>
          </p:sp>
        </p:grpSp>
      </p:grpSp>
      <p:sp>
        <p:nvSpPr>
          <p:cNvPr id="29" name="pole tekstowe 28"/>
          <p:cNvSpPr txBox="1"/>
          <p:nvPr/>
        </p:nvSpPr>
        <p:spPr>
          <a:xfrm>
            <a:off x="5786504" y="1141121"/>
            <a:ext cx="60589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Zawsze porównuj do </a:t>
            </a:r>
            <a:r>
              <a:rPr lang="pl-PL" sz="32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profilu II</a:t>
            </a:r>
            <a:r>
              <a:rPr lang="pl-PL" sz="3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US" sz="3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dirty="0">
              <a:latin typeface="+mj-lt"/>
            </a:endParaRPr>
          </a:p>
        </p:txBody>
      </p:sp>
      <p:grpSp>
        <p:nvGrpSpPr>
          <p:cNvPr id="34" name="Grupa 33"/>
          <p:cNvGrpSpPr/>
          <p:nvPr/>
        </p:nvGrpSpPr>
        <p:grpSpPr>
          <a:xfrm>
            <a:off x="3581821" y="1719780"/>
            <a:ext cx="1301175" cy="3389642"/>
            <a:chOff x="2797774" y="2583541"/>
            <a:chExt cx="993645" cy="2588507"/>
          </a:xfrm>
        </p:grpSpPr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797774" y="4107362"/>
              <a:ext cx="326426" cy="106468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H="1">
              <a:off x="3111136" y="2583541"/>
              <a:ext cx="358956" cy="258850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3452972" y="2583541"/>
              <a:ext cx="338447" cy="27808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078428" y="2128579"/>
            <a:ext cx="1292961" cy="2281026"/>
            <a:chOff x="780428" y="2856368"/>
            <a:chExt cx="1007072" cy="1776664"/>
          </a:xfrm>
        </p:grpSpPr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780428" y="3269092"/>
              <a:ext cx="326426" cy="106468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 flipV="1">
              <a:off x="1111432" y="4333776"/>
              <a:ext cx="346476" cy="2992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V="1">
              <a:off x="1449053" y="2856368"/>
              <a:ext cx="338447" cy="177666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30302" tIns="15152" rIns="30302" bIns="15152" anchor="ctr"/>
            <a:lstStyle/>
            <a:p>
              <a:endParaRPr lang="pl-PL"/>
            </a:p>
          </p:txBody>
        </p:sp>
      </p:grp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1899940" y="2473926"/>
            <a:ext cx="0" cy="1761096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glow rad="63500">
              <a:schemeClr val="accent2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341" tIns="42670" rIns="85341" bIns="42670">
            <a:spAutoFit/>
          </a:bodyPr>
          <a:lstStyle/>
          <a:p>
            <a:endParaRPr lang="pl-PL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059701" y="2842447"/>
            <a:ext cx="0" cy="5871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>
            <a:glow rad="63500">
              <a:schemeClr val="accent2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341" tIns="42670" rIns="85341" bIns="42670">
            <a:spAutoFit/>
          </a:bodyPr>
          <a:lstStyle/>
          <a:p>
            <a:endParaRPr lang="pl-PL"/>
          </a:p>
        </p:txBody>
      </p:sp>
      <p:sp>
        <p:nvSpPr>
          <p:cNvPr id="42" name="Prostokąt zaokrąglony 41"/>
          <p:cNvSpPr/>
          <p:nvPr/>
        </p:nvSpPr>
        <p:spPr>
          <a:xfrm>
            <a:off x="6973339" y="2222128"/>
            <a:ext cx="3403599" cy="69671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Czynnik </a:t>
            </a:r>
            <a:r>
              <a:rPr lang="pl-PL" sz="2400" b="1" dirty="0">
                <a:solidFill>
                  <a:schemeClr val="accent1"/>
                </a:solidFill>
              </a:rPr>
              <a:t>opada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6331988" y="3031560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Brak czynników motywujących</a:t>
            </a:r>
          </a:p>
        </p:txBody>
      </p:sp>
      <p:sp>
        <p:nvSpPr>
          <p:cNvPr id="44" name="Prostokąt zaokrąglony 43"/>
          <p:cNvSpPr/>
          <p:nvPr/>
        </p:nvSpPr>
        <p:spPr>
          <a:xfrm>
            <a:off x="6973339" y="4133422"/>
            <a:ext cx="3403599" cy="69671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Czynnik </a:t>
            </a:r>
            <a:r>
              <a:rPr lang="pl-PL" sz="2400" b="1" dirty="0">
                <a:solidFill>
                  <a:schemeClr val="accent1"/>
                </a:solidFill>
              </a:rPr>
              <a:t>wznosi się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6331988" y="4942854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+mj-lt"/>
              </a:rPr>
              <a:t>Potrzeba wzmocnienia </a:t>
            </a:r>
            <a:br>
              <a:rPr lang="pl-PL" sz="2400" dirty="0">
                <a:latin typeface="+mj-lt"/>
              </a:rPr>
            </a:br>
            <a:r>
              <a:rPr lang="pl-PL" sz="2400" dirty="0">
                <a:latin typeface="+mj-lt"/>
              </a:rPr>
              <a:t>tego typu </a:t>
            </a:r>
            <a:r>
              <a:rPr lang="pl-PL" sz="2400" dirty="0" err="1">
                <a:latin typeface="+mj-lt"/>
              </a:rPr>
              <a:t>zachowań</a:t>
            </a:r>
            <a:endParaRPr lang="pl-PL" sz="2400" dirty="0">
              <a:latin typeface="+mj-lt"/>
            </a:endParaRPr>
          </a:p>
        </p:txBody>
      </p:sp>
      <p:sp>
        <p:nvSpPr>
          <p:cNvPr id="40" name="Symbol zastępczy numeru slajdu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7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12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62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9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35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75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375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6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75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375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8" grpId="0" animBg="1"/>
          <p:bldP spid="38" grpId="1" animBg="1"/>
          <p:bldP spid="39" grpId="0" animBg="1"/>
          <p:bldP spid="39" grpId="1" animBg="1"/>
          <p:bldP spid="42" grpId="0" animBg="1"/>
          <p:bldP spid="43" grpId="0"/>
          <p:bldP spid="44" grpId="0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12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62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35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75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375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75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375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8" grpId="0" animBg="1"/>
          <p:bldP spid="38" grpId="1" animBg="1"/>
          <p:bldP spid="39" grpId="0" animBg="1"/>
          <p:bldP spid="39" grpId="1" animBg="1"/>
          <p:bldP spid="42" grpId="0" animBg="1"/>
          <p:bldP spid="43" grpId="0"/>
          <p:bldP spid="44" grpId="0" animBg="1"/>
          <p:bldP spid="4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/>
          <p:cNvGrpSpPr/>
          <p:nvPr/>
        </p:nvGrpSpPr>
        <p:grpSpPr>
          <a:xfrm rot="5400000">
            <a:off x="3247758" y="-2199486"/>
            <a:ext cx="9172000" cy="14080454"/>
            <a:chOff x="7327901" y="-3062288"/>
            <a:chExt cx="812800" cy="1247775"/>
          </a:xfrm>
          <a:solidFill>
            <a:schemeClr val="bg1">
              <a:lumMod val="95000"/>
            </a:schemeClr>
          </a:solidFill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327901" y="-2362201"/>
              <a:ext cx="295275" cy="392113"/>
            </a:xfrm>
            <a:custGeom>
              <a:avLst/>
              <a:gdLst>
                <a:gd name="T0" fmla="*/ 50 w 77"/>
                <a:gd name="T1" fmla="*/ 104 h 104"/>
                <a:gd name="T2" fmla="*/ 60 w 77"/>
                <a:gd name="T3" fmla="*/ 0 h 104"/>
                <a:gd name="T4" fmla="*/ 77 w 77"/>
                <a:gd name="T5" fmla="*/ 37 h 104"/>
                <a:gd name="T6" fmla="*/ 60 w 77"/>
                <a:gd name="T7" fmla="*/ 96 h 104"/>
                <a:gd name="T8" fmla="*/ 50 w 77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04">
                  <a:moveTo>
                    <a:pt x="50" y="104"/>
                  </a:moveTo>
                  <a:cubicBezTo>
                    <a:pt x="50" y="104"/>
                    <a:pt x="0" y="30"/>
                    <a:pt x="60" y="0"/>
                  </a:cubicBezTo>
                  <a:cubicBezTo>
                    <a:pt x="72" y="30"/>
                    <a:pt x="77" y="37"/>
                    <a:pt x="77" y="37"/>
                  </a:cubicBezTo>
                  <a:cubicBezTo>
                    <a:pt x="77" y="37"/>
                    <a:pt x="38" y="42"/>
                    <a:pt x="60" y="96"/>
                  </a:cubicBezTo>
                  <a:lnTo>
                    <a:pt x="50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1" name="Grupa 20"/>
            <p:cNvGrpSpPr/>
            <p:nvPr/>
          </p:nvGrpSpPr>
          <p:grpSpPr>
            <a:xfrm>
              <a:off x="7458076" y="-3062288"/>
              <a:ext cx="682625" cy="1247775"/>
              <a:chOff x="7458076" y="-3062288"/>
              <a:chExt cx="682625" cy="1247775"/>
            </a:xfrm>
            <a:grpFill/>
          </p:grpSpPr>
          <p:sp>
            <p:nvSpPr>
              <p:cNvPr id="14" name="Freeform 5"/>
              <p:cNvSpPr>
                <a:spLocks noEditPoints="1"/>
              </p:cNvSpPr>
              <p:nvPr/>
            </p:nvSpPr>
            <p:spPr bwMode="auto">
              <a:xfrm>
                <a:off x="7458076" y="-3062288"/>
                <a:ext cx="547688" cy="839788"/>
              </a:xfrm>
              <a:custGeom>
                <a:avLst/>
                <a:gdLst>
                  <a:gd name="T0" fmla="*/ 72 w 143"/>
                  <a:gd name="T1" fmla="*/ 24 h 222"/>
                  <a:gd name="T2" fmla="*/ 103 w 143"/>
                  <a:gd name="T3" fmla="*/ 206 h 222"/>
                  <a:gd name="T4" fmla="*/ 72 w 143"/>
                  <a:gd name="T5" fmla="*/ 206 h 222"/>
                  <a:gd name="T6" fmla="*/ 41 w 143"/>
                  <a:gd name="T7" fmla="*/ 206 h 222"/>
                  <a:gd name="T8" fmla="*/ 72 w 143"/>
                  <a:gd name="T9" fmla="*/ 24 h 222"/>
                  <a:gd name="T10" fmla="*/ 72 w 143"/>
                  <a:gd name="T11" fmla="*/ 0 h 222"/>
                  <a:gd name="T12" fmla="*/ 27 w 143"/>
                  <a:gd name="T13" fmla="*/ 222 h 222"/>
                  <a:gd name="T14" fmla="*/ 72 w 143"/>
                  <a:gd name="T15" fmla="*/ 222 h 222"/>
                  <a:gd name="T16" fmla="*/ 117 w 143"/>
                  <a:gd name="T17" fmla="*/ 222 h 222"/>
                  <a:gd name="T18" fmla="*/ 72 w 143"/>
                  <a:gd name="T19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222">
                    <a:moveTo>
                      <a:pt x="72" y="24"/>
                    </a:moveTo>
                    <a:cubicBezTo>
                      <a:pt x="113" y="75"/>
                      <a:pt x="107" y="171"/>
                      <a:pt x="103" y="206"/>
                    </a:cubicBezTo>
                    <a:cubicBezTo>
                      <a:pt x="72" y="206"/>
                      <a:pt x="72" y="206"/>
                      <a:pt x="72" y="206"/>
                    </a:cubicBezTo>
                    <a:cubicBezTo>
                      <a:pt x="41" y="206"/>
                      <a:pt x="41" y="206"/>
                      <a:pt x="41" y="206"/>
                    </a:cubicBezTo>
                    <a:cubicBezTo>
                      <a:pt x="37" y="171"/>
                      <a:pt x="31" y="75"/>
                      <a:pt x="72" y="24"/>
                    </a:cubicBezTo>
                    <a:close/>
                    <a:moveTo>
                      <a:pt x="72" y="0"/>
                    </a:moveTo>
                    <a:cubicBezTo>
                      <a:pt x="0" y="64"/>
                      <a:pt x="27" y="222"/>
                      <a:pt x="27" y="222"/>
                    </a:cubicBezTo>
                    <a:cubicBezTo>
                      <a:pt x="72" y="222"/>
                      <a:pt x="72" y="222"/>
                      <a:pt x="72" y="222"/>
                    </a:cubicBezTo>
                    <a:cubicBezTo>
                      <a:pt x="117" y="222"/>
                      <a:pt x="117" y="222"/>
                      <a:pt x="117" y="222"/>
                    </a:cubicBezTo>
                    <a:cubicBezTo>
                      <a:pt x="117" y="222"/>
                      <a:pt x="143" y="64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7845426" y="-2362201"/>
                <a:ext cx="295275" cy="392113"/>
              </a:xfrm>
              <a:custGeom>
                <a:avLst/>
                <a:gdLst>
                  <a:gd name="T0" fmla="*/ 27 w 77"/>
                  <a:gd name="T1" fmla="*/ 104 h 104"/>
                  <a:gd name="T2" fmla="*/ 17 w 77"/>
                  <a:gd name="T3" fmla="*/ 0 h 104"/>
                  <a:gd name="T4" fmla="*/ 0 w 77"/>
                  <a:gd name="T5" fmla="*/ 37 h 104"/>
                  <a:gd name="T6" fmla="*/ 17 w 77"/>
                  <a:gd name="T7" fmla="*/ 96 h 104"/>
                  <a:gd name="T8" fmla="*/ 27 w 77"/>
                  <a:gd name="T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04">
                    <a:moveTo>
                      <a:pt x="27" y="104"/>
                    </a:moveTo>
                    <a:cubicBezTo>
                      <a:pt x="27" y="104"/>
                      <a:pt x="77" y="30"/>
                      <a:pt x="17" y="0"/>
                    </a:cubicBezTo>
                    <a:cubicBezTo>
                      <a:pt x="4" y="30"/>
                      <a:pt x="0" y="37"/>
                      <a:pt x="0" y="37"/>
                    </a:cubicBezTo>
                    <a:cubicBezTo>
                      <a:pt x="0" y="37"/>
                      <a:pt x="41" y="37"/>
                      <a:pt x="17" y="96"/>
                    </a:cubicBezTo>
                    <a:lnTo>
                      <a:pt x="27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7623176" y="-2222501"/>
                <a:ext cx="222250" cy="68263"/>
              </a:xfrm>
              <a:custGeom>
                <a:avLst/>
                <a:gdLst>
                  <a:gd name="T0" fmla="*/ 130 w 140"/>
                  <a:gd name="T1" fmla="*/ 43 h 43"/>
                  <a:gd name="T2" fmla="*/ 10 w 140"/>
                  <a:gd name="T3" fmla="*/ 43 h 43"/>
                  <a:gd name="T4" fmla="*/ 0 w 140"/>
                  <a:gd name="T5" fmla="*/ 0 h 43"/>
                  <a:gd name="T6" fmla="*/ 140 w 140"/>
                  <a:gd name="T7" fmla="*/ 0 h 43"/>
                  <a:gd name="T8" fmla="*/ 130 w 140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43">
                    <a:moveTo>
                      <a:pt x="130" y="43"/>
                    </a:moveTo>
                    <a:lnTo>
                      <a:pt x="10" y="43"/>
                    </a:lnTo>
                    <a:lnTo>
                      <a:pt x="0" y="0"/>
                    </a:lnTo>
                    <a:lnTo>
                      <a:pt x="140" y="0"/>
                    </a:lnTo>
                    <a:lnTo>
                      <a:pt x="13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7612063" y="-2112963"/>
                <a:ext cx="233363" cy="298450"/>
              </a:xfrm>
              <a:custGeom>
                <a:avLst/>
                <a:gdLst>
                  <a:gd name="T0" fmla="*/ 12 w 61"/>
                  <a:gd name="T1" fmla="*/ 0 h 79"/>
                  <a:gd name="T2" fmla="*/ 55 w 61"/>
                  <a:gd name="T3" fmla="*/ 0 h 79"/>
                  <a:gd name="T4" fmla="*/ 61 w 61"/>
                  <a:gd name="T5" fmla="*/ 29 h 79"/>
                  <a:gd name="T6" fmla="*/ 49 w 61"/>
                  <a:gd name="T7" fmla="*/ 49 h 79"/>
                  <a:gd name="T8" fmla="*/ 46 w 61"/>
                  <a:gd name="T9" fmla="*/ 25 h 79"/>
                  <a:gd name="T10" fmla="*/ 46 w 61"/>
                  <a:gd name="T11" fmla="*/ 55 h 79"/>
                  <a:gd name="T12" fmla="*/ 39 w 61"/>
                  <a:gd name="T13" fmla="*/ 79 h 79"/>
                  <a:gd name="T14" fmla="*/ 32 w 61"/>
                  <a:gd name="T15" fmla="*/ 57 h 79"/>
                  <a:gd name="T16" fmla="*/ 25 w 61"/>
                  <a:gd name="T17" fmla="*/ 26 h 79"/>
                  <a:gd name="T18" fmla="*/ 14 w 61"/>
                  <a:gd name="T19" fmla="*/ 26 h 79"/>
                  <a:gd name="T20" fmla="*/ 15 w 61"/>
                  <a:gd name="T21" fmla="*/ 43 h 79"/>
                  <a:gd name="T22" fmla="*/ 1 w 61"/>
                  <a:gd name="T23" fmla="*/ 24 h 79"/>
                  <a:gd name="T24" fmla="*/ 12 w 61"/>
                  <a:gd name="T2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12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61" y="17"/>
                      <a:pt x="61" y="29"/>
                    </a:cubicBezTo>
                    <a:cubicBezTo>
                      <a:pt x="61" y="40"/>
                      <a:pt x="49" y="49"/>
                      <a:pt x="49" y="49"/>
                    </a:cubicBezTo>
                    <a:cubicBezTo>
                      <a:pt x="49" y="49"/>
                      <a:pt x="55" y="25"/>
                      <a:pt x="46" y="25"/>
                    </a:cubicBezTo>
                    <a:cubicBezTo>
                      <a:pt x="37" y="25"/>
                      <a:pt x="40" y="47"/>
                      <a:pt x="46" y="55"/>
                    </a:cubicBezTo>
                    <a:cubicBezTo>
                      <a:pt x="52" y="62"/>
                      <a:pt x="46" y="79"/>
                      <a:pt x="39" y="79"/>
                    </a:cubicBezTo>
                    <a:cubicBezTo>
                      <a:pt x="39" y="79"/>
                      <a:pt x="46" y="63"/>
                      <a:pt x="32" y="57"/>
                    </a:cubicBezTo>
                    <a:cubicBezTo>
                      <a:pt x="18" y="51"/>
                      <a:pt x="19" y="35"/>
                      <a:pt x="25" y="26"/>
                    </a:cubicBezTo>
                    <a:cubicBezTo>
                      <a:pt x="32" y="17"/>
                      <a:pt x="17" y="15"/>
                      <a:pt x="14" y="26"/>
                    </a:cubicBezTo>
                    <a:cubicBezTo>
                      <a:pt x="11" y="38"/>
                      <a:pt x="15" y="43"/>
                      <a:pt x="15" y="43"/>
                    </a:cubicBezTo>
                    <a:cubicBezTo>
                      <a:pt x="15" y="43"/>
                      <a:pt x="0" y="37"/>
                      <a:pt x="1" y="24"/>
                    </a:cubicBezTo>
                    <a:cubicBezTo>
                      <a:pt x="2" y="12"/>
                      <a:pt x="12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" name="Oval 10"/>
              <p:cNvSpPr>
                <a:spLocks noChangeArrowheads="1"/>
              </p:cNvSpPr>
              <p:nvPr/>
            </p:nvSpPr>
            <p:spPr bwMode="auto">
              <a:xfrm>
                <a:off x="7666038" y="-2544763"/>
                <a:ext cx="136525" cy="136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7696201" y="-269557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Profile</a:t>
            </a:r>
            <a:r>
              <a:rPr lang="pl-PL" altLang="pl-PL" dirty="0"/>
              <a:t> Extended DISC</a:t>
            </a:r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447675" y="1485900"/>
            <a:ext cx="5365750" cy="3886200"/>
            <a:chOff x="1057274" y="2524922"/>
            <a:chExt cx="4060826" cy="2273300"/>
          </a:xfrm>
        </p:grpSpPr>
        <p:sp>
          <p:nvSpPr>
            <p:cNvPr id="5" name="Prostokąt zaokrąglony 4"/>
            <p:cNvSpPr/>
            <p:nvPr/>
          </p:nvSpPr>
          <p:spPr>
            <a:xfrm>
              <a:off x="1057275" y="2524922"/>
              <a:ext cx="4060825" cy="2273300"/>
            </a:xfrm>
            <a:prstGeom prst="roundRect">
              <a:avLst>
                <a:gd name="adj" fmla="val 12444"/>
              </a:avLst>
            </a:prstGeom>
            <a:solidFill>
              <a:schemeClr val="bg1"/>
            </a:solidFill>
            <a:ln w="19050">
              <a:solidFill>
                <a:srgbClr val="7F7F7F"/>
              </a:solidFill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6" name="Prostokąt z rogami zaokrąglonymi z jednej strony 5"/>
            <p:cNvSpPr/>
            <p:nvPr/>
          </p:nvSpPr>
          <p:spPr>
            <a:xfrm>
              <a:off x="1057274" y="2524924"/>
              <a:ext cx="4060825" cy="5794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0" rtlCol="0" anchor="ctr"/>
            <a:lstStyle/>
            <a:p>
              <a:pPr algn="ctr"/>
              <a:r>
                <a:rPr lang="pl-PL" sz="2000" b="1" dirty="0"/>
                <a:t>Nieważne Wyniki Analizy *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6343423" y="1485900"/>
            <a:ext cx="5378448" cy="3886200"/>
            <a:chOff x="7059569" y="2584450"/>
            <a:chExt cx="4070436" cy="2273300"/>
          </a:xfrm>
        </p:grpSpPr>
        <p:sp>
          <p:nvSpPr>
            <p:cNvPr id="8" name="Prostokąt zaokrąglony 7"/>
            <p:cNvSpPr/>
            <p:nvPr/>
          </p:nvSpPr>
          <p:spPr>
            <a:xfrm>
              <a:off x="7064375" y="2584450"/>
              <a:ext cx="4060825" cy="2273300"/>
            </a:xfrm>
            <a:prstGeom prst="roundRect">
              <a:avLst>
                <a:gd name="adj" fmla="val 12142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t" anchorCtr="0">
              <a:noAutofit/>
            </a:bodyPr>
            <a:lstStyle/>
            <a:p>
              <a:pPr defTabSz="666734">
                <a:lnSpc>
                  <a:spcPct val="90000"/>
                </a:lnSpc>
                <a:spcBef>
                  <a:spcPct val="0"/>
                </a:spcBef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9" name="Prostokąt z rogami zaokrąglonymi z jednej strony 8"/>
            <p:cNvSpPr/>
            <p:nvPr/>
          </p:nvSpPr>
          <p:spPr>
            <a:xfrm>
              <a:off x="7059569" y="2584451"/>
              <a:ext cx="4070436" cy="5446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0" rtlCol="0" anchor="ctr"/>
            <a:lstStyle/>
            <a:p>
              <a:pPr lvl="0" algn="ctr"/>
              <a:r>
                <a:rPr lang="pl-PL" sz="2000" b="1" dirty="0"/>
                <a:t>Bądź ostrożny, gdy:</a:t>
              </a:r>
            </a:p>
          </p:txBody>
        </p:sp>
      </p:grpSp>
      <p:sp>
        <p:nvSpPr>
          <p:cNvPr id="11" name="Prostokąt 10"/>
          <p:cNvSpPr/>
          <p:nvPr/>
        </p:nvSpPr>
        <p:spPr>
          <a:xfrm>
            <a:off x="6517537" y="2680150"/>
            <a:ext cx="503021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Profil II prawie płaski</a:t>
            </a:r>
          </a:p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Znaczne przemieszczenie w górę w Profilu II (</a:t>
            </a:r>
            <a:r>
              <a:rPr lang="pl-PL" sz="2400" spc="-40" dirty="0" err="1"/>
              <a:t>almost</a:t>
            </a:r>
            <a:r>
              <a:rPr lang="pl-PL" sz="2400" spc="-40" dirty="0"/>
              <a:t> </a:t>
            </a:r>
            <a:r>
              <a:rPr lang="pl-PL" sz="2400" spc="-40" dirty="0" err="1"/>
              <a:t>overshift</a:t>
            </a:r>
            <a:r>
              <a:rPr lang="pl-PL" sz="2400" spc="-40" dirty="0"/>
              <a:t>)</a:t>
            </a:r>
          </a:p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Prawie lustrzane profile</a:t>
            </a:r>
          </a:p>
        </p:txBody>
      </p:sp>
      <p:sp>
        <p:nvSpPr>
          <p:cNvPr id="3" name="Prostokąt 2"/>
          <p:cNvSpPr/>
          <p:nvPr/>
        </p:nvSpPr>
        <p:spPr>
          <a:xfrm>
            <a:off x="977675" y="2739678"/>
            <a:ext cx="432004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Płaski Profil II</a:t>
            </a:r>
          </a:p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Profil II cały w górnej strefie (</a:t>
            </a:r>
            <a:r>
              <a:rPr lang="pl-PL" sz="2400" spc="-40" dirty="0" err="1"/>
              <a:t>overshift</a:t>
            </a:r>
            <a:r>
              <a:rPr lang="pl-PL" sz="2400" spc="-40" dirty="0"/>
              <a:t>)</a:t>
            </a:r>
          </a:p>
          <a:p>
            <a:pPr marL="342900" indent="-342900">
              <a:lnSpc>
                <a:spcPct val="14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l-PL" sz="2400" spc="-40" dirty="0"/>
              <a:t>Lustrzane profile</a:t>
            </a: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38</a:t>
            </a:fld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6742C9C-E109-4D8C-A66F-6DF45CFA74FE}"/>
              </a:ext>
            </a:extLst>
          </p:cNvPr>
          <p:cNvSpPr txBox="1"/>
          <p:nvPr/>
        </p:nvSpPr>
        <p:spPr>
          <a:xfrm>
            <a:off x="6471920" y="359156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F2D7F5C-E1D0-40F5-B8FB-5E677290FB15}"/>
              </a:ext>
            </a:extLst>
          </p:cNvPr>
          <p:cNvSpPr txBox="1"/>
          <p:nvPr/>
        </p:nvSpPr>
        <p:spPr>
          <a:xfrm>
            <a:off x="480470" y="5409188"/>
            <a:ext cx="514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 Raport nie wygeneruje się. Należy powtórzyć badanie lub ponowić po dłuższej przerwie.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  <p:bldP spid="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1" grpId="0" uiExpand="1" build="p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848304" y="3387771"/>
            <a:ext cx="8281987" cy="707979"/>
          </a:xfrm>
        </p:spPr>
        <p:txBody>
          <a:bodyPr/>
          <a:lstStyle/>
          <a:p>
            <a:r>
              <a:rPr lang="pl-PL"/>
              <a:t>Strony tekstowe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6328229" y="4090628"/>
            <a:ext cx="4307220" cy="707979"/>
          </a:xfrm>
        </p:spPr>
        <p:txBody>
          <a:bodyPr/>
          <a:lstStyle/>
          <a:p>
            <a:r>
              <a:rPr lang="pl-PL" dirty="0"/>
              <a:t>Raportu</a:t>
            </a:r>
          </a:p>
        </p:txBody>
      </p:sp>
    </p:spTree>
    <p:extLst>
      <p:ext uri="{BB962C8B-B14F-4D97-AF65-F5344CB8AC3E}">
        <p14:creationId xmlns:p14="http://schemas.microsoft.com/office/powerpoint/2010/main" val="30349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479400" y="4981327"/>
            <a:ext cx="4134743" cy="8468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2800" b="1" dirty="0">
                <a:solidFill>
                  <a:schemeClr val="accent1"/>
                </a:solidFill>
              </a:rPr>
              <a:t>Diagnoza talentów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6154479" y="4981328"/>
            <a:ext cx="5764910" cy="84688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2800" b="1" dirty="0">
                <a:solidFill>
                  <a:schemeClr val="accent1"/>
                </a:solidFill>
              </a:rPr>
              <a:t>Zaangażowanie </a:t>
            </a:r>
            <a:br>
              <a:rPr lang="pl-PL" sz="2800" dirty="0">
                <a:solidFill>
                  <a:schemeClr val="tx1"/>
                </a:solidFill>
                <a:latin typeface="+mj-lt"/>
              </a:rPr>
            </a:br>
            <a:r>
              <a:rPr lang="pl-PL" sz="2800" b="1" dirty="0">
                <a:solidFill>
                  <a:schemeClr val="accent1"/>
                </a:solidFill>
              </a:rPr>
              <a:t>pracowników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18" name="Łącznik prosty 17"/>
          <p:cNvCxnSpPr/>
          <p:nvPr/>
        </p:nvCxnSpPr>
        <p:spPr>
          <a:xfrm>
            <a:off x="0" y="444500"/>
            <a:ext cx="965200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/>
        </p:nvCxnSpPr>
        <p:spPr>
          <a:xfrm>
            <a:off x="965200" y="444500"/>
            <a:ext cx="0" cy="3274786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4946733" y="3704806"/>
            <a:ext cx="2614634" cy="2896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>
            <a:off x="965200" y="3719286"/>
            <a:ext cx="1548000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/>
          <p:cNvCxnSpPr/>
          <p:nvPr/>
        </p:nvCxnSpPr>
        <p:spPr>
          <a:xfrm>
            <a:off x="10513231" y="3719286"/>
            <a:ext cx="2050104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az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78" y="284719"/>
            <a:ext cx="4327986" cy="456305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46" y="444500"/>
            <a:ext cx="4176776" cy="44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Raporty Indywidualne </a:t>
            </a:r>
            <a:r>
              <a:rPr lang="pl-PL" dirty="0"/>
              <a:t>Extended DISC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-3214221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Moduły tekstowe</a:t>
            </a:r>
          </a:p>
        </p:txBody>
      </p:sp>
      <p:sp>
        <p:nvSpPr>
          <p:cNvPr id="4" name="Rectangle 5"/>
          <p:cNvSpPr/>
          <p:nvPr/>
        </p:nvSpPr>
        <p:spPr>
          <a:xfrm>
            <a:off x="371475" y="2154489"/>
            <a:ext cx="356405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pl-PL" sz="3200" dirty="0">
                <a:latin typeface="+mj-lt"/>
                <a:ea typeface="ＭＳ Ｐゴシック" pitchFamily="-112" charset="-128"/>
              </a:rPr>
              <a:t>Opis </a:t>
            </a:r>
            <a:r>
              <a:rPr kumimoji="1" lang="pl-PL" sz="3200" b="1" dirty="0">
                <a:solidFill>
                  <a:schemeClr val="accent1"/>
                </a:solidFill>
                <a:latin typeface="+mj-lt"/>
                <a:ea typeface="ＭＳ Ｐゴシック" pitchFamily="-112" charset="-128"/>
              </a:rPr>
              <a:t>typowych zachowań </a:t>
            </a:r>
            <a:r>
              <a:rPr kumimoji="1" lang="pl-PL" sz="3200" dirty="0">
                <a:latin typeface="+mj-lt"/>
                <a:ea typeface="ＭＳ Ｐゴシック" pitchFamily="-112" charset="-128"/>
              </a:rPr>
              <a:t>osób </a:t>
            </a:r>
            <a:br>
              <a:rPr kumimoji="1" lang="pl-PL" sz="3200" dirty="0">
                <a:latin typeface="+mj-lt"/>
                <a:ea typeface="ＭＳ Ｐゴシック" pitchFamily="-112" charset="-128"/>
              </a:rPr>
            </a:br>
            <a:r>
              <a:rPr kumimoji="1" lang="pl-PL" sz="3200" dirty="0">
                <a:latin typeface="+mj-lt"/>
                <a:ea typeface="ＭＳ Ｐゴシック" pitchFamily="-112" charset="-128"/>
              </a:rPr>
              <a:t>o </a:t>
            </a:r>
            <a:r>
              <a:rPr kumimoji="1" lang="pl-PL" sz="3200" b="1" dirty="0">
                <a:solidFill>
                  <a:schemeClr val="accent1"/>
                </a:solidFill>
                <a:latin typeface="+mj-lt"/>
                <a:ea typeface="ＭＳ Ｐゴシック" pitchFamily="-112" charset="-128"/>
              </a:rPr>
              <a:t>podobnym stylu </a:t>
            </a:r>
          </a:p>
          <a:p>
            <a:pPr defTabSz="914378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pl-PL" sz="3200" dirty="0">
                <a:latin typeface="+mj-lt"/>
                <a:ea typeface="ＭＳ Ｐゴシック" pitchFamily="-112" charset="-128"/>
              </a:rPr>
              <a:t>–</a:t>
            </a:r>
            <a:r>
              <a:rPr kumimoji="1" lang="pl-PL" sz="2800" dirty="0">
                <a:latin typeface="+mj-lt"/>
                <a:ea typeface="ＭＳ Ｐゴシック" pitchFamily="-112" charset="-128"/>
              </a:rPr>
              <a:t>poproś innych </a:t>
            </a:r>
            <a:br>
              <a:rPr kumimoji="1" lang="pl-PL" sz="2800" dirty="0">
                <a:latin typeface="+mj-lt"/>
                <a:ea typeface="ＭＳ Ｐゴシック" pitchFamily="-112" charset="-128"/>
              </a:rPr>
            </a:br>
            <a:r>
              <a:rPr kumimoji="1" lang="pl-PL" sz="2800" dirty="0">
                <a:latin typeface="+mj-lt"/>
                <a:ea typeface="ＭＳ Ｐゴシック" pitchFamily="-112" charset="-128"/>
              </a:rPr>
              <a:t>o opinię </a:t>
            </a:r>
            <a:br>
              <a:rPr kumimoji="1" lang="pl-PL" sz="2800" dirty="0">
                <a:latin typeface="+mj-lt"/>
                <a:ea typeface="ＭＳ Ｐゴシック" pitchFamily="-112" charset="-128"/>
              </a:rPr>
            </a:br>
            <a:r>
              <a:rPr kumimoji="1" lang="pl-PL" sz="2800" dirty="0">
                <a:latin typeface="+mj-lt"/>
                <a:ea typeface="ＭＳ Ｐゴシック" pitchFamily="-112" charset="-128"/>
              </a:rPr>
              <a:t>i komentarze!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3935533" y="1364343"/>
            <a:ext cx="8112126" cy="5986079"/>
            <a:chOff x="2970561" y="1712010"/>
            <a:chExt cx="8112126" cy="5986079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0561" y="1712010"/>
              <a:ext cx="8112126" cy="5986079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AA385C2B-F348-4507-80DB-42A30302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6253" y="2305983"/>
              <a:ext cx="5560742" cy="3414712"/>
            </a:xfrm>
            <a:prstGeom prst="rect">
              <a:avLst/>
            </a:prstGeom>
          </p:spPr>
        </p:pic>
      </p:grp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8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build="p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-2619135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Czynniki motywujące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3950048" y="1364343"/>
            <a:ext cx="8112126" cy="5986079"/>
            <a:chOff x="3471076" y="1643120"/>
            <a:chExt cx="8112126" cy="5986079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1076" y="1643120"/>
              <a:ext cx="8112126" cy="5986079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29" y="2414003"/>
              <a:ext cx="7021419" cy="296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pole tekstowe 15"/>
          <p:cNvSpPr txBox="1"/>
          <p:nvPr/>
        </p:nvSpPr>
        <p:spPr>
          <a:xfrm>
            <a:off x="271109" y="231282"/>
            <a:ext cx="6043709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pl-PL" sz="2400" b="1" kern="800" spc="-4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Raporty Indywidualne </a:t>
            </a:r>
            <a:r>
              <a:rPr lang="pl-PL" b="0" dirty="0">
                <a:solidFill>
                  <a:schemeClr val="tx1"/>
                </a:solidFill>
              </a:rPr>
              <a:t>Extended DISC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62773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-3784055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Mocne strony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CD30794-6432-4255-9850-F1E7347B4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48" y="1364343"/>
            <a:ext cx="8112126" cy="598607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71109" y="231282"/>
            <a:ext cx="6043709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pl-PL" sz="2400" b="1" kern="800" spc="-4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Raporty Indywidualne </a:t>
            </a:r>
            <a:r>
              <a:rPr lang="pl-PL" b="0" dirty="0">
                <a:solidFill>
                  <a:schemeClr val="tx1"/>
                </a:solidFill>
              </a:rPr>
              <a:t>Extended DISC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42</a:t>
            </a:fld>
            <a:endParaRPr lang="pl-P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53F090F-31AC-40EC-9E1E-C0B7A903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61" y="2134988"/>
            <a:ext cx="7003915" cy="28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8217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Raporty Indywidualne </a:t>
            </a:r>
            <a:r>
              <a:rPr lang="pl-PL" dirty="0"/>
              <a:t>Extended DISC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-1428964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Reakcje na sytuacje stresowe</a:t>
            </a:r>
          </a:p>
        </p:txBody>
      </p:sp>
      <p:sp>
        <p:nvSpPr>
          <p:cNvPr id="4" name="Rectangle 5"/>
          <p:cNvSpPr/>
          <p:nvPr/>
        </p:nvSpPr>
        <p:spPr>
          <a:xfrm>
            <a:off x="401738" y="2369201"/>
            <a:ext cx="367893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pl-PL" sz="3200" dirty="0">
                <a:latin typeface="+mj-lt"/>
                <a:ea typeface="ＭＳ Ｐゴシック" pitchFamily="-112" charset="-128"/>
              </a:rPr>
              <a:t>Jest to opis </a:t>
            </a:r>
            <a:r>
              <a:rPr kumimoji="1" lang="pl-PL" sz="3200" b="1" dirty="0">
                <a:solidFill>
                  <a:schemeClr val="accent1"/>
                </a:solidFill>
                <a:latin typeface="+mj-lt"/>
                <a:ea typeface="ＭＳ Ｐゴシック" pitchFamily="-112" charset="-128"/>
              </a:rPr>
              <a:t>potencjalnych zagrożeń</a:t>
            </a:r>
            <a:r>
              <a:rPr kumimoji="1" lang="pl-PL" sz="3200" dirty="0">
                <a:latin typeface="+mj-lt"/>
                <a:ea typeface="ＭＳ Ｐゴシック" pitchFamily="-112" charset="-128"/>
              </a:rPr>
              <a:t>, </a:t>
            </a:r>
          </a:p>
          <a:p>
            <a:pPr defTabSz="914378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pl-PL" sz="3200" dirty="0">
                <a:latin typeface="+mj-lt"/>
                <a:ea typeface="ＭＳ Ｐゴシック" pitchFamily="-112" charset="-128"/>
              </a:rPr>
              <a:t>a nie aktualnego stylu </a:t>
            </a:r>
            <a:r>
              <a:rPr kumimoji="1" lang="pl-PL" sz="3200" dirty="0" err="1">
                <a:latin typeface="+mj-lt"/>
                <a:ea typeface="ＭＳ Ｐゴシック" pitchFamily="-112" charset="-128"/>
              </a:rPr>
              <a:t>achowania</a:t>
            </a:r>
            <a:r>
              <a:rPr kumimoji="1" lang="pl-PL" sz="3200" dirty="0">
                <a:latin typeface="+mj-lt"/>
                <a:ea typeface="ＭＳ Ｐゴシック" pitchFamily="-112" charset="-128"/>
              </a:rPr>
              <a:t>!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3950047" y="1364343"/>
            <a:ext cx="8112126" cy="5986079"/>
            <a:chOff x="3471076" y="1643120"/>
            <a:chExt cx="8112126" cy="5986079"/>
          </a:xfrm>
        </p:grpSpPr>
        <p:graphicFrame>
          <p:nvGraphicFramePr>
            <p:cNvPr id="9" name="Obiekt 8">
              <a:extLst>
                <a:ext uri="{FF2B5EF4-FFF2-40B4-BE49-F238E27FC236}">
                  <a16:creationId xmlns:a16="http://schemas.microsoft.com/office/drawing/2014/main" id="{E82FECDC-CA94-4222-B1AB-6E0D65508B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2268377"/>
                </p:ext>
              </p:extLst>
            </p:nvPr>
          </p:nvGraphicFramePr>
          <p:xfrm>
            <a:off x="3863763" y="2415608"/>
            <a:ext cx="7239666" cy="30626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braz - mapa bitowa" r:id="rId2" imgW="5568840" imgH="2355840" progId="Paint.Picture">
                    <p:embed/>
                  </p:oleObj>
                </mc:Choice>
                <mc:Fallback>
                  <p:oleObj name="Obraz - mapa bitowa" r:id="rId2" imgW="5568840" imgH="2355840" progId="Paint.Picture">
                    <p:embed/>
                    <p:pic>
                      <p:nvPicPr>
                        <p:cNvPr id="9" name="Obiekt 8">
                          <a:extLst>
                            <a:ext uri="{FF2B5EF4-FFF2-40B4-BE49-F238E27FC236}">
                              <a16:creationId xmlns:a16="http://schemas.microsoft.com/office/drawing/2014/main" id="{E82FECDC-CA94-4222-B1AB-6E0D65508B4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863763" y="2415608"/>
                          <a:ext cx="7239666" cy="30626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1076" y="1643120"/>
              <a:ext cx="8112126" cy="5986079"/>
            </a:xfrm>
            <a:prstGeom prst="rect">
              <a:avLst/>
            </a:prstGeom>
          </p:spPr>
        </p:pic>
      </p:grp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94425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3950047" y="1364343"/>
            <a:ext cx="8112126" cy="5986079"/>
            <a:chOff x="3950047" y="1364343"/>
            <a:chExt cx="8112126" cy="5986079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6A2DC325-0208-4635-9238-5F857F3E6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0654" y="1910071"/>
              <a:ext cx="6567823" cy="3513944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047" y="1364343"/>
              <a:ext cx="8112126" cy="5986079"/>
            </a:xfrm>
            <a:prstGeom prst="rect">
              <a:avLst/>
            </a:prstGeom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Raporty Indywidualne </a:t>
            </a:r>
            <a:r>
              <a:rPr lang="pl-PL" dirty="0"/>
              <a:t>Extended DISC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-2449367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Kryteria behawioralne</a:t>
            </a:r>
          </a:p>
        </p:txBody>
      </p:sp>
      <p:sp>
        <p:nvSpPr>
          <p:cNvPr id="4" name="Rectangle 5"/>
          <p:cNvSpPr/>
          <p:nvPr/>
        </p:nvSpPr>
        <p:spPr>
          <a:xfrm>
            <a:off x="401738" y="3280164"/>
            <a:ext cx="3678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pl-PL" sz="3200" dirty="0">
                <a:latin typeface="+mj-lt"/>
                <a:ea typeface="ＭＳ Ｐゴシック" pitchFamily="-112" charset="-128"/>
              </a:rPr>
              <a:t>To </a:t>
            </a:r>
            <a:r>
              <a:rPr kumimoji="1" lang="pl-PL" sz="3200" b="1" dirty="0">
                <a:solidFill>
                  <a:schemeClr val="accent1"/>
                </a:solidFill>
                <a:ea typeface="ＭＳ Ｐゴシック" pitchFamily="-112" charset="-128"/>
              </a:rPr>
              <a:t>nie jest </a:t>
            </a:r>
            <a:r>
              <a:rPr kumimoji="1" lang="pl-PL" sz="3200" dirty="0">
                <a:latin typeface="+mj-lt"/>
                <a:ea typeface="ＭＳ Ｐゴシック" pitchFamily="-112" charset="-128"/>
              </a:rPr>
              <a:t>skala „może – nie może”!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70241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Podstawowe typy raportów </a:t>
            </a:r>
            <a:r>
              <a:rPr lang="pl-PL" dirty="0"/>
              <a:t>Extended DISC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1619023" y="995873"/>
            <a:ext cx="8953954" cy="100709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zaokrąglony 3"/>
          <p:cNvSpPr/>
          <p:nvPr/>
        </p:nvSpPr>
        <p:spPr>
          <a:xfrm>
            <a:off x="1619023" y="2223348"/>
            <a:ext cx="8953954" cy="127858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1619023" y="3722314"/>
            <a:ext cx="8953954" cy="230321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2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Zastosowanie narzędzi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4658980" y="4095750"/>
            <a:ext cx="5666120" cy="707979"/>
          </a:xfrm>
        </p:spPr>
        <p:txBody>
          <a:bodyPr>
            <a:noAutofit/>
          </a:bodyPr>
          <a:lstStyle/>
          <a:p>
            <a:r>
              <a:rPr lang="pl-PL" dirty="0"/>
              <a:t>Extended DISC </a:t>
            </a:r>
            <a:br>
              <a:rPr lang="pl-PL" dirty="0"/>
            </a:br>
            <a:r>
              <a:rPr lang="pl-PL" sz="3400" dirty="0"/>
              <a:t>w życiu organizacji</a:t>
            </a:r>
          </a:p>
        </p:txBody>
      </p:sp>
    </p:spTree>
    <p:extLst>
      <p:ext uri="{BB962C8B-B14F-4D97-AF65-F5344CB8AC3E}">
        <p14:creationId xmlns:p14="http://schemas.microsoft.com/office/powerpoint/2010/main" val="13620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ipsa 26"/>
          <p:cNvSpPr/>
          <p:nvPr/>
        </p:nvSpPr>
        <p:spPr>
          <a:xfrm>
            <a:off x="1901372" y="-1807733"/>
            <a:ext cx="8360228" cy="836022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31"/>
          <p:cNvSpPr txBox="1"/>
          <p:nvPr/>
        </p:nvSpPr>
        <p:spPr>
          <a:xfrm>
            <a:off x="7399892" y="5510417"/>
            <a:ext cx="2560243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 err="1">
                <a:latin typeface="+mj-lt"/>
              </a:rPr>
              <a:t>Outplacement</a:t>
            </a:r>
            <a:endParaRPr lang="en-US" altLang="pl-PL" sz="2000" dirty="0">
              <a:latin typeface="+mj-lt"/>
            </a:endParaRPr>
          </a:p>
        </p:txBody>
      </p:sp>
      <p:sp>
        <p:nvSpPr>
          <p:cNvPr id="15" name="TextBox 34"/>
          <p:cNvSpPr txBox="1"/>
          <p:nvPr/>
        </p:nvSpPr>
        <p:spPr>
          <a:xfrm>
            <a:off x="2269974" y="5340158"/>
            <a:ext cx="2560243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Audyt potencjału zespołu</a:t>
            </a:r>
            <a:endParaRPr lang="en-US" altLang="pl-PL" sz="2000" b="1" dirty="0">
              <a:latin typeface="+mj-lt"/>
            </a:endParaRPr>
          </a:p>
        </p:txBody>
      </p:sp>
      <p:sp>
        <p:nvSpPr>
          <p:cNvPr id="14" name="TextBox 32"/>
          <p:cNvSpPr txBox="1"/>
          <p:nvPr/>
        </p:nvSpPr>
        <p:spPr>
          <a:xfrm>
            <a:off x="1030142" y="3967921"/>
            <a:ext cx="2560243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Coaching, mentoring</a:t>
            </a:r>
            <a:endParaRPr lang="en-US" altLang="pl-PL" sz="2000" b="1" dirty="0">
              <a:latin typeface="+mj-lt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8724027" y="3967921"/>
            <a:ext cx="2560243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Programy rozwoju talentów</a:t>
            </a:r>
            <a:endParaRPr lang="en-US" altLang="pl-PL" sz="2000" b="1" dirty="0">
              <a:latin typeface="+mj-lt"/>
            </a:endParaRPr>
          </a:p>
        </p:txBody>
      </p:sp>
      <p:sp>
        <p:nvSpPr>
          <p:cNvPr id="12" name="TextBox 30"/>
          <p:cNvSpPr txBox="1"/>
          <p:nvPr/>
        </p:nvSpPr>
        <p:spPr>
          <a:xfrm>
            <a:off x="658083" y="2314227"/>
            <a:ext cx="2559477" cy="112371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lvl="0" algn="ctr"/>
            <a:r>
              <a:rPr lang="pl-PL" altLang="pl-PL" sz="2000" b="1" dirty="0">
                <a:latin typeface="+mj-lt"/>
              </a:rPr>
              <a:t>Rozwój kompetencji</a:t>
            </a:r>
            <a:endParaRPr lang="en-US" altLang="pl-PL" sz="2000" b="1" dirty="0">
              <a:latin typeface="+mj-lt"/>
            </a:endParaRPr>
          </a:p>
          <a:p>
            <a:pPr lvl="0" algn="ctr"/>
            <a:r>
              <a:rPr lang="pl-PL" altLang="pl-PL" sz="2000" b="1" dirty="0">
                <a:latin typeface="+mj-lt"/>
              </a:rPr>
              <a:t>- programy szkoleniowe </a:t>
            </a:r>
            <a:endParaRPr lang="en-US" altLang="pl-PL" sz="2000" b="1" dirty="0">
              <a:latin typeface="+mj-lt"/>
            </a:endParaRPr>
          </a:p>
        </p:txBody>
      </p:sp>
      <p:sp>
        <p:nvSpPr>
          <p:cNvPr id="17" name="TextBox 36"/>
          <p:cNvSpPr txBox="1"/>
          <p:nvPr/>
        </p:nvSpPr>
        <p:spPr>
          <a:xfrm>
            <a:off x="9034699" y="2143968"/>
            <a:ext cx="2461499" cy="146423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Samoświadomość i planowanie indywidualnego rozwoju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917991" y="805871"/>
            <a:ext cx="2560243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Efektywność pracy zespołowej</a:t>
            </a:r>
            <a:endParaRPr lang="en-US" altLang="pl-PL" sz="2000" b="1" dirty="0">
              <a:latin typeface="+mj-lt"/>
            </a:endParaRPr>
          </a:p>
        </p:txBody>
      </p:sp>
      <p:sp>
        <p:nvSpPr>
          <p:cNvPr id="19" name="TextBox 38"/>
          <p:cNvSpPr txBox="1"/>
          <p:nvPr/>
        </p:nvSpPr>
        <p:spPr>
          <a:xfrm>
            <a:off x="8748809" y="805871"/>
            <a:ext cx="2560243" cy="7831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l-PL" altLang="pl-PL" sz="2000" b="1" dirty="0">
                <a:latin typeface="+mj-lt"/>
              </a:rPr>
              <a:t>Procesy rekrutacyjne</a:t>
            </a:r>
            <a:endParaRPr lang="pl-PL" sz="2000" b="1" dirty="0">
              <a:latin typeface="+mj-lt"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4477818" y="961105"/>
            <a:ext cx="3252018" cy="3252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400" dirty="0"/>
              <a:t>Wybrane </a:t>
            </a:r>
            <a:br>
              <a:rPr lang="pl-PL" sz="2400" dirty="0"/>
            </a:br>
            <a:r>
              <a:rPr lang="pl-PL" sz="2400" dirty="0"/>
              <a:t>zastosowania </a:t>
            </a:r>
            <a:br>
              <a:rPr lang="pl-PL" sz="2000" dirty="0"/>
            </a:br>
            <a:r>
              <a:rPr lang="pl-PL" sz="2400" b="1" dirty="0"/>
              <a:t>narzędzi </a:t>
            </a:r>
            <a:br>
              <a:rPr lang="pl-PL" sz="2400" b="1" dirty="0"/>
            </a:br>
            <a:r>
              <a:rPr lang="pl-PL" sz="2400" b="1" dirty="0"/>
              <a:t>Extended DISC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3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3" grpId="0" animBg="1"/>
          <p:bldP spid="13" grpId="1" animBg="1"/>
          <p:bldP spid="15" grpId="0" animBg="1"/>
          <p:bldP spid="15" grpId="1" animBg="1"/>
          <p:bldP spid="14" grpId="0" animBg="1"/>
          <p:bldP spid="14" grpId="1" animBg="1"/>
          <p:bldP spid="16" grpId="0" animBg="1"/>
          <p:bldP spid="16" grpId="1" animBg="1"/>
          <p:bldP spid="12" grpId="0" animBg="1"/>
          <p:bldP spid="12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3" grpId="0" animBg="1"/>
          <p:bldP spid="13" grpId="1" animBg="1"/>
          <p:bldP spid="15" grpId="0" animBg="1"/>
          <p:bldP spid="15" grpId="1" animBg="1"/>
          <p:bldP spid="14" grpId="0" animBg="1"/>
          <p:bldP spid="14" grpId="1" animBg="1"/>
          <p:bldP spid="16" grpId="0" animBg="1"/>
          <p:bldP spid="16" grpId="1" animBg="1"/>
          <p:bldP spid="12" grpId="0" animBg="1"/>
          <p:bldP spid="12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2" grpId="0" animBg="1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Rekrutacja</a:t>
            </a:r>
          </a:p>
        </p:txBody>
      </p:sp>
      <p:sp>
        <p:nvSpPr>
          <p:cNvPr id="32" name="Prostokąt zaokrąglony 31"/>
          <p:cNvSpPr/>
          <p:nvPr/>
        </p:nvSpPr>
        <p:spPr>
          <a:xfrm>
            <a:off x="-1453617" y="799729"/>
            <a:ext cx="6669768" cy="34992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Extended DISC Analiza Indywidualna</a:t>
            </a:r>
          </a:p>
        </p:txBody>
      </p:sp>
      <p:sp>
        <p:nvSpPr>
          <p:cNvPr id="33" name="Prostokąt zaokrąglony 32"/>
          <p:cNvSpPr/>
          <p:nvPr/>
        </p:nvSpPr>
        <p:spPr>
          <a:xfrm>
            <a:off x="-1453617" y="1282089"/>
            <a:ext cx="6669768" cy="34992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Extended DISC Job Profile</a:t>
            </a:r>
          </a:p>
        </p:txBody>
      </p:sp>
      <p:sp>
        <p:nvSpPr>
          <p:cNvPr id="34" name="Prostokąt zaokrąglony 33"/>
          <p:cNvSpPr/>
          <p:nvPr/>
        </p:nvSpPr>
        <p:spPr>
          <a:xfrm>
            <a:off x="-1453617" y="1772249"/>
            <a:ext cx="6669768" cy="34992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Extended DISC Analiza Zespołu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8" y="2228623"/>
            <a:ext cx="4443597" cy="4036789"/>
          </a:xfrm>
          <a:prstGeom prst="rect">
            <a:avLst/>
          </a:prstGeom>
        </p:spPr>
      </p:pic>
      <p:sp>
        <p:nvSpPr>
          <p:cNvPr id="12" name="Prostokąt zaokrąglony 11"/>
          <p:cNvSpPr/>
          <p:nvPr/>
        </p:nvSpPr>
        <p:spPr>
          <a:xfrm>
            <a:off x="6528913" y="411366"/>
            <a:ext cx="4659086" cy="168867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b="1" dirty="0">
                <a:solidFill>
                  <a:srgbClr val="ED0C6D"/>
                </a:solidFill>
              </a:rPr>
              <a:t>Prostsza komunikacja HR </a:t>
            </a:r>
            <a:br>
              <a:rPr lang="pl-PL" b="1" dirty="0">
                <a:solidFill>
                  <a:srgbClr val="ED0C6D"/>
                </a:solidFill>
              </a:rPr>
            </a:br>
            <a:r>
              <a:rPr lang="pl-PL" b="1" dirty="0">
                <a:solidFill>
                  <a:srgbClr val="ED0C6D"/>
                </a:solidFill>
              </a:rPr>
              <a:t>z menedżerami </a:t>
            </a:r>
            <a:r>
              <a:rPr lang="pl-PL" dirty="0">
                <a:solidFill>
                  <a:prstClr val="black"/>
                </a:solidFill>
                <a:latin typeface="+mj-lt"/>
              </a:rPr>
              <a:t>– kogo szukamy?, „wspólny język”, wykorzystanie mapy zespołu</a:t>
            </a:r>
            <a:r>
              <a:rPr lang="pl-PL" dirty="0">
                <a:solidFill>
                  <a:prstClr val="black"/>
                </a:solidFill>
              </a:rPr>
              <a:t>, </a:t>
            </a:r>
            <a:r>
              <a:rPr lang="pl-PL" b="1" dirty="0">
                <a:solidFill>
                  <a:srgbClr val="ED0C6D"/>
                </a:solidFill>
              </a:rPr>
              <a:t>pełniejsza informacja </a:t>
            </a:r>
            <a:br>
              <a:rPr lang="pl-PL" b="1" dirty="0">
                <a:solidFill>
                  <a:srgbClr val="ED0C6D"/>
                </a:solidFill>
              </a:rPr>
            </a:br>
            <a:r>
              <a:rPr lang="pl-PL" b="1" dirty="0">
                <a:solidFill>
                  <a:srgbClr val="ED0C6D"/>
                </a:solidFill>
              </a:rPr>
              <a:t>o kandydacie</a:t>
            </a:r>
            <a:r>
              <a:rPr lang="pl-PL" dirty="0">
                <a:solidFill>
                  <a:prstClr val="black"/>
                </a:solidFill>
              </a:rPr>
              <a:t>,</a:t>
            </a:r>
            <a:r>
              <a:rPr lang="pl-PL" dirty="0">
                <a:solidFill>
                  <a:prstClr val="black"/>
                </a:solidFill>
                <a:latin typeface="+mj-lt"/>
              </a:rPr>
              <a:t> ale też nowym pracowniku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6528913" y="5674234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dirty="0">
                <a:solidFill>
                  <a:prstClr val="black"/>
                </a:solidFill>
              </a:rPr>
              <a:t>Możliwość </a:t>
            </a:r>
            <a:r>
              <a:rPr lang="pl-PL" b="1" dirty="0">
                <a:solidFill>
                  <a:schemeClr val="accent1"/>
                </a:solidFill>
              </a:rPr>
              <a:t>połączenia platformy </a:t>
            </a:r>
            <a:r>
              <a:rPr lang="pl-PL" b="1" dirty="0" err="1">
                <a:solidFill>
                  <a:schemeClr val="accent1"/>
                </a:solidFill>
              </a:rPr>
              <a:t>FinxS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br>
              <a:rPr lang="pl-PL" dirty="0">
                <a:solidFill>
                  <a:prstClr val="black"/>
                </a:solidFill>
              </a:rPr>
            </a:br>
            <a:r>
              <a:rPr lang="pl-PL" dirty="0">
                <a:solidFill>
                  <a:prstClr val="black"/>
                </a:solidFill>
              </a:rPr>
              <a:t>z </a:t>
            </a:r>
            <a:r>
              <a:rPr lang="pl-PL" b="1" dirty="0">
                <a:solidFill>
                  <a:schemeClr val="accent1"/>
                </a:solidFill>
              </a:rPr>
              <a:t>platformą e-</a:t>
            </a:r>
            <a:r>
              <a:rPr lang="pl-PL" b="1" dirty="0" err="1">
                <a:solidFill>
                  <a:schemeClr val="accent1"/>
                </a:solidFill>
              </a:rPr>
              <a:t>recruiter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6528913" y="232017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dirty="0">
                <a:solidFill>
                  <a:prstClr val="black"/>
                </a:solidFill>
              </a:rPr>
              <a:t>Możliwość </a:t>
            </a:r>
            <a:r>
              <a:rPr lang="pl-PL" b="1" dirty="0">
                <a:solidFill>
                  <a:srgbClr val="ED0C6D"/>
                </a:solidFill>
              </a:rPr>
              <a:t>porównywania kandydatów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6528913" y="343819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b="1" dirty="0">
                <a:solidFill>
                  <a:srgbClr val="ED0C6D"/>
                </a:solidFill>
              </a:rPr>
              <a:t>Raporty dedykowane </a:t>
            </a:r>
            <a:r>
              <a:rPr lang="pl-PL" dirty="0">
                <a:solidFill>
                  <a:prstClr val="black"/>
                </a:solidFill>
              </a:rPr>
              <a:t>dla różnych typów odbiorcy: </a:t>
            </a:r>
            <a:r>
              <a:rPr lang="pl-PL" b="1" dirty="0">
                <a:solidFill>
                  <a:srgbClr val="ED0C6D"/>
                </a:solidFill>
              </a:rPr>
              <a:t>rekruter, menedżer, kandydat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6528913" y="455621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b="1" dirty="0">
                <a:solidFill>
                  <a:srgbClr val="ED0C6D"/>
                </a:solidFill>
              </a:rPr>
              <a:t>Określenie standardowych profili </a:t>
            </a:r>
            <a:br>
              <a:rPr lang="pl-PL" dirty="0">
                <a:solidFill>
                  <a:prstClr val="black"/>
                </a:solidFill>
              </a:rPr>
            </a:br>
            <a:r>
              <a:rPr lang="pl-PL" dirty="0">
                <a:solidFill>
                  <a:prstClr val="black"/>
                </a:solidFill>
              </a:rPr>
              <a:t>dla wybranych stanowisk</a:t>
            </a:r>
            <a:br>
              <a:rPr lang="pl-PL" dirty="0">
                <a:solidFill>
                  <a:prstClr val="black"/>
                </a:solidFill>
              </a:rPr>
            </a:br>
            <a:r>
              <a:rPr lang="pl-PL" dirty="0">
                <a:solidFill>
                  <a:prstClr val="black"/>
                </a:solidFill>
              </a:rPr>
              <a:t>(profile stanowiska, </a:t>
            </a:r>
            <a:r>
              <a:rPr lang="pl-PL" dirty="0" err="1">
                <a:solidFill>
                  <a:prstClr val="black"/>
                </a:solidFill>
              </a:rPr>
              <a:t>benchmarking</a:t>
            </a:r>
            <a:r>
              <a:rPr lang="pl-PL" dirty="0">
                <a:solidFill>
                  <a:prstClr val="black"/>
                </a:solidFill>
              </a:rPr>
              <a:t>)</a:t>
            </a:r>
            <a:endParaRPr lang="pl-PL" b="1" dirty="0">
              <a:solidFill>
                <a:srgbClr val="ED0C6D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4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12" grpId="0" animBg="1"/>
          <p:bldP spid="13" grpId="0" animBg="1"/>
          <p:bldP spid="14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3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12" grpId="0" animBg="1"/>
          <p:bldP spid="13" grpId="0" animBg="1"/>
          <p:bldP spid="14" grpId="0" animBg="1"/>
          <p:bldP spid="17" grpId="0" animBg="1"/>
          <p:bldP spid="18" grpId="0" animBg="1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-3254135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Profil stanowiska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3950048" y="1364343"/>
            <a:ext cx="8112126" cy="5986079"/>
            <a:chOff x="3950048" y="1364343"/>
            <a:chExt cx="8112126" cy="598607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122" y="1851154"/>
              <a:ext cx="6593778" cy="358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048" y="1364343"/>
              <a:ext cx="8112126" cy="5986079"/>
            </a:xfrm>
            <a:prstGeom prst="rect">
              <a:avLst/>
            </a:prstGeom>
          </p:spPr>
        </p:pic>
      </p:grpSp>
      <p:sp>
        <p:nvSpPr>
          <p:cNvPr id="16" name="pole tekstowe 15"/>
          <p:cNvSpPr txBox="1"/>
          <p:nvPr/>
        </p:nvSpPr>
        <p:spPr>
          <a:xfrm>
            <a:off x="271109" y="231282"/>
            <a:ext cx="6043709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pl-PL" sz="2400" b="1" kern="800" spc="-4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Rekrutacja</a:t>
            </a: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2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/>
          <p:cNvCxnSpPr/>
          <p:nvPr/>
        </p:nvCxnSpPr>
        <p:spPr>
          <a:xfrm>
            <a:off x="9047761" y="391886"/>
            <a:ext cx="0" cy="1055914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9047761" y="391886"/>
            <a:ext cx="3695700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-113841" y="3719286"/>
            <a:ext cx="2050104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/>
          <p:nvPr/>
        </p:nvSpPr>
        <p:spPr>
          <a:xfrm>
            <a:off x="1812267" y="4806406"/>
            <a:ext cx="3414638" cy="858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2800" b="1" dirty="0">
                <a:solidFill>
                  <a:schemeClr val="accent1"/>
                </a:solidFill>
              </a:rPr>
              <a:t>Praca zespołowa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6936777" y="4806406"/>
            <a:ext cx="4223946" cy="8419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</a:pPr>
            <a:r>
              <a:rPr lang="pl-PL" sz="2800" b="1" dirty="0">
                <a:solidFill>
                  <a:schemeClr val="accent1"/>
                </a:solidFill>
              </a:rPr>
              <a:t>Decyzje rekrutacyjne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23" name="Łącznik prosty 22"/>
          <p:cNvCxnSpPr/>
          <p:nvPr/>
        </p:nvCxnSpPr>
        <p:spPr>
          <a:xfrm>
            <a:off x="5081136" y="3719286"/>
            <a:ext cx="2467329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47" y="274349"/>
            <a:ext cx="4586306" cy="45863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97" y="1073021"/>
            <a:ext cx="4062701" cy="36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58725"/>
          </a:xfrm>
        </p:spPr>
        <p:txBody>
          <a:bodyPr/>
          <a:lstStyle/>
          <a:p>
            <a:pPr indent="-268173">
              <a:lnSpc>
                <a:spcPct val="110000"/>
              </a:lnSpc>
              <a:defRPr/>
            </a:pPr>
            <a:r>
              <a:rPr lang="pl-PL" altLang="en-US" dirty="0"/>
              <a:t>Audyt </a:t>
            </a:r>
            <a:r>
              <a:rPr lang="pl-PL" altLang="en-US" b="1" dirty="0">
                <a:solidFill>
                  <a:schemeClr val="accent1"/>
                </a:solidFill>
              </a:rPr>
              <a:t>potencjału zespołu </a:t>
            </a:r>
            <a:r>
              <a:rPr lang="pl-PL" altLang="en-US" sz="2000" dirty="0"/>
              <a:t>(</a:t>
            </a:r>
            <a:r>
              <a:rPr lang="pl-PL" altLang="pl-PL" sz="1800" dirty="0"/>
              <a:t>Przykładowy zakres projektu)</a:t>
            </a:r>
          </a:p>
        </p:txBody>
      </p:sp>
      <p:sp>
        <p:nvSpPr>
          <p:cNvPr id="32" name="Prostokąt zaokrąglony 31"/>
          <p:cNvSpPr/>
          <p:nvPr/>
        </p:nvSpPr>
        <p:spPr>
          <a:xfrm>
            <a:off x="-1090760" y="799729"/>
            <a:ext cx="6669768" cy="34992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Extended DISC Analiza Indywidualna</a:t>
            </a:r>
          </a:p>
        </p:txBody>
      </p:sp>
      <p:sp>
        <p:nvSpPr>
          <p:cNvPr id="33" name="Prostokąt zaokrąglony 32"/>
          <p:cNvSpPr/>
          <p:nvPr/>
        </p:nvSpPr>
        <p:spPr>
          <a:xfrm>
            <a:off x="-1090760" y="1282089"/>
            <a:ext cx="6669768" cy="34992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sv-SE" sz="2000" b="1" dirty="0">
                <a:solidFill>
                  <a:schemeClr val="bg1"/>
                </a:solidFill>
              </a:rPr>
              <a:t>Extended DISC Analiza Zespołu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4" y="1773113"/>
            <a:ext cx="4599466" cy="4599466"/>
          </a:xfrm>
          <a:prstGeom prst="rect">
            <a:avLst/>
          </a:prstGeom>
        </p:spPr>
      </p:pic>
      <p:sp>
        <p:nvSpPr>
          <p:cNvPr id="12" name="Prostokąt zaokrąglony 11"/>
          <p:cNvSpPr/>
          <p:nvPr/>
        </p:nvSpPr>
        <p:spPr>
          <a:xfrm>
            <a:off x="6528913" y="1282089"/>
            <a:ext cx="4659086" cy="81794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b="1" dirty="0">
                <a:solidFill>
                  <a:schemeClr val="accent1"/>
                </a:solidFill>
              </a:rPr>
              <a:t>Analizy behawioralne </a:t>
            </a:r>
            <a:br>
              <a:rPr lang="pl-PL" altLang="pl-PL" dirty="0">
                <a:solidFill>
                  <a:srgbClr val="39393B"/>
                </a:solidFill>
                <a:latin typeface="+mj-lt"/>
              </a:rPr>
            </a:br>
            <a:r>
              <a:rPr lang="pl-PL" altLang="pl-PL" dirty="0">
                <a:solidFill>
                  <a:srgbClr val="39393B"/>
                </a:solidFill>
                <a:latin typeface="+mj-lt"/>
              </a:rPr>
              <a:t>dla członków zespołu</a:t>
            </a:r>
            <a:endParaRPr lang="pl-PL" dirty="0">
              <a:latin typeface="+mj-lt"/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6528913" y="5674234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dirty="0">
                <a:solidFill>
                  <a:srgbClr val="39393B"/>
                </a:solidFill>
                <a:latin typeface="+mj-lt"/>
              </a:rPr>
              <a:t>Opcja (w dużych zespołach): </a:t>
            </a:r>
            <a:r>
              <a:rPr lang="pl-PL" altLang="pl-PL" b="1" dirty="0" err="1">
                <a:solidFill>
                  <a:schemeClr val="accent1"/>
                </a:solidFill>
              </a:rPr>
              <a:t>Benchmarking</a:t>
            </a:r>
            <a:r>
              <a:rPr lang="pl-PL" altLang="pl-PL" b="1" dirty="0">
                <a:solidFill>
                  <a:schemeClr val="accent1"/>
                </a:solidFill>
              </a:rPr>
              <a:t> Top 10 / </a:t>
            </a:r>
            <a:r>
              <a:rPr lang="pl-PL" altLang="pl-PL" b="1" dirty="0" err="1">
                <a:solidFill>
                  <a:schemeClr val="accent1"/>
                </a:solidFill>
              </a:rPr>
              <a:t>Low</a:t>
            </a:r>
            <a:r>
              <a:rPr lang="pl-PL" altLang="pl-PL" b="1" dirty="0">
                <a:solidFill>
                  <a:schemeClr val="accent1"/>
                </a:solidFill>
              </a:rPr>
              <a:t> 10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6528913" y="232017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b="1" dirty="0">
                <a:solidFill>
                  <a:schemeClr val="accent1"/>
                </a:solidFill>
              </a:rPr>
              <a:t>Krótka prezentacja </a:t>
            </a:r>
            <a:br>
              <a:rPr lang="pl-PL" altLang="pl-PL" dirty="0">
                <a:solidFill>
                  <a:srgbClr val="39393B"/>
                </a:solidFill>
                <a:latin typeface="+mj-lt"/>
              </a:rPr>
            </a:br>
            <a:r>
              <a:rPr lang="pl-PL" altLang="pl-PL" dirty="0">
                <a:solidFill>
                  <a:srgbClr val="39393B"/>
                </a:solidFill>
                <a:latin typeface="+mj-lt"/>
              </a:rPr>
              <a:t>i </a:t>
            </a:r>
            <a:r>
              <a:rPr lang="pl-PL" altLang="pl-PL" b="1" dirty="0">
                <a:solidFill>
                  <a:schemeClr val="accent1"/>
                </a:solidFill>
              </a:rPr>
              <a:t>skrócone raporty </a:t>
            </a:r>
            <a:r>
              <a:rPr lang="pl-PL" altLang="pl-PL" dirty="0">
                <a:solidFill>
                  <a:srgbClr val="39393B"/>
                </a:solidFill>
                <a:latin typeface="+mj-lt"/>
              </a:rPr>
              <a:t>dla uczestników</a:t>
            </a:r>
            <a:endParaRPr lang="pl-PL" dirty="0">
              <a:latin typeface="+mj-lt"/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6528913" y="343819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b="1" dirty="0">
                <a:solidFill>
                  <a:schemeClr val="accent1"/>
                </a:solidFill>
              </a:rPr>
              <a:t>Raporty indywidualne </a:t>
            </a:r>
            <a:br>
              <a:rPr lang="pl-PL" altLang="pl-PL" b="1" dirty="0">
                <a:solidFill>
                  <a:schemeClr val="accent1"/>
                </a:solidFill>
              </a:rPr>
            </a:br>
            <a:r>
              <a:rPr lang="pl-PL" altLang="pl-PL" b="1" dirty="0">
                <a:solidFill>
                  <a:schemeClr val="accent1"/>
                </a:solidFill>
              </a:rPr>
              <a:t>i grupowe </a:t>
            </a:r>
            <a:r>
              <a:rPr lang="pl-PL" altLang="pl-PL" dirty="0">
                <a:solidFill>
                  <a:srgbClr val="39393B"/>
                </a:solidFill>
                <a:latin typeface="+mj-lt"/>
              </a:rPr>
              <a:t>dla Szefa</a:t>
            </a:r>
            <a:endParaRPr lang="pl-PL" dirty="0">
              <a:latin typeface="+mj-lt"/>
            </a:endParaRPr>
          </a:p>
        </p:txBody>
      </p:sp>
      <p:sp>
        <p:nvSpPr>
          <p:cNvPr id="18" name="Prostokąt zaokrąglony 17"/>
          <p:cNvSpPr/>
          <p:nvPr/>
        </p:nvSpPr>
        <p:spPr>
          <a:xfrm>
            <a:off x="6528913" y="4556213"/>
            <a:ext cx="4659086" cy="89788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altLang="pl-PL" b="1" dirty="0">
                <a:solidFill>
                  <a:schemeClr val="accent1"/>
                </a:solidFill>
              </a:rPr>
              <a:t>Rekomendacje eksperta</a:t>
            </a:r>
            <a:br>
              <a:rPr lang="pl-PL" altLang="pl-PL" b="1" dirty="0">
                <a:solidFill>
                  <a:schemeClr val="accent1"/>
                </a:solidFill>
              </a:rPr>
            </a:br>
            <a:r>
              <a:rPr lang="pl-PL" altLang="pl-PL" b="1" dirty="0">
                <a:solidFill>
                  <a:schemeClr val="accent1"/>
                </a:solidFill>
              </a:rPr>
              <a:t>np. HR BP </a:t>
            </a:r>
            <a:r>
              <a:rPr lang="pl-PL" altLang="pl-PL" dirty="0">
                <a:solidFill>
                  <a:srgbClr val="39393B"/>
                </a:solidFill>
                <a:latin typeface="+mj-lt"/>
              </a:rPr>
              <a:t>dla Szefa</a:t>
            </a:r>
            <a:endParaRPr lang="pl-PL" dirty="0">
              <a:latin typeface="+mj-lt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4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12" grpId="0" animBg="1"/>
          <p:bldP spid="13" grpId="0" animBg="1"/>
          <p:bldP spid="14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12" grpId="0" animBg="1"/>
          <p:bldP spid="13" grpId="0" animBg="1"/>
          <p:bldP spid="14" grpId="0" animBg="1"/>
          <p:bldP spid="17" grpId="0" animBg="1"/>
          <p:bldP spid="18" grpId="0" animBg="1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Raporty zespołowe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3164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chemeClr val="accent1"/>
                </a:solidFill>
              </a:rPr>
              <a:t>Analiza Zespołu </a:t>
            </a:r>
            <a:r>
              <a:rPr lang="pl-PL" altLang="pl-PL" dirty="0"/>
              <a:t>Extended DISC</a:t>
            </a: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-6509148" y="4408763"/>
            <a:ext cx="7409031" cy="1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/>
          <p:cNvCxnSpPr/>
          <p:nvPr/>
        </p:nvCxnSpPr>
        <p:spPr>
          <a:xfrm flipV="1">
            <a:off x="899886" y="1573711"/>
            <a:ext cx="0" cy="283398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904645" y="1582057"/>
            <a:ext cx="8170153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4129452" y="1582057"/>
            <a:ext cx="0" cy="5567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9074798" y="1582057"/>
            <a:ext cx="0" cy="55677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7"/>
          <p:cNvSpPr/>
          <p:nvPr/>
        </p:nvSpPr>
        <p:spPr>
          <a:xfrm>
            <a:off x="2153729" y="3245188"/>
            <a:ext cx="3946336" cy="190010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t" anchorCtr="0">
            <a:noAutofit/>
          </a:bodyPr>
          <a:lstStyle/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chemeClr val="accent1"/>
                </a:solidFill>
              </a:rPr>
              <a:t>Kombinacja wyników </a:t>
            </a:r>
            <a:r>
              <a:rPr lang="pl-PL" altLang="pl-PL" sz="2000" dirty="0">
                <a:solidFill>
                  <a:schemeClr val="tx1"/>
                </a:solidFill>
              </a:rPr>
              <a:t>Analiz Indywidualnych</a:t>
            </a:r>
          </a:p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Opisuje </a:t>
            </a:r>
            <a:r>
              <a:rPr lang="pl-PL" sz="2000" b="1" dirty="0">
                <a:solidFill>
                  <a:schemeClr val="accent1"/>
                </a:solidFill>
              </a:rPr>
              <a:t>naturalny styl zachowania</a:t>
            </a:r>
            <a:r>
              <a:rPr lang="pl-PL" sz="2000" dirty="0">
                <a:solidFill>
                  <a:schemeClr val="tx1"/>
                </a:solidFill>
              </a:rPr>
              <a:t> zespołu</a:t>
            </a:r>
          </a:p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</a:rPr>
              <a:t>Identyfikuje </a:t>
            </a:r>
            <a:r>
              <a:rPr lang="pl-PL" sz="2000" b="1" dirty="0">
                <a:solidFill>
                  <a:schemeClr val="accent1"/>
                </a:solidFill>
              </a:rPr>
              <a:t>silne strony </a:t>
            </a:r>
            <a:r>
              <a:rPr lang="pl-PL" sz="2000" dirty="0">
                <a:solidFill>
                  <a:schemeClr val="tx1"/>
                </a:solidFill>
              </a:rPr>
              <a:t>każdego członka zespołu</a:t>
            </a:r>
          </a:p>
          <a:p>
            <a:pPr defTabSz="666734">
              <a:lnSpc>
                <a:spcPct val="90000"/>
              </a:lnSpc>
              <a:spcBef>
                <a:spcPct val="0"/>
              </a:spcBef>
            </a:pPr>
            <a:endParaRPr lang="pl-PL" altLang="pl-PL" sz="2000" dirty="0">
              <a:solidFill>
                <a:schemeClr val="tx1"/>
              </a:solidFill>
            </a:endParaRPr>
          </a:p>
        </p:txBody>
      </p:sp>
      <p:grpSp>
        <p:nvGrpSpPr>
          <p:cNvPr id="26" name="Grupa 25"/>
          <p:cNvGrpSpPr/>
          <p:nvPr/>
        </p:nvGrpSpPr>
        <p:grpSpPr>
          <a:xfrm>
            <a:off x="2169270" y="2138826"/>
            <a:ext cx="3930796" cy="3478203"/>
            <a:chOff x="2169270" y="2138826"/>
            <a:chExt cx="3930796" cy="3478203"/>
          </a:xfrm>
        </p:grpSpPr>
        <p:sp>
          <p:nvSpPr>
            <p:cNvPr id="15" name="Prostokąt z rogami zaokrąglonymi z jednej strony 14"/>
            <p:cNvSpPr/>
            <p:nvPr/>
          </p:nvSpPr>
          <p:spPr>
            <a:xfrm>
              <a:off x="2169270" y="2138827"/>
              <a:ext cx="3926730" cy="1125870"/>
            </a:xfrm>
            <a:prstGeom prst="round2SameRect">
              <a:avLst>
                <a:gd name="adj1" fmla="val 36125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Rectangle 39"/>
            <p:cNvSpPr/>
            <p:nvPr/>
          </p:nvSpPr>
          <p:spPr>
            <a:xfrm>
              <a:off x="2697067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Co to jest?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Prostokąt zaokrąglony 17"/>
            <p:cNvSpPr/>
            <p:nvPr/>
          </p:nvSpPr>
          <p:spPr>
            <a:xfrm>
              <a:off x="2169270" y="2138826"/>
              <a:ext cx="3930796" cy="3478203"/>
            </a:xfrm>
            <a:prstGeom prst="roundRect">
              <a:avLst>
                <a:gd name="adj" fmla="val 13070"/>
              </a:avLst>
            </a:prstGeom>
            <a:ln w="190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Freeform 142"/>
            <p:cNvSpPr>
              <a:spLocks noEditPoints="1"/>
            </p:cNvSpPr>
            <p:nvPr/>
          </p:nvSpPr>
          <p:spPr bwMode="auto">
            <a:xfrm>
              <a:off x="4042375" y="2688419"/>
              <a:ext cx="245099" cy="445472"/>
            </a:xfrm>
            <a:custGeom>
              <a:avLst/>
              <a:gdLst>
                <a:gd name="T0" fmla="*/ 162 w 317"/>
                <a:gd name="T1" fmla="*/ 455 h 575"/>
                <a:gd name="T2" fmla="*/ 155 w 317"/>
                <a:gd name="T3" fmla="*/ 448 h 575"/>
                <a:gd name="T4" fmla="*/ 155 w 317"/>
                <a:gd name="T5" fmla="*/ 398 h 575"/>
                <a:gd name="T6" fmla="*/ 220 w 317"/>
                <a:gd name="T7" fmla="*/ 301 h 575"/>
                <a:gd name="T8" fmla="*/ 303 w 317"/>
                <a:gd name="T9" fmla="*/ 159 h 575"/>
                <a:gd name="T10" fmla="*/ 158 w 317"/>
                <a:gd name="T11" fmla="*/ 14 h 575"/>
                <a:gd name="T12" fmla="*/ 14 w 317"/>
                <a:gd name="T13" fmla="*/ 159 h 575"/>
                <a:gd name="T14" fmla="*/ 7 w 317"/>
                <a:gd name="T15" fmla="*/ 166 h 575"/>
                <a:gd name="T16" fmla="*/ 0 w 317"/>
                <a:gd name="T17" fmla="*/ 159 h 575"/>
                <a:gd name="T18" fmla="*/ 158 w 317"/>
                <a:gd name="T19" fmla="*/ 0 h 575"/>
                <a:gd name="T20" fmla="*/ 317 w 317"/>
                <a:gd name="T21" fmla="*/ 159 h 575"/>
                <a:gd name="T22" fmla="*/ 229 w 317"/>
                <a:gd name="T23" fmla="*/ 311 h 575"/>
                <a:gd name="T24" fmla="*/ 169 w 317"/>
                <a:gd name="T25" fmla="*/ 398 h 575"/>
                <a:gd name="T26" fmla="*/ 169 w 317"/>
                <a:gd name="T27" fmla="*/ 448 h 575"/>
                <a:gd name="T28" fmla="*/ 162 w 317"/>
                <a:gd name="T29" fmla="*/ 455 h 575"/>
                <a:gd name="T30" fmla="*/ 195 w 317"/>
                <a:gd name="T31" fmla="*/ 542 h 575"/>
                <a:gd name="T32" fmla="*/ 162 w 317"/>
                <a:gd name="T33" fmla="*/ 510 h 575"/>
                <a:gd name="T34" fmla="*/ 129 w 317"/>
                <a:gd name="T35" fmla="*/ 542 h 575"/>
                <a:gd name="T36" fmla="*/ 162 w 317"/>
                <a:gd name="T37" fmla="*/ 575 h 575"/>
                <a:gd name="T38" fmla="*/ 195 w 317"/>
                <a:gd name="T39" fmla="*/ 542 h 575"/>
                <a:gd name="T40" fmla="*/ 181 w 317"/>
                <a:gd name="T41" fmla="*/ 542 h 575"/>
                <a:gd name="T42" fmla="*/ 162 w 317"/>
                <a:gd name="T43" fmla="*/ 561 h 575"/>
                <a:gd name="T44" fmla="*/ 143 w 317"/>
                <a:gd name="T45" fmla="*/ 542 h 575"/>
                <a:gd name="T46" fmla="*/ 162 w 317"/>
                <a:gd name="T47" fmla="*/ 524 h 575"/>
                <a:gd name="T48" fmla="*/ 181 w 317"/>
                <a:gd name="T49" fmla="*/ 5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7" h="575">
                  <a:moveTo>
                    <a:pt x="162" y="455"/>
                  </a:moveTo>
                  <a:cubicBezTo>
                    <a:pt x="158" y="455"/>
                    <a:pt x="155" y="452"/>
                    <a:pt x="155" y="448"/>
                  </a:cubicBezTo>
                  <a:cubicBezTo>
                    <a:pt x="155" y="398"/>
                    <a:pt x="155" y="398"/>
                    <a:pt x="155" y="398"/>
                  </a:cubicBezTo>
                  <a:cubicBezTo>
                    <a:pt x="155" y="358"/>
                    <a:pt x="186" y="330"/>
                    <a:pt x="220" y="301"/>
                  </a:cubicBezTo>
                  <a:cubicBezTo>
                    <a:pt x="261" y="264"/>
                    <a:pt x="303" y="227"/>
                    <a:pt x="303" y="159"/>
                  </a:cubicBezTo>
                  <a:cubicBezTo>
                    <a:pt x="303" y="79"/>
                    <a:pt x="238" y="14"/>
                    <a:pt x="158" y="14"/>
                  </a:cubicBezTo>
                  <a:cubicBezTo>
                    <a:pt x="79" y="14"/>
                    <a:pt x="14" y="79"/>
                    <a:pt x="14" y="159"/>
                  </a:cubicBezTo>
                  <a:cubicBezTo>
                    <a:pt x="14" y="163"/>
                    <a:pt x="10" y="166"/>
                    <a:pt x="7" y="166"/>
                  </a:cubicBezTo>
                  <a:cubicBezTo>
                    <a:pt x="3" y="166"/>
                    <a:pt x="0" y="163"/>
                    <a:pt x="0" y="159"/>
                  </a:cubicBezTo>
                  <a:cubicBezTo>
                    <a:pt x="0" y="71"/>
                    <a:pt x="71" y="0"/>
                    <a:pt x="158" y="0"/>
                  </a:cubicBezTo>
                  <a:cubicBezTo>
                    <a:pt x="246" y="0"/>
                    <a:pt x="317" y="71"/>
                    <a:pt x="317" y="159"/>
                  </a:cubicBezTo>
                  <a:cubicBezTo>
                    <a:pt x="317" y="233"/>
                    <a:pt x="270" y="275"/>
                    <a:pt x="229" y="311"/>
                  </a:cubicBezTo>
                  <a:cubicBezTo>
                    <a:pt x="197" y="339"/>
                    <a:pt x="169" y="364"/>
                    <a:pt x="169" y="398"/>
                  </a:cubicBezTo>
                  <a:cubicBezTo>
                    <a:pt x="169" y="448"/>
                    <a:pt x="169" y="448"/>
                    <a:pt x="169" y="448"/>
                  </a:cubicBezTo>
                  <a:cubicBezTo>
                    <a:pt x="169" y="452"/>
                    <a:pt x="166" y="455"/>
                    <a:pt x="162" y="455"/>
                  </a:cubicBezTo>
                  <a:close/>
                  <a:moveTo>
                    <a:pt x="195" y="542"/>
                  </a:moveTo>
                  <a:cubicBezTo>
                    <a:pt x="195" y="524"/>
                    <a:pt x="180" y="510"/>
                    <a:pt x="162" y="510"/>
                  </a:cubicBezTo>
                  <a:cubicBezTo>
                    <a:pt x="144" y="510"/>
                    <a:pt x="129" y="524"/>
                    <a:pt x="129" y="542"/>
                  </a:cubicBezTo>
                  <a:cubicBezTo>
                    <a:pt x="129" y="560"/>
                    <a:pt x="144" y="575"/>
                    <a:pt x="162" y="575"/>
                  </a:cubicBezTo>
                  <a:cubicBezTo>
                    <a:pt x="180" y="575"/>
                    <a:pt x="195" y="560"/>
                    <a:pt x="195" y="542"/>
                  </a:cubicBezTo>
                  <a:close/>
                  <a:moveTo>
                    <a:pt x="181" y="542"/>
                  </a:moveTo>
                  <a:cubicBezTo>
                    <a:pt x="181" y="553"/>
                    <a:pt x="172" y="561"/>
                    <a:pt x="162" y="561"/>
                  </a:cubicBezTo>
                  <a:cubicBezTo>
                    <a:pt x="152" y="561"/>
                    <a:pt x="143" y="553"/>
                    <a:pt x="143" y="542"/>
                  </a:cubicBezTo>
                  <a:cubicBezTo>
                    <a:pt x="143" y="532"/>
                    <a:pt x="152" y="524"/>
                    <a:pt x="162" y="524"/>
                  </a:cubicBezTo>
                  <a:cubicBezTo>
                    <a:pt x="172" y="524"/>
                    <a:pt x="181" y="532"/>
                    <a:pt x="181" y="542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reeform 36"/>
          <p:cNvSpPr>
            <a:spLocks noChangeAspect="1"/>
          </p:cNvSpPr>
          <p:nvPr/>
        </p:nvSpPr>
        <p:spPr>
          <a:xfrm>
            <a:off x="5822793" y="5881756"/>
            <a:ext cx="1567172" cy="85359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42"/>
          <p:cNvSpPr>
            <a:spLocks noChangeAspect="1"/>
          </p:cNvSpPr>
          <p:nvPr/>
        </p:nvSpPr>
        <p:spPr>
          <a:xfrm>
            <a:off x="8485531" y="399507"/>
            <a:ext cx="1254589" cy="683335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37"/>
          <p:cNvSpPr/>
          <p:nvPr/>
        </p:nvSpPr>
        <p:spPr>
          <a:xfrm>
            <a:off x="7093859" y="3245188"/>
            <a:ext cx="3946336" cy="21523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t" anchorCtr="0">
            <a:noAutofit/>
          </a:bodyPr>
          <a:lstStyle/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altLang="pl-PL" sz="2000" b="1" dirty="0">
                <a:solidFill>
                  <a:schemeClr val="accent1"/>
                </a:solidFill>
              </a:rPr>
              <a:t>doskonalenia zespołu</a:t>
            </a:r>
          </a:p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accent1"/>
                </a:solidFill>
              </a:rPr>
              <a:t>poprawiania komunikacji </a:t>
            </a:r>
            <a:r>
              <a:rPr lang="pl-PL" sz="2000" dirty="0">
                <a:solidFill>
                  <a:schemeClr val="tx1"/>
                </a:solidFill>
              </a:rPr>
              <a:t>wewnątrz zespołu</a:t>
            </a:r>
          </a:p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altLang="en-US" sz="2000" b="1" spc="-40" dirty="0">
                <a:solidFill>
                  <a:schemeClr val="accent1"/>
                </a:solidFill>
              </a:rPr>
              <a:t>wzrostu</a:t>
            </a:r>
            <a:r>
              <a:rPr lang="pl-PL" altLang="en-US" sz="2000" spc="-40" dirty="0">
                <a:solidFill>
                  <a:schemeClr val="tx1"/>
                </a:solidFill>
              </a:rPr>
              <a:t> efektywności</a:t>
            </a:r>
          </a:p>
          <a:p>
            <a:pPr marL="342900" indent="-342900" defTabSz="666734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altLang="en-US" sz="2000" b="1" spc="-40" dirty="0">
                <a:solidFill>
                  <a:schemeClr val="accent1"/>
                </a:solidFill>
              </a:rPr>
              <a:t>rozwiązywania</a:t>
            </a:r>
            <a:r>
              <a:rPr lang="pl-PL" altLang="en-US" sz="2000" spc="-40" dirty="0">
                <a:solidFill>
                  <a:schemeClr val="tx1"/>
                </a:solidFill>
              </a:rPr>
              <a:t> problemów</a:t>
            </a:r>
            <a:endParaRPr lang="pl-PL" altLang="pl-PL" sz="2000" dirty="0">
              <a:solidFill>
                <a:schemeClr val="tx1"/>
              </a:solidFill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7109400" y="2138826"/>
            <a:ext cx="3936534" cy="3478203"/>
            <a:chOff x="7109400" y="2138826"/>
            <a:chExt cx="3936534" cy="3478203"/>
          </a:xfrm>
        </p:grpSpPr>
        <p:sp>
          <p:nvSpPr>
            <p:cNvPr id="9" name="Prostokąt z rogami zaokrąglonymi z jednej strony 8"/>
            <p:cNvSpPr/>
            <p:nvPr/>
          </p:nvSpPr>
          <p:spPr>
            <a:xfrm>
              <a:off x="7119204" y="2138827"/>
              <a:ext cx="3926730" cy="1125870"/>
            </a:xfrm>
            <a:prstGeom prst="round2SameRect">
              <a:avLst>
                <a:gd name="adj1" fmla="val 36125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Rectangle 39"/>
            <p:cNvSpPr/>
            <p:nvPr/>
          </p:nvSpPr>
          <p:spPr>
            <a:xfrm>
              <a:off x="7644968" y="2206934"/>
              <a:ext cx="2935717" cy="55399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91440" rIns="182880" bIns="182880" numCol="1" spcCol="1270" anchor="ctr" anchorCtr="0">
              <a:spAutoFit/>
            </a:bodyPr>
            <a:lstStyle/>
            <a:p>
              <a:pPr algn="ctr" defTabSz="666734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</a:pPr>
              <a:r>
                <a:rPr lang="pl-PL" sz="2000" b="1" dirty="0">
                  <a:solidFill>
                    <a:schemeClr val="bg1"/>
                  </a:solidFill>
                </a:rPr>
                <a:t>Narzędzie do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Prostokąt zaokrąglony 22"/>
            <p:cNvSpPr/>
            <p:nvPr/>
          </p:nvSpPr>
          <p:spPr>
            <a:xfrm>
              <a:off x="7109400" y="2138826"/>
              <a:ext cx="3930796" cy="3478203"/>
            </a:xfrm>
            <a:prstGeom prst="roundRect">
              <a:avLst>
                <a:gd name="adj" fmla="val 13070"/>
              </a:avLst>
            </a:prstGeom>
            <a:ln w="1905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Freeform 119"/>
            <p:cNvSpPr>
              <a:spLocks noEditPoints="1"/>
            </p:cNvSpPr>
            <p:nvPr/>
          </p:nvSpPr>
          <p:spPr bwMode="auto">
            <a:xfrm>
              <a:off x="8812436" y="2669004"/>
              <a:ext cx="524724" cy="536224"/>
            </a:xfrm>
            <a:custGeom>
              <a:avLst/>
              <a:gdLst>
                <a:gd name="T0" fmla="*/ 501 w 678"/>
                <a:gd name="T1" fmla="*/ 691 h 691"/>
                <a:gd name="T2" fmla="*/ 496 w 678"/>
                <a:gd name="T3" fmla="*/ 688 h 691"/>
                <a:gd name="T4" fmla="*/ 388 w 678"/>
                <a:gd name="T5" fmla="*/ 579 h 691"/>
                <a:gd name="T6" fmla="*/ 91 w 678"/>
                <a:gd name="T7" fmla="*/ 507 h 691"/>
                <a:gd name="T8" fmla="*/ 6 w 678"/>
                <a:gd name="T9" fmla="*/ 277 h 691"/>
                <a:gd name="T10" fmla="*/ 8 w 678"/>
                <a:gd name="T11" fmla="*/ 273 h 691"/>
                <a:gd name="T12" fmla="*/ 30 w 678"/>
                <a:gd name="T13" fmla="*/ 251 h 691"/>
                <a:gd name="T14" fmla="*/ 40 w 678"/>
                <a:gd name="T15" fmla="*/ 251 h 691"/>
                <a:gd name="T16" fmla="*/ 143 w 678"/>
                <a:gd name="T17" fmla="*/ 353 h 691"/>
                <a:gd name="T18" fmla="*/ 309 w 678"/>
                <a:gd name="T19" fmla="*/ 309 h 691"/>
                <a:gd name="T20" fmla="*/ 353 w 678"/>
                <a:gd name="T21" fmla="*/ 143 h 691"/>
                <a:gd name="T22" fmla="*/ 251 w 678"/>
                <a:gd name="T23" fmla="*/ 40 h 691"/>
                <a:gd name="T24" fmla="*/ 249 w 678"/>
                <a:gd name="T25" fmla="*/ 35 h 691"/>
                <a:gd name="T26" fmla="*/ 251 w 678"/>
                <a:gd name="T27" fmla="*/ 30 h 691"/>
                <a:gd name="T28" fmla="*/ 273 w 678"/>
                <a:gd name="T29" fmla="*/ 8 h 691"/>
                <a:gd name="T30" fmla="*/ 277 w 678"/>
                <a:gd name="T31" fmla="*/ 6 h 691"/>
                <a:gd name="T32" fmla="*/ 507 w 678"/>
                <a:gd name="T33" fmla="*/ 91 h 691"/>
                <a:gd name="T34" fmla="*/ 579 w 678"/>
                <a:gd name="T35" fmla="*/ 388 h 691"/>
                <a:gd name="T36" fmla="*/ 675 w 678"/>
                <a:gd name="T37" fmla="*/ 484 h 691"/>
                <a:gd name="T38" fmla="*/ 675 w 678"/>
                <a:gd name="T39" fmla="*/ 494 h 691"/>
                <a:gd name="T40" fmla="*/ 665 w 678"/>
                <a:gd name="T41" fmla="*/ 494 h 691"/>
                <a:gd name="T42" fmla="*/ 566 w 678"/>
                <a:gd name="T43" fmla="*/ 394 h 691"/>
                <a:gd name="T44" fmla="*/ 565 w 678"/>
                <a:gd name="T45" fmla="*/ 387 h 691"/>
                <a:gd name="T46" fmla="*/ 497 w 678"/>
                <a:gd name="T47" fmla="*/ 101 h 691"/>
                <a:gd name="T48" fmla="*/ 281 w 678"/>
                <a:gd name="T49" fmla="*/ 20 h 691"/>
                <a:gd name="T50" fmla="*/ 266 w 678"/>
                <a:gd name="T51" fmla="*/ 35 h 691"/>
                <a:gd name="T52" fmla="*/ 366 w 678"/>
                <a:gd name="T53" fmla="*/ 136 h 691"/>
                <a:gd name="T54" fmla="*/ 368 w 678"/>
                <a:gd name="T55" fmla="*/ 143 h 691"/>
                <a:gd name="T56" fmla="*/ 321 w 678"/>
                <a:gd name="T57" fmla="*/ 316 h 691"/>
                <a:gd name="T58" fmla="*/ 316 w 678"/>
                <a:gd name="T59" fmla="*/ 321 h 691"/>
                <a:gd name="T60" fmla="*/ 143 w 678"/>
                <a:gd name="T61" fmla="*/ 368 h 691"/>
                <a:gd name="T62" fmla="*/ 136 w 678"/>
                <a:gd name="T63" fmla="*/ 366 h 691"/>
                <a:gd name="T64" fmla="*/ 35 w 678"/>
                <a:gd name="T65" fmla="*/ 266 h 691"/>
                <a:gd name="T66" fmla="*/ 20 w 678"/>
                <a:gd name="T67" fmla="*/ 281 h 691"/>
                <a:gd name="T68" fmla="*/ 101 w 678"/>
                <a:gd name="T69" fmla="*/ 497 h 691"/>
                <a:gd name="T70" fmla="*/ 387 w 678"/>
                <a:gd name="T71" fmla="*/ 565 h 691"/>
                <a:gd name="T72" fmla="*/ 394 w 678"/>
                <a:gd name="T73" fmla="*/ 566 h 691"/>
                <a:gd name="T74" fmla="*/ 506 w 678"/>
                <a:gd name="T75" fmla="*/ 679 h 691"/>
                <a:gd name="T76" fmla="*/ 506 w 678"/>
                <a:gd name="T77" fmla="*/ 688 h 691"/>
                <a:gd name="T78" fmla="*/ 501 w 678"/>
                <a:gd name="T79" fmla="*/ 691 h 691"/>
                <a:gd name="T80" fmla="*/ 156 w 678"/>
                <a:gd name="T81" fmla="*/ 313 h 691"/>
                <a:gd name="T82" fmla="*/ 151 w 678"/>
                <a:gd name="T83" fmla="*/ 311 h 691"/>
                <a:gd name="T84" fmla="*/ 64 w 678"/>
                <a:gd name="T85" fmla="*/ 224 h 691"/>
                <a:gd name="T86" fmla="*/ 62 w 678"/>
                <a:gd name="T87" fmla="*/ 217 h 691"/>
                <a:gd name="T88" fmla="*/ 94 w 678"/>
                <a:gd name="T89" fmla="*/ 99 h 691"/>
                <a:gd name="T90" fmla="*/ 99 w 678"/>
                <a:gd name="T91" fmla="*/ 94 h 691"/>
                <a:gd name="T92" fmla="*/ 217 w 678"/>
                <a:gd name="T93" fmla="*/ 62 h 691"/>
                <a:gd name="T94" fmla="*/ 224 w 678"/>
                <a:gd name="T95" fmla="*/ 64 h 691"/>
                <a:gd name="T96" fmla="*/ 311 w 678"/>
                <a:gd name="T97" fmla="*/ 151 h 691"/>
                <a:gd name="T98" fmla="*/ 313 w 678"/>
                <a:gd name="T99" fmla="*/ 157 h 691"/>
                <a:gd name="T100" fmla="*/ 281 w 678"/>
                <a:gd name="T101" fmla="*/ 276 h 691"/>
                <a:gd name="T102" fmla="*/ 276 w 678"/>
                <a:gd name="T103" fmla="*/ 281 h 691"/>
                <a:gd name="T104" fmla="*/ 157 w 678"/>
                <a:gd name="T105" fmla="*/ 313 h 691"/>
                <a:gd name="T106" fmla="*/ 156 w 678"/>
                <a:gd name="T107" fmla="*/ 313 h 691"/>
                <a:gd name="T108" fmla="*/ 77 w 678"/>
                <a:gd name="T109" fmla="*/ 217 h 691"/>
                <a:gd name="T110" fmla="*/ 158 w 678"/>
                <a:gd name="T111" fmla="*/ 298 h 691"/>
                <a:gd name="T112" fmla="*/ 268 w 678"/>
                <a:gd name="T113" fmla="*/ 268 h 691"/>
                <a:gd name="T114" fmla="*/ 298 w 678"/>
                <a:gd name="T115" fmla="*/ 158 h 691"/>
                <a:gd name="T116" fmla="*/ 217 w 678"/>
                <a:gd name="T117" fmla="*/ 76 h 691"/>
                <a:gd name="T118" fmla="*/ 106 w 678"/>
                <a:gd name="T119" fmla="*/ 106 h 691"/>
                <a:gd name="T120" fmla="*/ 77 w 678"/>
                <a:gd name="T121" fmla="*/ 217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8" h="691">
                  <a:moveTo>
                    <a:pt x="501" y="691"/>
                  </a:moveTo>
                  <a:cubicBezTo>
                    <a:pt x="500" y="691"/>
                    <a:pt x="498" y="690"/>
                    <a:pt x="496" y="688"/>
                  </a:cubicBezTo>
                  <a:cubicBezTo>
                    <a:pt x="388" y="579"/>
                    <a:pt x="388" y="579"/>
                    <a:pt x="388" y="579"/>
                  </a:cubicBezTo>
                  <a:cubicBezTo>
                    <a:pt x="283" y="612"/>
                    <a:pt x="170" y="585"/>
                    <a:pt x="91" y="507"/>
                  </a:cubicBezTo>
                  <a:cubicBezTo>
                    <a:pt x="31" y="446"/>
                    <a:pt x="0" y="363"/>
                    <a:pt x="6" y="277"/>
                  </a:cubicBezTo>
                  <a:cubicBezTo>
                    <a:pt x="6" y="276"/>
                    <a:pt x="7" y="274"/>
                    <a:pt x="8" y="273"/>
                  </a:cubicBezTo>
                  <a:cubicBezTo>
                    <a:pt x="30" y="251"/>
                    <a:pt x="30" y="251"/>
                    <a:pt x="30" y="251"/>
                  </a:cubicBezTo>
                  <a:cubicBezTo>
                    <a:pt x="33" y="248"/>
                    <a:pt x="38" y="248"/>
                    <a:pt x="40" y="251"/>
                  </a:cubicBezTo>
                  <a:cubicBezTo>
                    <a:pt x="143" y="353"/>
                    <a:pt x="143" y="353"/>
                    <a:pt x="143" y="353"/>
                  </a:cubicBezTo>
                  <a:cubicBezTo>
                    <a:pt x="309" y="309"/>
                    <a:pt x="309" y="309"/>
                    <a:pt x="309" y="309"/>
                  </a:cubicBezTo>
                  <a:cubicBezTo>
                    <a:pt x="353" y="143"/>
                    <a:pt x="353" y="143"/>
                    <a:pt x="353" y="143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0" y="39"/>
                    <a:pt x="249" y="37"/>
                    <a:pt x="249" y="35"/>
                  </a:cubicBezTo>
                  <a:cubicBezTo>
                    <a:pt x="249" y="33"/>
                    <a:pt x="250" y="32"/>
                    <a:pt x="251" y="30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4" y="7"/>
                    <a:pt x="276" y="6"/>
                    <a:pt x="277" y="6"/>
                  </a:cubicBezTo>
                  <a:cubicBezTo>
                    <a:pt x="363" y="0"/>
                    <a:pt x="446" y="31"/>
                    <a:pt x="507" y="91"/>
                  </a:cubicBezTo>
                  <a:cubicBezTo>
                    <a:pt x="585" y="169"/>
                    <a:pt x="613" y="283"/>
                    <a:pt x="579" y="388"/>
                  </a:cubicBezTo>
                  <a:cubicBezTo>
                    <a:pt x="675" y="484"/>
                    <a:pt x="675" y="484"/>
                    <a:pt x="675" y="484"/>
                  </a:cubicBezTo>
                  <a:cubicBezTo>
                    <a:pt x="678" y="486"/>
                    <a:pt x="678" y="491"/>
                    <a:pt x="675" y="494"/>
                  </a:cubicBezTo>
                  <a:cubicBezTo>
                    <a:pt x="673" y="496"/>
                    <a:pt x="668" y="496"/>
                    <a:pt x="665" y="494"/>
                  </a:cubicBezTo>
                  <a:cubicBezTo>
                    <a:pt x="566" y="394"/>
                    <a:pt x="566" y="394"/>
                    <a:pt x="566" y="394"/>
                  </a:cubicBezTo>
                  <a:cubicBezTo>
                    <a:pt x="565" y="393"/>
                    <a:pt x="564" y="390"/>
                    <a:pt x="565" y="387"/>
                  </a:cubicBezTo>
                  <a:cubicBezTo>
                    <a:pt x="598" y="286"/>
                    <a:pt x="572" y="177"/>
                    <a:pt x="497" y="101"/>
                  </a:cubicBezTo>
                  <a:cubicBezTo>
                    <a:pt x="440" y="44"/>
                    <a:pt x="361" y="15"/>
                    <a:pt x="281" y="20"/>
                  </a:cubicBezTo>
                  <a:cubicBezTo>
                    <a:pt x="266" y="35"/>
                    <a:pt x="266" y="35"/>
                    <a:pt x="266" y="35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8" y="138"/>
                    <a:pt x="369" y="140"/>
                    <a:pt x="368" y="143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21" y="319"/>
                    <a:pt x="319" y="321"/>
                    <a:pt x="316" y="321"/>
                  </a:cubicBezTo>
                  <a:cubicBezTo>
                    <a:pt x="143" y="368"/>
                    <a:pt x="143" y="368"/>
                    <a:pt x="143" y="368"/>
                  </a:cubicBezTo>
                  <a:cubicBezTo>
                    <a:pt x="140" y="369"/>
                    <a:pt x="138" y="368"/>
                    <a:pt x="136" y="366"/>
                  </a:cubicBezTo>
                  <a:cubicBezTo>
                    <a:pt x="35" y="266"/>
                    <a:pt x="35" y="266"/>
                    <a:pt x="35" y="266"/>
                  </a:cubicBezTo>
                  <a:cubicBezTo>
                    <a:pt x="20" y="281"/>
                    <a:pt x="20" y="281"/>
                    <a:pt x="20" y="281"/>
                  </a:cubicBezTo>
                  <a:cubicBezTo>
                    <a:pt x="15" y="361"/>
                    <a:pt x="44" y="440"/>
                    <a:pt x="101" y="497"/>
                  </a:cubicBezTo>
                  <a:cubicBezTo>
                    <a:pt x="177" y="572"/>
                    <a:pt x="286" y="598"/>
                    <a:pt x="387" y="565"/>
                  </a:cubicBezTo>
                  <a:cubicBezTo>
                    <a:pt x="390" y="564"/>
                    <a:pt x="393" y="565"/>
                    <a:pt x="394" y="566"/>
                  </a:cubicBezTo>
                  <a:cubicBezTo>
                    <a:pt x="506" y="679"/>
                    <a:pt x="506" y="679"/>
                    <a:pt x="506" y="679"/>
                  </a:cubicBezTo>
                  <a:cubicBezTo>
                    <a:pt x="509" y="681"/>
                    <a:pt x="509" y="686"/>
                    <a:pt x="506" y="688"/>
                  </a:cubicBezTo>
                  <a:cubicBezTo>
                    <a:pt x="505" y="690"/>
                    <a:pt x="503" y="691"/>
                    <a:pt x="501" y="691"/>
                  </a:cubicBezTo>
                  <a:close/>
                  <a:moveTo>
                    <a:pt x="156" y="313"/>
                  </a:moveTo>
                  <a:cubicBezTo>
                    <a:pt x="154" y="313"/>
                    <a:pt x="152" y="312"/>
                    <a:pt x="151" y="311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2" y="222"/>
                    <a:pt x="61" y="220"/>
                    <a:pt x="62" y="217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6"/>
                    <a:pt x="96" y="94"/>
                    <a:pt x="99" y="94"/>
                  </a:cubicBezTo>
                  <a:cubicBezTo>
                    <a:pt x="217" y="62"/>
                    <a:pt x="217" y="62"/>
                    <a:pt x="217" y="62"/>
                  </a:cubicBezTo>
                  <a:cubicBezTo>
                    <a:pt x="220" y="61"/>
                    <a:pt x="222" y="62"/>
                    <a:pt x="224" y="64"/>
                  </a:cubicBezTo>
                  <a:cubicBezTo>
                    <a:pt x="311" y="151"/>
                    <a:pt x="311" y="151"/>
                    <a:pt x="311" y="151"/>
                  </a:cubicBezTo>
                  <a:cubicBezTo>
                    <a:pt x="313" y="152"/>
                    <a:pt x="313" y="155"/>
                    <a:pt x="313" y="157"/>
                  </a:cubicBezTo>
                  <a:cubicBezTo>
                    <a:pt x="281" y="276"/>
                    <a:pt x="281" y="276"/>
                    <a:pt x="281" y="276"/>
                  </a:cubicBezTo>
                  <a:cubicBezTo>
                    <a:pt x="280" y="278"/>
                    <a:pt x="278" y="280"/>
                    <a:pt x="276" y="281"/>
                  </a:cubicBezTo>
                  <a:cubicBezTo>
                    <a:pt x="157" y="313"/>
                    <a:pt x="157" y="313"/>
                    <a:pt x="157" y="313"/>
                  </a:cubicBezTo>
                  <a:cubicBezTo>
                    <a:pt x="157" y="313"/>
                    <a:pt x="156" y="313"/>
                    <a:pt x="156" y="313"/>
                  </a:cubicBezTo>
                  <a:close/>
                  <a:moveTo>
                    <a:pt x="77" y="217"/>
                  </a:moveTo>
                  <a:cubicBezTo>
                    <a:pt x="158" y="298"/>
                    <a:pt x="158" y="298"/>
                    <a:pt x="158" y="298"/>
                  </a:cubicBezTo>
                  <a:cubicBezTo>
                    <a:pt x="268" y="268"/>
                    <a:pt x="268" y="268"/>
                    <a:pt x="268" y="268"/>
                  </a:cubicBezTo>
                  <a:cubicBezTo>
                    <a:pt x="298" y="158"/>
                    <a:pt x="298" y="158"/>
                    <a:pt x="298" y="158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106" y="106"/>
                    <a:pt x="106" y="106"/>
                    <a:pt x="106" y="106"/>
                  </a:cubicBezTo>
                  <a:lnTo>
                    <a:pt x="77" y="21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7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125E-6 2.59259E-6 C 0.05494 2.59259E-6 0.10052 0.00139 0.10052 0.00324 C 0.10052 0.00509 0.05494 0.00671 3.125E-6 0.00671 C -0.05573 0.00671 -0.10052 0.00509 -0.10052 0.00324 C -0.10052 0.00139 -0.05573 2.59259E-6 3.125E-6 2.59259E-6 Z " pathEditMode="relative" rAng="0" ptsTypes="AAAAA">
                                      <p:cBhvr>
                                        <p:cTn id="21" dur="9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1.85185E-6 C 0.06901 -1.85185E-6 0.125 0.00139 0.125 0.00324 C 0.125 0.00509 0.06901 0.00671 4.16667E-6 0.00671 C -0.06901 0.00671 -0.125 0.00509 -0.125 0.00324 C -0.125 0.00139 -0.06901 -1.85185E-6 4.16667E-6 -1.85185E-6 Z " pathEditMode="relative" rAng="0" ptsTypes="AAAAA">
                                      <p:cBhvr>
                                        <p:cTn id="26" dur="1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0" grpId="0" animBg="1"/>
      <p:bldP spid="20" grpId="1" animBg="1"/>
      <p:bldP spid="21" grpId="0" animBg="1"/>
      <p:bldP spid="21" grpId="1" animBg="1"/>
      <p:bldP spid="2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dirty="0"/>
              <a:t>Raport </a:t>
            </a:r>
            <a:r>
              <a:rPr lang="pl-PL" altLang="pl-PL" b="1" dirty="0">
                <a:solidFill>
                  <a:schemeClr val="accent1"/>
                </a:solidFill>
              </a:rPr>
              <a:t>zespołowy</a:t>
            </a:r>
            <a:endParaRPr lang="pl-PL" b="1" dirty="0">
              <a:solidFill>
                <a:schemeClr val="accent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12" y="686707"/>
            <a:ext cx="5330806" cy="547188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429" y="686707"/>
            <a:ext cx="5335089" cy="5471886"/>
          </a:xfrm>
          <a:prstGeom prst="rect">
            <a:avLst/>
          </a:prstGeom>
        </p:spPr>
      </p:pic>
      <p:sp>
        <p:nvSpPr>
          <p:cNvPr id="18" name="Prostokąt zaokrąglony 17"/>
          <p:cNvSpPr/>
          <p:nvPr/>
        </p:nvSpPr>
        <p:spPr>
          <a:xfrm>
            <a:off x="1035666" y="2142693"/>
            <a:ext cx="3886200" cy="257261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7200" dirty="0">
                <a:solidFill>
                  <a:prstClr val="black"/>
                </a:solidFill>
                <a:latin typeface="Open Sans Light"/>
              </a:rPr>
              <a:t>Mapa </a:t>
            </a:r>
            <a:r>
              <a:rPr lang="pl-PL" sz="7200" b="1" dirty="0">
                <a:solidFill>
                  <a:srgbClr val="ED0C6D"/>
                </a:solidFill>
              </a:rPr>
              <a:t>tarcza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7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dirty="0"/>
              <a:t>Raport </a:t>
            </a:r>
            <a:r>
              <a:rPr lang="pl-PL" altLang="pl-PL" b="1" dirty="0">
                <a:solidFill>
                  <a:schemeClr val="accent1"/>
                </a:solidFill>
              </a:rPr>
              <a:t>zespołowy</a:t>
            </a:r>
            <a:endParaRPr lang="pl-PL" b="1" dirty="0">
              <a:solidFill>
                <a:schemeClr val="accent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12" y="686707"/>
            <a:ext cx="5330806" cy="5471886"/>
          </a:xfrm>
          <a:prstGeom prst="rect">
            <a:avLst/>
          </a:prstGeom>
        </p:spPr>
      </p:pic>
      <p:sp>
        <p:nvSpPr>
          <p:cNvPr id="18" name="Prostokąt zaokrąglony 17"/>
          <p:cNvSpPr/>
          <p:nvPr/>
        </p:nvSpPr>
        <p:spPr>
          <a:xfrm>
            <a:off x="1035666" y="2142693"/>
            <a:ext cx="3886200" cy="257261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7200" dirty="0">
                <a:solidFill>
                  <a:prstClr val="black"/>
                </a:solidFill>
                <a:latin typeface="Open Sans Light"/>
              </a:rPr>
              <a:t>Mapa </a:t>
            </a:r>
            <a:r>
              <a:rPr lang="pl-PL" sz="7200" b="1" dirty="0">
                <a:solidFill>
                  <a:srgbClr val="ED0C6D"/>
                </a:solidFill>
              </a:rPr>
              <a:t>imiona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543" y="708660"/>
            <a:ext cx="5337529" cy="5463612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ęciokąt 8"/>
          <p:cNvSpPr/>
          <p:nvPr/>
        </p:nvSpPr>
        <p:spPr>
          <a:xfrm>
            <a:off x="6411257" y="3333750"/>
            <a:ext cx="372093" cy="587632"/>
          </a:xfrm>
          <a:prstGeom prst="homePlate">
            <a:avLst>
              <a:gd name="adj" fmla="val 19629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ięciokąt 7"/>
          <p:cNvSpPr/>
          <p:nvPr/>
        </p:nvSpPr>
        <p:spPr>
          <a:xfrm>
            <a:off x="6108700" y="3333750"/>
            <a:ext cx="372093" cy="587632"/>
          </a:xfrm>
          <a:prstGeom prst="homePlate">
            <a:avLst>
              <a:gd name="adj" fmla="val 19629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ięciokąt 9"/>
          <p:cNvSpPr/>
          <p:nvPr/>
        </p:nvSpPr>
        <p:spPr>
          <a:xfrm>
            <a:off x="5812166" y="3333750"/>
            <a:ext cx="372093" cy="587632"/>
          </a:xfrm>
          <a:prstGeom prst="homePlate">
            <a:avLst>
              <a:gd name="adj" fmla="val 19629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ięciokąt 10"/>
          <p:cNvSpPr/>
          <p:nvPr/>
        </p:nvSpPr>
        <p:spPr>
          <a:xfrm>
            <a:off x="-592123" y="3333750"/>
            <a:ext cx="6473825" cy="587632"/>
          </a:xfrm>
          <a:prstGeom prst="homePlate">
            <a:avLst>
              <a:gd name="adj" fmla="val 85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56" y="1540355"/>
            <a:ext cx="4506794" cy="46260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88" y="1540355"/>
            <a:ext cx="4506794" cy="462606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Raport </a:t>
            </a:r>
            <a:r>
              <a:rPr lang="pl-PL" altLang="pl-PL" b="1" dirty="0">
                <a:solidFill>
                  <a:schemeClr val="accent1"/>
                </a:solidFill>
              </a:rPr>
              <a:t>zespołowy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56" y="1540355"/>
            <a:ext cx="4506794" cy="46223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780" y="1540703"/>
            <a:ext cx="4506802" cy="4631498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-2842746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Strefy elastyczności</a:t>
            </a: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26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972 4.81481E-6 L 2.91667E-6 4.81481E-6 " pathEditMode="relative" rAng="0" ptsTypes="AA">
                                          <p:cBhvr>
                                            <p:cTn id="23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7" presetClass="emph" presetSubtype="0" fill="remove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5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6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27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63" presetClass="path" presetSubtype="0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8959 0.00046 L 3.95833E-6 4.81481E-6 " pathEditMode="relative" rAng="0" ptsTypes="AA">
                                          <p:cBhvr>
                                            <p:cTn id="32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7" presetClass="emph" presetSubtype="0" fill="remove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4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5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36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9584 4.81481E-6 L 4.16667E-6 4.81481E-6 " pathEditMode="relative" rAng="0" ptsTypes="AA">
                                          <p:cBhvr>
                                            <p:cTn id="41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7" presetClass="emph" presetSubtype="0" fill="remove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3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8" grpId="0" animBg="1"/>
          <p:bldP spid="8" grpId="1" animBg="1"/>
          <p:bldP spid="8" grpId="2" animBg="1"/>
          <p:bldP spid="10" grpId="0" animBg="1"/>
          <p:bldP spid="10" grpId="1" animBg="1"/>
          <p:bldP spid="10" grpId="2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8972 4.81481E-6 L 2.91667E-6 4.81481E-6 " pathEditMode="relative" rAng="0" ptsTypes="AA">
                                          <p:cBhvr>
                                            <p:cTn id="23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27" presetClass="emph" presetSubtype="0" fill="remove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5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6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27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autoRev="1" fill="remove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63" presetClass="path" presetSubtype="0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8959 0.00046 L 3.95833E-6 4.81481E-6 " pathEditMode="relative" rAng="0" ptsTypes="AA">
                                          <p:cBhvr>
                                            <p:cTn id="32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7" presetClass="emph" presetSubtype="0" fill="remove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4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5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36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7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9584 4.81481E-6 L 4.16667E-6 4.81481E-6 " pathEditMode="relative" rAng="0" ptsTypes="AA">
                                          <p:cBhvr>
                                            <p:cTn id="41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27" presetClass="emph" presetSubtype="0" fill="remove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3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4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tx2"/>
                                          </p:to>
                                        </p:animClr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6" dur="250" autoRev="1" fill="remov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9" grpId="2" animBg="1"/>
          <p:bldP spid="8" grpId="0" animBg="1"/>
          <p:bldP spid="8" grpId="1" animBg="1"/>
          <p:bldP spid="8" grpId="2" animBg="1"/>
          <p:bldP spid="10" grpId="0" animBg="1"/>
          <p:bldP spid="10" grpId="1" animBg="1"/>
          <p:bldP spid="10" grpId="2" animBg="1"/>
          <p:bldP spid="5" grpId="0" animBg="1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-2971105" y="87401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Tabela procentowa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3950048" y="1364343"/>
            <a:ext cx="8112126" cy="5986079"/>
            <a:chOff x="3950048" y="1364343"/>
            <a:chExt cx="8112126" cy="5986079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3322" y="1889213"/>
              <a:ext cx="7170388" cy="3559088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CD30794-6432-4255-9850-F1E7347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048" y="1364343"/>
              <a:ext cx="8112126" cy="5986079"/>
            </a:xfrm>
            <a:prstGeom prst="rect">
              <a:avLst/>
            </a:prstGeom>
          </p:spPr>
        </p:pic>
      </p:grpSp>
      <p:sp>
        <p:nvSpPr>
          <p:cNvPr id="16" name="pole tekstowe 15"/>
          <p:cNvSpPr txBox="1"/>
          <p:nvPr/>
        </p:nvSpPr>
        <p:spPr>
          <a:xfrm>
            <a:off x="271109" y="231282"/>
            <a:ext cx="6043709" cy="406980"/>
          </a:xfrm>
          <a:prstGeom prst="rect">
            <a:avLst/>
          </a:prstGeom>
          <a:noFill/>
        </p:spPr>
        <p:txBody>
          <a:bodyPr wrap="square" lIns="73859" tIns="36930" rIns="73859" bIns="36930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pl-PL" sz="2400" b="1" kern="800" spc="-4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b="0" dirty="0">
                <a:solidFill>
                  <a:schemeClr val="tx1"/>
                </a:solidFill>
              </a:rPr>
              <a:t>Raport </a:t>
            </a:r>
            <a:r>
              <a:rPr lang="pl-PL" altLang="pl-PL" dirty="0"/>
              <a:t>zespołowy</a:t>
            </a:r>
            <a:endParaRPr lang="pl-PL" b="0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1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Analiza Zespołu </a:t>
            </a:r>
            <a:r>
              <a:rPr lang="pl-PL" dirty="0"/>
              <a:t>Extended DISC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-1465366" y="798909"/>
            <a:ext cx="6428442" cy="4903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400" b="1" dirty="0"/>
              <a:t>Gdzie można ją wykorzystać?</a:t>
            </a:r>
          </a:p>
        </p:txBody>
      </p:sp>
      <p:grpSp>
        <p:nvGrpSpPr>
          <p:cNvPr id="88" name="Grupa 87"/>
          <p:cNvGrpSpPr/>
          <p:nvPr/>
        </p:nvGrpSpPr>
        <p:grpSpPr>
          <a:xfrm>
            <a:off x="1101113" y="2057768"/>
            <a:ext cx="4048186" cy="4048184"/>
            <a:chOff x="1101113" y="2057768"/>
            <a:chExt cx="4048186" cy="4048184"/>
          </a:xfrm>
        </p:grpSpPr>
        <p:sp>
          <p:nvSpPr>
            <p:cNvPr id="73" name="Elipsa 72"/>
            <p:cNvSpPr/>
            <p:nvPr/>
          </p:nvSpPr>
          <p:spPr>
            <a:xfrm>
              <a:off x="1101113" y="2057768"/>
              <a:ext cx="4048186" cy="404818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rnd">
              <a:noFill/>
              <a:round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37" name="Prostokąt zaokrąglony 36"/>
            <p:cNvSpPr/>
            <p:nvPr/>
          </p:nvSpPr>
          <p:spPr>
            <a:xfrm>
              <a:off x="1848681" y="3225287"/>
              <a:ext cx="2553048" cy="15853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Na poziomie </a:t>
              </a:r>
              <a:r>
                <a:rPr lang="pl-PL" sz="2800" b="1" kern="1200" dirty="0">
                  <a:solidFill>
                    <a:schemeClr val="accent1"/>
                  </a:solidFill>
                </a:rPr>
                <a:t>organizacji</a:t>
              </a:r>
              <a:endParaRPr lang="pl-PL" sz="2800" kern="12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4" name="Dowolny kształt 73"/>
          <p:cNvSpPr/>
          <p:nvPr/>
        </p:nvSpPr>
        <p:spPr>
          <a:xfrm>
            <a:off x="2289644" y="1575214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Rozwój</a:t>
            </a:r>
            <a:r>
              <a:rPr lang="pl-PL" sz="1600" kern="1200" dirty="0">
                <a:solidFill>
                  <a:schemeClr val="accent1"/>
                </a:solidFill>
              </a:rPr>
              <a:t> </a:t>
            </a:r>
            <a:r>
              <a:rPr lang="pl-PL" sz="1600" kern="1200" dirty="0">
                <a:solidFill>
                  <a:schemeClr val="tx1"/>
                </a:solidFill>
              </a:rPr>
              <a:t>organizacji</a:t>
            </a:r>
          </a:p>
        </p:txBody>
      </p:sp>
      <p:sp>
        <p:nvSpPr>
          <p:cNvPr id="75" name="Dowolny kształt 74"/>
          <p:cNvSpPr/>
          <p:nvPr/>
        </p:nvSpPr>
        <p:spPr>
          <a:xfrm>
            <a:off x="4053907" y="4329628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Zmiana</a:t>
            </a:r>
            <a:r>
              <a:rPr lang="pl-PL" sz="1600" kern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pl-PL" sz="1600" kern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1600" kern="1200" dirty="0">
                <a:solidFill>
                  <a:schemeClr val="tx1"/>
                </a:solidFill>
              </a:rPr>
              <a:t>w organizacji</a:t>
            </a:r>
          </a:p>
        </p:txBody>
      </p:sp>
      <p:sp>
        <p:nvSpPr>
          <p:cNvPr id="76" name="Dowolny kształt 75"/>
          <p:cNvSpPr/>
          <p:nvPr/>
        </p:nvSpPr>
        <p:spPr>
          <a:xfrm>
            <a:off x="564180" y="4262477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Doskonalenie</a:t>
            </a:r>
            <a:r>
              <a:rPr lang="pl-PL" sz="1600" kern="1200" dirty="0">
                <a:solidFill>
                  <a:schemeClr val="tx1"/>
                </a:solidFill>
              </a:rPr>
              <a:t> komunikacji </a:t>
            </a:r>
            <a:br>
              <a:rPr lang="pl-PL" sz="1600" kern="1200" dirty="0">
                <a:solidFill>
                  <a:schemeClr val="tx1"/>
                </a:solidFill>
              </a:rPr>
            </a:br>
            <a:r>
              <a:rPr lang="pl-PL" sz="1600" kern="1200" dirty="0">
                <a:solidFill>
                  <a:schemeClr val="tx1"/>
                </a:solidFill>
              </a:rPr>
              <a:t>w organizacji</a:t>
            </a:r>
          </a:p>
        </p:txBody>
      </p:sp>
      <p:grpSp>
        <p:nvGrpSpPr>
          <p:cNvPr id="89" name="Grupa 88"/>
          <p:cNvGrpSpPr/>
          <p:nvPr/>
        </p:nvGrpSpPr>
        <p:grpSpPr>
          <a:xfrm>
            <a:off x="7189818" y="1993881"/>
            <a:ext cx="4048186" cy="4048184"/>
            <a:chOff x="7170420" y="2057768"/>
            <a:chExt cx="4048186" cy="404818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3" name="Elipsa 82"/>
            <p:cNvSpPr/>
            <p:nvPr/>
          </p:nvSpPr>
          <p:spPr>
            <a:xfrm>
              <a:off x="7170420" y="2057768"/>
              <a:ext cx="4048186" cy="4048184"/>
            </a:xfrm>
            <a:prstGeom prst="ellipse">
              <a:avLst/>
            </a:prstGeom>
            <a:grpFill/>
            <a:ln w="19050" cap="rnd">
              <a:noFill/>
              <a:round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84" name="Prostokąt zaokrąglony 83"/>
            <p:cNvSpPr/>
            <p:nvPr/>
          </p:nvSpPr>
          <p:spPr>
            <a:xfrm>
              <a:off x="7917988" y="3244337"/>
              <a:ext cx="2553048" cy="158537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kern="1200" dirty="0"/>
                <a:t>Na poziomie </a:t>
              </a:r>
              <a:r>
                <a:rPr lang="pl-PL" sz="2800" b="1" kern="1200" dirty="0">
                  <a:solidFill>
                    <a:schemeClr val="accent1"/>
                  </a:solidFill>
                </a:rPr>
                <a:t>zespołu</a:t>
              </a:r>
              <a:endParaRPr lang="pl-PL" sz="2800" kern="12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85" name="Dowolny kształt 84"/>
          <p:cNvSpPr/>
          <p:nvPr/>
        </p:nvSpPr>
        <p:spPr>
          <a:xfrm>
            <a:off x="8398527" y="1575214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Budowanie </a:t>
            </a:r>
            <a:r>
              <a:rPr lang="pl-PL" sz="1600" kern="1200" dirty="0">
                <a:solidFill>
                  <a:schemeClr val="tx1"/>
                </a:solidFill>
              </a:rPr>
              <a:t>zespołu</a:t>
            </a:r>
          </a:p>
        </p:txBody>
      </p:sp>
      <p:sp>
        <p:nvSpPr>
          <p:cNvPr id="86" name="Dowolny kształt 85"/>
          <p:cNvSpPr/>
          <p:nvPr/>
        </p:nvSpPr>
        <p:spPr>
          <a:xfrm>
            <a:off x="10123214" y="4329628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Rozwiązywanie</a:t>
            </a:r>
            <a:r>
              <a:rPr lang="pl-PL" sz="1600" kern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pl-PL" sz="1600" kern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1600" kern="1200" dirty="0">
                <a:solidFill>
                  <a:schemeClr val="tx1"/>
                </a:solidFill>
              </a:rPr>
              <a:t>problemów</a:t>
            </a:r>
          </a:p>
        </p:txBody>
      </p:sp>
      <p:sp>
        <p:nvSpPr>
          <p:cNvPr id="87" name="Dowolny kształt 86"/>
          <p:cNvSpPr/>
          <p:nvPr/>
        </p:nvSpPr>
        <p:spPr>
          <a:xfrm>
            <a:off x="6633487" y="4262477"/>
            <a:ext cx="1671121" cy="1671121"/>
          </a:xfrm>
          <a:custGeom>
            <a:avLst/>
            <a:gdLst>
              <a:gd name="connsiteX0" fmla="*/ 0 w 1292974"/>
              <a:gd name="connsiteY0" fmla="*/ 646487 h 1292974"/>
              <a:gd name="connsiteX1" fmla="*/ 646487 w 1292974"/>
              <a:gd name="connsiteY1" fmla="*/ 0 h 1292974"/>
              <a:gd name="connsiteX2" fmla="*/ 1292974 w 1292974"/>
              <a:gd name="connsiteY2" fmla="*/ 646487 h 1292974"/>
              <a:gd name="connsiteX3" fmla="*/ 646487 w 1292974"/>
              <a:gd name="connsiteY3" fmla="*/ 1292974 h 1292974"/>
              <a:gd name="connsiteX4" fmla="*/ 0 w 1292974"/>
              <a:gd name="connsiteY4" fmla="*/ 646487 h 129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974" h="1292974">
                <a:moveTo>
                  <a:pt x="0" y="646487"/>
                </a:moveTo>
                <a:cubicBezTo>
                  <a:pt x="0" y="289442"/>
                  <a:pt x="289442" y="0"/>
                  <a:pt x="646487" y="0"/>
                </a:cubicBezTo>
                <a:cubicBezTo>
                  <a:pt x="1003532" y="0"/>
                  <a:pt x="1292974" y="289442"/>
                  <a:pt x="1292974" y="646487"/>
                </a:cubicBezTo>
                <a:cubicBezTo>
                  <a:pt x="1292974" y="1003532"/>
                  <a:pt x="1003532" y="1292974"/>
                  <a:pt x="646487" y="1292974"/>
                </a:cubicBezTo>
                <a:cubicBezTo>
                  <a:pt x="289442" y="1292974"/>
                  <a:pt x="0" y="1003532"/>
                  <a:pt x="0" y="6464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4445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600" b="1" kern="1200" dirty="0">
                <a:solidFill>
                  <a:schemeClr val="accent1"/>
                </a:solidFill>
              </a:rPr>
              <a:t>Komunikacja</a:t>
            </a:r>
            <a:r>
              <a:rPr lang="pl-PL" sz="1600" kern="1200" dirty="0">
                <a:solidFill>
                  <a:schemeClr val="tx1"/>
                </a:solidFill>
              </a:rPr>
              <a:t> </a:t>
            </a:r>
            <a:br>
              <a:rPr lang="pl-PL" sz="1600" kern="1200" dirty="0">
                <a:solidFill>
                  <a:schemeClr val="tx1"/>
                </a:solidFill>
              </a:rPr>
            </a:br>
            <a:r>
              <a:rPr lang="pl-PL" sz="1600" kern="1200" dirty="0">
                <a:solidFill>
                  <a:schemeClr val="tx1"/>
                </a:solidFill>
              </a:rPr>
              <a:t>w zespole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1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13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14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19" dur="1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20" dur="1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25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26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3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3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3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38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4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49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50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grpId="0" nodeType="clickEffect" p14:presetBounceEnd="536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600">
                                          <p:cBhvr additive="base">
                                            <p:cTn id="5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600">
                                          <p:cBhvr additive="base">
                                            <p:cTn id="5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4" grpId="0" animBg="1"/>
          <p:bldP spid="75" grpId="0" animBg="1"/>
          <p:bldP spid="76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4" grpId="0" animBg="1"/>
          <p:bldP spid="75" grpId="0" animBg="1"/>
          <p:bldP spid="76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145" y="1065019"/>
            <a:ext cx="4525734" cy="45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4" y="1065019"/>
            <a:ext cx="4526115" cy="454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Lider i jego zespół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6571146" y="2415907"/>
            <a:ext cx="5071578" cy="835993"/>
            <a:chOff x="7044222" y="2454969"/>
            <a:chExt cx="5071578" cy="835993"/>
          </a:xfrm>
        </p:grpSpPr>
        <p:sp>
          <p:nvSpPr>
            <p:cNvPr id="5" name="Dowolny kształt 4"/>
            <p:cNvSpPr/>
            <p:nvPr/>
          </p:nvSpPr>
          <p:spPr>
            <a:xfrm>
              <a:off x="7044222" y="2454970"/>
              <a:ext cx="5071578" cy="835992"/>
            </a:xfrm>
            <a:custGeom>
              <a:avLst/>
              <a:gdLst>
                <a:gd name="connsiteX0" fmla="*/ 0 w 2109410"/>
                <a:gd name="connsiteY0" fmla="*/ 59984 h 599843"/>
                <a:gd name="connsiteX1" fmla="*/ 59984 w 2109410"/>
                <a:gd name="connsiteY1" fmla="*/ 0 h 599843"/>
                <a:gd name="connsiteX2" fmla="*/ 2049426 w 2109410"/>
                <a:gd name="connsiteY2" fmla="*/ 0 h 599843"/>
                <a:gd name="connsiteX3" fmla="*/ 2109410 w 2109410"/>
                <a:gd name="connsiteY3" fmla="*/ 59984 h 599843"/>
                <a:gd name="connsiteX4" fmla="*/ 2109410 w 2109410"/>
                <a:gd name="connsiteY4" fmla="*/ 539859 h 599843"/>
                <a:gd name="connsiteX5" fmla="*/ 2049426 w 2109410"/>
                <a:gd name="connsiteY5" fmla="*/ 599843 h 599843"/>
                <a:gd name="connsiteX6" fmla="*/ 59984 w 2109410"/>
                <a:gd name="connsiteY6" fmla="*/ 599843 h 599843"/>
                <a:gd name="connsiteX7" fmla="*/ 0 w 2109410"/>
                <a:gd name="connsiteY7" fmla="*/ 539859 h 599843"/>
                <a:gd name="connsiteX8" fmla="*/ 0 w 2109410"/>
                <a:gd name="connsiteY8" fmla="*/ 59984 h 59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410" h="599843">
                  <a:moveTo>
                    <a:pt x="0" y="59984"/>
                  </a:moveTo>
                  <a:cubicBezTo>
                    <a:pt x="0" y="26856"/>
                    <a:pt x="26856" y="0"/>
                    <a:pt x="59984" y="0"/>
                  </a:cubicBezTo>
                  <a:lnTo>
                    <a:pt x="2049426" y="0"/>
                  </a:lnTo>
                  <a:cubicBezTo>
                    <a:pt x="2082554" y="0"/>
                    <a:pt x="2109410" y="26856"/>
                    <a:pt x="2109410" y="59984"/>
                  </a:cubicBezTo>
                  <a:lnTo>
                    <a:pt x="2109410" y="539859"/>
                  </a:lnTo>
                  <a:cubicBezTo>
                    <a:pt x="2109410" y="572987"/>
                    <a:pt x="2082554" y="599843"/>
                    <a:pt x="2049426" y="599843"/>
                  </a:cubicBezTo>
                  <a:lnTo>
                    <a:pt x="59984" y="599843"/>
                  </a:lnTo>
                  <a:cubicBezTo>
                    <a:pt x="26856" y="599843"/>
                    <a:pt x="0" y="572987"/>
                    <a:pt x="0" y="539859"/>
                  </a:cubicBezTo>
                  <a:lnTo>
                    <a:pt x="0" y="59984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000" tIns="0" rIns="0" bIns="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chemeClr val="tx1"/>
                  </a:solidFill>
                </a:rPr>
                <a:t>Czy mamy </a:t>
              </a:r>
              <a:r>
                <a:rPr lang="pl-PL" sz="2000" b="1" dirty="0">
                  <a:solidFill>
                    <a:schemeClr val="accent1"/>
                  </a:solidFill>
                </a:rPr>
                <a:t>koncentrację</a:t>
              </a:r>
              <a:r>
                <a:rPr lang="pl-PL" sz="2000" dirty="0">
                  <a:solidFill>
                    <a:schemeClr val="tx1"/>
                  </a:solidFill>
                </a:rPr>
                <a:t> jakichś </a:t>
              </a:r>
              <a:r>
                <a:rPr lang="pl-PL" sz="2000" b="1" dirty="0" err="1">
                  <a:solidFill>
                    <a:schemeClr val="accent1"/>
                  </a:solidFill>
                </a:rPr>
                <a:t>zachowań</a:t>
              </a:r>
              <a:r>
                <a:rPr lang="pl-PL" sz="2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" name="Prostokąt z rogami zaokrąglonymi z jednej strony 5"/>
            <p:cNvSpPr/>
            <p:nvPr/>
          </p:nvSpPr>
          <p:spPr>
            <a:xfrm rot="16200000">
              <a:off x="6990316" y="2508875"/>
              <a:ext cx="835991" cy="728179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Freeform 85"/>
            <p:cNvSpPr>
              <a:spLocks noEditPoints="1"/>
            </p:cNvSpPr>
            <p:nvPr/>
          </p:nvSpPr>
          <p:spPr bwMode="auto">
            <a:xfrm>
              <a:off x="7158760" y="2547918"/>
              <a:ext cx="479464" cy="525085"/>
            </a:xfrm>
            <a:custGeom>
              <a:avLst/>
              <a:gdLst>
                <a:gd name="T0" fmla="*/ 309 w 619"/>
                <a:gd name="T1" fmla="*/ 679 h 679"/>
                <a:gd name="T2" fmla="*/ 0 w 619"/>
                <a:gd name="T3" fmla="*/ 369 h 679"/>
                <a:gd name="T4" fmla="*/ 304 w 619"/>
                <a:gd name="T5" fmla="*/ 60 h 679"/>
                <a:gd name="T6" fmla="*/ 309 w 619"/>
                <a:gd name="T7" fmla="*/ 62 h 679"/>
                <a:gd name="T8" fmla="*/ 312 w 619"/>
                <a:gd name="T9" fmla="*/ 67 h 679"/>
                <a:gd name="T10" fmla="*/ 312 w 619"/>
                <a:gd name="T11" fmla="*/ 365 h 679"/>
                <a:gd name="T12" fmla="*/ 561 w 619"/>
                <a:gd name="T13" fmla="*/ 201 h 679"/>
                <a:gd name="T14" fmla="*/ 566 w 619"/>
                <a:gd name="T15" fmla="*/ 200 h 679"/>
                <a:gd name="T16" fmla="*/ 571 w 619"/>
                <a:gd name="T17" fmla="*/ 203 h 679"/>
                <a:gd name="T18" fmla="*/ 619 w 619"/>
                <a:gd name="T19" fmla="*/ 369 h 679"/>
                <a:gd name="T20" fmla="*/ 309 w 619"/>
                <a:gd name="T21" fmla="*/ 679 h 679"/>
                <a:gd name="T22" fmla="*/ 298 w 619"/>
                <a:gd name="T23" fmla="*/ 74 h 679"/>
                <a:gd name="T24" fmla="*/ 14 w 619"/>
                <a:gd name="T25" fmla="*/ 369 h 679"/>
                <a:gd name="T26" fmla="*/ 309 w 619"/>
                <a:gd name="T27" fmla="*/ 665 h 679"/>
                <a:gd name="T28" fmla="*/ 605 w 619"/>
                <a:gd name="T29" fmla="*/ 369 h 679"/>
                <a:gd name="T30" fmla="*/ 563 w 619"/>
                <a:gd name="T31" fmla="*/ 217 h 679"/>
                <a:gd name="T32" fmla="*/ 308 w 619"/>
                <a:gd name="T33" fmla="*/ 384 h 679"/>
                <a:gd name="T34" fmla="*/ 301 w 619"/>
                <a:gd name="T35" fmla="*/ 384 h 679"/>
                <a:gd name="T36" fmla="*/ 298 w 619"/>
                <a:gd name="T37" fmla="*/ 378 h 679"/>
                <a:gd name="T38" fmla="*/ 298 w 619"/>
                <a:gd name="T39" fmla="*/ 74 h 679"/>
                <a:gd name="T40" fmla="*/ 348 w 619"/>
                <a:gd name="T41" fmla="*/ 308 h 679"/>
                <a:gd name="T42" fmla="*/ 345 w 619"/>
                <a:gd name="T43" fmla="*/ 307 h 679"/>
                <a:gd name="T44" fmla="*/ 341 w 619"/>
                <a:gd name="T45" fmla="*/ 301 h 679"/>
                <a:gd name="T46" fmla="*/ 341 w 619"/>
                <a:gd name="T47" fmla="*/ 7 h 679"/>
                <a:gd name="T48" fmla="*/ 343 w 619"/>
                <a:gd name="T49" fmla="*/ 2 h 679"/>
                <a:gd name="T50" fmla="*/ 348 w 619"/>
                <a:gd name="T51" fmla="*/ 0 h 679"/>
                <a:gd name="T52" fmla="*/ 599 w 619"/>
                <a:gd name="T53" fmla="*/ 135 h 679"/>
                <a:gd name="T54" fmla="*/ 600 w 619"/>
                <a:gd name="T55" fmla="*/ 141 h 679"/>
                <a:gd name="T56" fmla="*/ 597 w 619"/>
                <a:gd name="T57" fmla="*/ 145 h 679"/>
                <a:gd name="T58" fmla="*/ 352 w 619"/>
                <a:gd name="T59" fmla="*/ 307 h 679"/>
                <a:gd name="T60" fmla="*/ 348 w 619"/>
                <a:gd name="T61" fmla="*/ 308 h 679"/>
                <a:gd name="T62" fmla="*/ 355 w 619"/>
                <a:gd name="T63" fmla="*/ 14 h 679"/>
                <a:gd name="T64" fmla="*/ 355 w 619"/>
                <a:gd name="T65" fmla="*/ 288 h 679"/>
                <a:gd name="T66" fmla="*/ 583 w 619"/>
                <a:gd name="T67" fmla="*/ 137 h 679"/>
                <a:gd name="T68" fmla="*/ 355 w 619"/>
                <a:gd name="T69" fmla="*/ 14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9" h="679">
                  <a:moveTo>
                    <a:pt x="309" y="679"/>
                  </a:moveTo>
                  <a:cubicBezTo>
                    <a:pt x="139" y="679"/>
                    <a:pt x="0" y="540"/>
                    <a:pt x="0" y="369"/>
                  </a:cubicBezTo>
                  <a:cubicBezTo>
                    <a:pt x="0" y="201"/>
                    <a:pt x="136" y="62"/>
                    <a:pt x="304" y="60"/>
                  </a:cubicBezTo>
                  <a:cubicBezTo>
                    <a:pt x="306" y="60"/>
                    <a:pt x="308" y="60"/>
                    <a:pt x="309" y="62"/>
                  </a:cubicBezTo>
                  <a:cubicBezTo>
                    <a:pt x="311" y="63"/>
                    <a:pt x="312" y="65"/>
                    <a:pt x="312" y="67"/>
                  </a:cubicBezTo>
                  <a:cubicBezTo>
                    <a:pt x="312" y="365"/>
                    <a:pt x="312" y="365"/>
                    <a:pt x="312" y="365"/>
                  </a:cubicBezTo>
                  <a:cubicBezTo>
                    <a:pt x="561" y="201"/>
                    <a:pt x="561" y="201"/>
                    <a:pt x="561" y="201"/>
                  </a:cubicBezTo>
                  <a:cubicBezTo>
                    <a:pt x="563" y="200"/>
                    <a:pt x="564" y="200"/>
                    <a:pt x="566" y="200"/>
                  </a:cubicBezTo>
                  <a:cubicBezTo>
                    <a:pt x="568" y="201"/>
                    <a:pt x="570" y="202"/>
                    <a:pt x="571" y="203"/>
                  </a:cubicBezTo>
                  <a:cubicBezTo>
                    <a:pt x="602" y="253"/>
                    <a:pt x="619" y="310"/>
                    <a:pt x="619" y="369"/>
                  </a:cubicBezTo>
                  <a:cubicBezTo>
                    <a:pt x="619" y="540"/>
                    <a:pt x="480" y="679"/>
                    <a:pt x="309" y="679"/>
                  </a:cubicBezTo>
                  <a:close/>
                  <a:moveTo>
                    <a:pt x="298" y="74"/>
                  </a:moveTo>
                  <a:cubicBezTo>
                    <a:pt x="140" y="80"/>
                    <a:pt x="14" y="211"/>
                    <a:pt x="14" y="369"/>
                  </a:cubicBezTo>
                  <a:cubicBezTo>
                    <a:pt x="14" y="532"/>
                    <a:pt x="146" y="665"/>
                    <a:pt x="309" y="665"/>
                  </a:cubicBezTo>
                  <a:cubicBezTo>
                    <a:pt x="472" y="665"/>
                    <a:pt x="605" y="532"/>
                    <a:pt x="605" y="369"/>
                  </a:cubicBezTo>
                  <a:cubicBezTo>
                    <a:pt x="605" y="315"/>
                    <a:pt x="590" y="263"/>
                    <a:pt x="563" y="217"/>
                  </a:cubicBezTo>
                  <a:cubicBezTo>
                    <a:pt x="308" y="384"/>
                    <a:pt x="308" y="384"/>
                    <a:pt x="308" y="384"/>
                  </a:cubicBezTo>
                  <a:cubicBezTo>
                    <a:pt x="306" y="386"/>
                    <a:pt x="304" y="386"/>
                    <a:pt x="301" y="384"/>
                  </a:cubicBezTo>
                  <a:cubicBezTo>
                    <a:pt x="299" y="383"/>
                    <a:pt x="298" y="381"/>
                    <a:pt x="298" y="378"/>
                  </a:cubicBezTo>
                  <a:lnTo>
                    <a:pt x="298" y="74"/>
                  </a:lnTo>
                  <a:close/>
                  <a:moveTo>
                    <a:pt x="348" y="308"/>
                  </a:moveTo>
                  <a:cubicBezTo>
                    <a:pt x="347" y="308"/>
                    <a:pt x="346" y="307"/>
                    <a:pt x="345" y="307"/>
                  </a:cubicBezTo>
                  <a:cubicBezTo>
                    <a:pt x="342" y="306"/>
                    <a:pt x="341" y="303"/>
                    <a:pt x="341" y="301"/>
                  </a:cubicBezTo>
                  <a:cubicBezTo>
                    <a:pt x="341" y="7"/>
                    <a:pt x="341" y="7"/>
                    <a:pt x="341" y="7"/>
                  </a:cubicBezTo>
                  <a:cubicBezTo>
                    <a:pt x="341" y="5"/>
                    <a:pt x="342" y="3"/>
                    <a:pt x="343" y="2"/>
                  </a:cubicBezTo>
                  <a:cubicBezTo>
                    <a:pt x="344" y="1"/>
                    <a:pt x="346" y="0"/>
                    <a:pt x="348" y="0"/>
                  </a:cubicBezTo>
                  <a:cubicBezTo>
                    <a:pt x="449" y="2"/>
                    <a:pt x="542" y="52"/>
                    <a:pt x="599" y="135"/>
                  </a:cubicBezTo>
                  <a:cubicBezTo>
                    <a:pt x="600" y="137"/>
                    <a:pt x="600" y="139"/>
                    <a:pt x="600" y="141"/>
                  </a:cubicBezTo>
                  <a:cubicBezTo>
                    <a:pt x="600" y="143"/>
                    <a:pt x="599" y="144"/>
                    <a:pt x="597" y="145"/>
                  </a:cubicBezTo>
                  <a:cubicBezTo>
                    <a:pt x="352" y="307"/>
                    <a:pt x="352" y="307"/>
                    <a:pt x="352" y="307"/>
                  </a:cubicBezTo>
                  <a:cubicBezTo>
                    <a:pt x="351" y="307"/>
                    <a:pt x="349" y="308"/>
                    <a:pt x="348" y="308"/>
                  </a:cubicBezTo>
                  <a:close/>
                  <a:moveTo>
                    <a:pt x="355" y="14"/>
                  </a:moveTo>
                  <a:cubicBezTo>
                    <a:pt x="355" y="288"/>
                    <a:pt x="355" y="288"/>
                    <a:pt x="355" y="288"/>
                  </a:cubicBezTo>
                  <a:cubicBezTo>
                    <a:pt x="583" y="137"/>
                    <a:pt x="583" y="137"/>
                    <a:pt x="583" y="137"/>
                  </a:cubicBezTo>
                  <a:cubicBezTo>
                    <a:pt x="530" y="63"/>
                    <a:pt x="446" y="18"/>
                    <a:pt x="355" y="1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6571146" y="3364184"/>
            <a:ext cx="5071578" cy="835994"/>
            <a:chOff x="7044222" y="3354733"/>
            <a:chExt cx="5071578" cy="835994"/>
          </a:xfrm>
        </p:grpSpPr>
        <p:sp>
          <p:nvSpPr>
            <p:cNvPr id="9" name="Dowolny kształt 8"/>
            <p:cNvSpPr/>
            <p:nvPr/>
          </p:nvSpPr>
          <p:spPr>
            <a:xfrm>
              <a:off x="7044222" y="3354735"/>
              <a:ext cx="5071578" cy="835992"/>
            </a:xfrm>
            <a:custGeom>
              <a:avLst/>
              <a:gdLst>
                <a:gd name="connsiteX0" fmla="*/ 0 w 2109410"/>
                <a:gd name="connsiteY0" fmla="*/ 59984 h 599843"/>
                <a:gd name="connsiteX1" fmla="*/ 59984 w 2109410"/>
                <a:gd name="connsiteY1" fmla="*/ 0 h 599843"/>
                <a:gd name="connsiteX2" fmla="*/ 2049426 w 2109410"/>
                <a:gd name="connsiteY2" fmla="*/ 0 h 599843"/>
                <a:gd name="connsiteX3" fmla="*/ 2109410 w 2109410"/>
                <a:gd name="connsiteY3" fmla="*/ 59984 h 599843"/>
                <a:gd name="connsiteX4" fmla="*/ 2109410 w 2109410"/>
                <a:gd name="connsiteY4" fmla="*/ 539859 h 599843"/>
                <a:gd name="connsiteX5" fmla="*/ 2049426 w 2109410"/>
                <a:gd name="connsiteY5" fmla="*/ 599843 h 599843"/>
                <a:gd name="connsiteX6" fmla="*/ 59984 w 2109410"/>
                <a:gd name="connsiteY6" fmla="*/ 599843 h 599843"/>
                <a:gd name="connsiteX7" fmla="*/ 0 w 2109410"/>
                <a:gd name="connsiteY7" fmla="*/ 539859 h 599843"/>
                <a:gd name="connsiteX8" fmla="*/ 0 w 2109410"/>
                <a:gd name="connsiteY8" fmla="*/ 59984 h 59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410" h="599843">
                  <a:moveTo>
                    <a:pt x="0" y="59984"/>
                  </a:moveTo>
                  <a:cubicBezTo>
                    <a:pt x="0" y="26856"/>
                    <a:pt x="26856" y="0"/>
                    <a:pt x="59984" y="0"/>
                  </a:cubicBezTo>
                  <a:lnTo>
                    <a:pt x="2049426" y="0"/>
                  </a:lnTo>
                  <a:cubicBezTo>
                    <a:pt x="2082554" y="0"/>
                    <a:pt x="2109410" y="26856"/>
                    <a:pt x="2109410" y="59984"/>
                  </a:cubicBezTo>
                  <a:lnTo>
                    <a:pt x="2109410" y="539859"/>
                  </a:lnTo>
                  <a:cubicBezTo>
                    <a:pt x="2109410" y="572987"/>
                    <a:pt x="2082554" y="599843"/>
                    <a:pt x="2049426" y="599843"/>
                  </a:cubicBezTo>
                  <a:lnTo>
                    <a:pt x="59984" y="599843"/>
                  </a:lnTo>
                  <a:cubicBezTo>
                    <a:pt x="26856" y="599843"/>
                    <a:pt x="0" y="572987"/>
                    <a:pt x="0" y="539859"/>
                  </a:cubicBezTo>
                  <a:lnTo>
                    <a:pt x="0" y="59984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000" tIns="0" rIns="0" bIns="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chemeClr val="tx1"/>
                  </a:solidFill>
                </a:rPr>
                <a:t>Jak to </a:t>
              </a:r>
              <a:r>
                <a:rPr lang="pl-PL" sz="2000" b="1" dirty="0">
                  <a:solidFill>
                    <a:schemeClr val="accent1"/>
                  </a:solidFill>
                </a:rPr>
                <a:t>wpływa na zespół</a:t>
              </a:r>
              <a:r>
                <a:rPr lang="pl-PL" sz="2000" dirty="0">
                  <a:solidFill>
                    <a:schemeClr val="tx1"/>
                  </a:solidFill>
                </a:rPr>
                <a:t>? </a:t>
              </a:r>
            </a:p>
          </p:txBody>
        </p:sp>
        <p:sp>
          <p:nvSpPr>
            <p:cNvPr id="10" name="Prostokąt z rogami zaokrąglonymi z jednej strony 9"/>
            <p:cNvSpPr/>
            <p:nvPr/>
          </p:nvSpPr>
          <p:spPr>
            <a:xfrm rot="16200000">
              <a:off x="6990317" y="3408639"/>
              <a:ext cx="835991" cy="728179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Freeform 120"/>
            <p:cNvSpPr>
              <a:spLocks noEditPoints="1"/>
            </p:cNvSpPr>
            <p:nvPr/>
          </p:nvSpPr>
          <p:spPr bwMode="auto">
            <a:xfrm>
              <a:off x="7206595" y="3568954"/>
              <a:ext cx="431629" cy="432949"/>
            </a:xfrm>
            <a:custGeom>
              <a:avLst/>
              <a:gdLst>
                <a:gd name="T0" fmla="*/ 498 w 558"/>
                <a:gd name="T1" fmla="*/ 298 h 559"/>
                <a:gd name="T2" fmla="*/ 488 w 558"/>
                <a:gd name="T3" fmla="*/ 288 h 559"/>
                <a:gd name="T4" fmla="*/ 452 w 558"/>
                <a:gd name="T5" fmla="*/ 217 h 559"/>
                <a:gd name="T6" fmla="*/ 554 w 558"/>
                <a:gd name="T7" fmla="*/ 113 h 559"/>
                <a:gd name="T8" fmla="*/ 450 w 558"/>
                <a:gd name="T9" fmla="*/ 6 h 559"/>
                <a:gd name="T10" fmla="*/ 343 w 558"/>
                <a:gd name="T11" fmla="*/ 103 h 559"/>
                <a:gd name="T12" fmla="*/ 290 w 558"/>
                <a:gd name="T13" fmla="*/ 61 h 559"/>
                <a:gd name="T14" fmla="*/ 326 w 558"/>
                <a:gd name="T15" fmla="*/ 106 h 559"/>
                <a:gd name="T16" fmla="*/ 113 w 558"/>
                <a:gd name="T17" fmla="*/ 0 h 559"/>
                <a:gd name="T18" fmla="*/ 97 w 558"/>
                <a:gd name="T19" fmla="*/ 224 h 559"/>
                <a:gd name="T20" fmla="*/ 61 w 558"/>
                <a:gd name="T21" fmla="*/ 270 h 559"/>
                <a:gd name="T22" fmla="*/ 106 w 558"/>
                <a:gd name="T23" fmla="*/ 235 h 559"/>
                <a:gd name="T24" fmla="*/ 7 w 558"/>
                <a:gd name="T25" fmla="*/ 334 h 559"/>
                <a:gd name="T26" fmla="*/ 0 w 558"/>
                <a:gd name="T27" fmla="*/ 552 h 559"/>
                <a:gd name="T28" fmla="*/ 219 w 558"/>
                <a:gd name="T29" fmla="*/ 559 h 559"/>
                <a:gd name="T30" fmla="*/ 226 w 558"/>
                <a:gd name="T31" fmla="*/ 341 h 559"/>
                <a:gd name="T32" fmla="*/ 120 w 558"/>
                <a:gd name="T33" fmla="*/ 334 h 559"/>
                <a:gd name="T34" fmla="*/ 155 w 558"/>
                <a:gd name="T35" fmla="*/ 270 h 559"/>
                <a:gd name="T36" fmla="*/ 165 w 558"/>
                <a:gd name="T37" fmla="*/ 270 h 559"/>
                <a:gd name="T38" fmla="*/ 129 w 558"/>
                <a:gd name="T39" fmla="*/ 224 h 559"/>
                <a:gd name="T40" fmla="*/ 326 w 558"/>
                <a:gd name="T41" fmla="*/ 120 h 559"/>
                <a:gd name="T42" fmla="*/ 290 w 558"/>
                <a:gd name="T43" fmla="*/ 165 h 559"/>
                <a:gd name="T44" fmla="*/ 300 w 558"/>
                <a:gd name="T45" fmla="*/ 165 h 559"/>
                <a:gd name="T46" fmla="*/ 438 w 558"/>
                <a:gd name="T47" fmla="*/ 217 h 559"/>
                <a:gd name="T48" fmla="*/ 403 w 558"/>
                <a:gd name="T49" fmla="*/ 288 h 559"/>
                <a:gd name="T50" fmla="*/ 393 w 558"/>
                <a:gd name="T51" fmla="*/ 298 h 559"/>
                <a:gd name="T52" fmla="*/ 333 w 558"/>
                <a:gd name="T53" fmla="*/ 446 h 559"/>
                <a:gd name="T54" fmla="*/ 558 w 558"/>
                <a:gd name="T55" fmla="*/ 446 h 559"/>
                <a:gd name="T56" fmla="*/ 212 w 558"/>
                <a:gd name="T57" fmla="*/ 545 h 559"/>
                <a:gd name="T58" fmla="*/ 14 w 558"/>
                <a:gd name="T59" fmla="*/ 348 h 559"/>
                <a:gd name="T60" fmla="*/ 212 w 558"/>
                <a:gd name="T61" fmla="*/ 545 h 559"/>
                <a:gd name="T62" fmla="*/ 113 w 558"/>
                <a:gd name="T63" fmla="*/ 211 h 559"/>
                <a:gd name="T64" fmla="*/ 14 w 558"/>
                <a:gd name="T65" fmla="*/ 113 h 559"/>
                <a:gd name="T66" fmla="*/ 212 w 558"/>
                <a:gd name="T67" fmla="*/ 113 h 559"/>
                <a:gd name="T68" fmla="*/ 445 w 558"/>
                <a:gd name="T69" fmla="*/ 21 h 559"/>
                <a:gd name="T70" fmla="*/ 445 w 558"/>
                <a:gd name="T71" fmla="*/ 204 h 559"/>
                <a:gd name="T72" fmla="*/ 445 w 558"/>
                <a:gd name="T73" fmla="*/ 21 h 559"/>
                <a:gd name="T74" fmla="*/ 347 w 558"/>
                <a:gd name="T75" fmla="*/ 446 h 559"/>
                <a:gd name="T76" fmla="*/ 544 w 558"/>
                <a:gd name="T77" fmla="*/ 446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8" h="559">
                  <a:moveTo>
                    <a:pt x="461" y="335"/>
                  </a:moveTo>
                  <a:cubicBezTo>
                    <a:pt x="498" y="298"/>
                    <a:pt x="498" y="298"/>
                    <a:pt x="498" y="298"/>
                  </a:cubicBezTo>
                  <a:cubicBezTo>
                    <a:pt x="500" y="295"/>
                    <a:pt x="500" y="291"/>
                    <a:pt x="498" y="288"/>
                  </a:cubicBezTo>
                  <a:cubicBezTo>
                    <a:pt x="495" y="285"/>
                    <a:pt x="490" y="285"/>
                    <a:pt x="488" y="288"/>
                  </a:cubicBezTo>
                  <a:cubicBezTo>
                    <a:pt x="452" y="323"/>
                    <a:pt x="452" y="323"/>
                    <a:pt x="452" y="323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3" y="116"/>
                    <a:pt x="554" y="115"/>
                    <a:pt x="554" y="113"/>
                  </a:cubicBezTo>
                  <a:cubicBezTo>
                    <a:pt x="554" y="111"/>
                    <a:pt x="553" y="109"/>
                    <a:pt x="552" y="108"/>
                  </a:cubicBezTo>
                  <a:cubicBezTo>
                    <a:pt x="450" y="6"/>
                    <a:pt x="450" y="6"/>
                    <a:pt x="450" y="6"/>
                  </a:cubicBezTo>
                  <a:cubicBezTo>
                    <a:pt x="448" y="4"/>
                    <a:pt x="443" y="4"/>
                    <a:pt x="440" y="6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00" y="61"/>
                    <a:pt x="300" y="61"/>
                    <a:pt x="300" y="61"/>
                  </a:cubicBezTo>
                  <a:cubicBezTo>
                    <a:pt x="297" y="58"/>
                    <a:pt x="293" y="58"/>
                    <a:pt x="290" y="61"/>
                  </a:cubicBezTo>
                  <a:cubicBezTo>
                    <a:pt x="288" y="63"/>
                    <a:pt x="288" y="68"/>
                    <a:pt x="290" y="70"/>
                  </a:cubicBezTo>
                  <a:cubicBezTo>
                    <a:pt x="326" y="106"/>
                    <a:pt x="326" y="106"/>
                    <a:pt x="326" y="106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2" y="47"/>
                    <a:pt x="173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69"/>
                    <a:pt x="42" y="217"/>
                    <a:pt x="97" y="224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58" y="263"/>
                    <a:pt x="58" y="268"/>
                    <a:pt x="61" y="270"/>
                  </a:cubicBezTo>
                  <a:cubicBezTo>
                    <a:pt x="63" y="273"/>
                    <a:pt x="68" y="273"/>
                    <a:pt x="71" y="270"/>
                  </a:cubicBezTo>
                  <a:cubicBezTo>
                    <a:pt x="106" y="235"/>
                    <a:pt x="106" y="235"/>
                    <a:pt x="106" y="235"/>
                  </a:cubicBezTo>
                  <a:cubicBezTo>
                    <a:pt x="106" y="334"/>
                    <a:pt x="106" y="334"/>
                    <a:pt x="106" y="334"/>
                  </a:cubicBezTo>
                  <a:cubicBezTo>
                    <a:pt x="7" y="334"/>
                    <a:pt x="7" y="334"/>
                    <a:pt x="7" y="334"/>
                  </a:cubicBezTo>
                  <a:cubicBezTo>
                    <a:pt x="3" y="334"/>
                    <a:pt x="0" y="337"/>
                    <a:pt x="0" y="341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6"/>
                    <a:pt x="3" y="559"/>
                    <a:pt x="7" y="559"/>
                  </a:cubicBezTo>
                  <a:cubicBezTo>
                    <a:pt x="219" y="559"/>
                    <a:pt x="219" y="559"/>
                    <a:pt x="219" y="559"/>
                  </a:cubicBezTo>
                  <a:cubicBezTo>
                    <a:pt x="223" y="559"/>
                    <a:pt x="226" y="556"/>
                    <a:pt x="226" y="552"/>
                  </a:cubicBezTo>
                  <a:cubicBezTo>
                    <a:pt x="226" y="341"/>
                    <a:pt x="226" y="341"/>
                    <a:pt x="226" y="341"/>
                  </a:cubicBezTo>
                  <a:cubicBezTo>
                    <a:pt x="226" y="337"/>
                    <a:pt x="223" y="334"/>
                    <a:pt x="219" y="334"/>
                  </a:cubicBezTo>
                  <a:cubicBezTo>
                    <a:pt x="120" y="334"/>
                    <a:pt x="120" y="334"/>
                    <a:pt x="120" y="334"/>
                  </a:cubicBezTo>
                  <a:cubicBezTo>
                    <a:pt x="120" y="235"/>
                    <a:pt x="120" y="235"/>
                    <a:pt x="120" y="235"/>
                  </a:cubicBezTo>
                  <a:cubicBezTo>
                    <a:pt x="155" y="270"/>
                    <a:pt x="155" y="270"/>
                    <a:pt x="155" y="270"/>
                  </a:cubicBezTo>
                  <a:cubicBezTo>
                    <a:pt x="157" y="272"/>
                    <a:pt x="158" y="272"/>
                    <a:pt x="160" y="272"/>
                  </a:cubicBezTo>
                  <a:cubicBezTo>
                    <a:pt x="162" y="272"/>
                    <a:pt x="164" y="272"/>
                    <a:pt x="165" y="270"/>
                  </a:cubicBezTo>
                  <a:cubicBezTo>
                    <a:pt x="168" y="268"/>
                    <a:pt x="168" y="263"/>
                    <a:pt x="165" y="260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81" y="217"/>
                    <a:pt x="222" y="173"/>
                    <a:pt x="225" y="120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290" y="155"/>
                    <a:pt x="290" y="155"/>
                    <a:pt x="290" y="155"/>
                  </a:cubicBezTo>
                  <a:cubicBezTo>
                    <a:pt x="288" y="158"/>
                    <a:pt x="288" y="162"/>
                    <a:pt x="290" y="165"/>
                  </a:cubicBezTo>
                  <a:cubicBezTo>
                    <a:pt x="292" y="166"/>
                    <a:pt x="293" y="167"/>
                    <a:pt x="295" y="167"/>
                  </a:cubicBezTo>
                  <a:cubicBezTo>
                    <a:pt x="297" y="167"/>
                    <a:pt x="299" y="166"/>
                    <a:pt x="300" y="165"/>
                  </a:cubicBezTo>
                  <a:cubicBezTo>
                    <a:pt x="343" y="122"/>
                    <a:pt x="343" y="122"/>
                    <a:pt x="343" y="122"/>
                  </a:cubicBezTo>
                  <a:cubicBezTo>
                    <a:pt x="438" y="217"/>
                    <a:pt x="438" y="217"/>
                    <a:pt x="438" y="217"/>
                  </a:cubicBezTo>
                  <a:cubicBezTo>
                    <a:pt x="438" y="323"/>
                    <a:pt x="438" y="323"/>
                    <a:pt x="438" y="323"/>
                  </a:cubicBezTo>
                  <a:cubicBezTo>
                    <a:pt x="403" y="288"/>
                    <a:pt x="403" y="288"/>
                    <a:pt x="403" y="288"/>
                  </a:cubicBezTo>
                  <a:cubicBezTo>
                    <a:pt x="400" y="285"/>
                    <a:pt x="396" y="285"/>
                    <a:pt x="393" y="288"/>
                  </a:cubicBezTo>
                  <a:cubicBezTo>
                    <a:pt x="390" y="291"/>
                    <a:pt x="390" y="295"/>
                    <a:pt x="393" y="298"/>
                  </a:cubicBezTo>
                  <a:cubicBezTo>
                    <a:pt x="430" y="335"/>
                    <a:pt x="430" y="335"/>
                    <a:pt x="430" y="335"/>
                  </a:cubicBezTo>
                  <a:cubicBezTo>
                    <a:pt x="375" y="342"/>
                    <a:pt x="333" y="389"/>
                    <a:pt x="333" y="446"/>
                  </a:cubicBezTo>
                  <a:cubicBezTo>
                    <a:pt x="333" y="508"/>
                    <a:pt x="383" y="559"/>
                    <a:pt x="445" y="559"/>
                  </a:cubicBezTo>
                  <a:cubicBezTo>
                    <a:pt x="508" y="559"/>
                    <a:pt x="558" y="508"/>
                    <a:pt x="558" y="446"/>
                  </a:cubicBezTo>
                  <a:cubicBezTo>
                    <a:pt x="558" y="389"/>
                    <a:pt x="516" y="342"/>
                    <a:pt x="461" y="335"/>
                  </a:cubicBezTo>
                  <a:close/>
                  <a:moveTo>
                    <a:pt x="212" y="545"/>
                  </a:moveTo>
                  <a:cubicBezTo>
                    <a:pt x="14" y="545"/>
                    <a:pt x="14" y="545"/>
                    <a:pt x="14" y="545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212" y="348"/>
                    <a:pt x="212" y="348"/>
                    <a:pt x="212" y="348"/>
                  </a:cubicBezTo>
                  <a:lnTo>
                    <a:pt x="212" y="545"/>
                  </a:lnTo>
                  <a:close/>
                  <a:moveTo>
                    <a:pt x="116" y="211"/>
                  </a:moveTo>
                  <a:cubicBezTo>
                    <a:pt x="115" y="211"/>
                    <a:pt x="114" y="211"/>
                    <a:pt x="113" y="211"/>
                  </a:cubicBezTo>
                  <a:cubicBezTo>
                    <a:pt x="112" y="211"/>
                    <a:pt x="111" y="211"/>
                    <a:pt x="110" y="211"/>
                  </a:cubicBezTo>
                  <a:cubicBezTo>
                    <a:pt x="57" y="210"/>
                    <a:pt x="14" y="166"/>
                    <a:pt x="14" y="113"/>
                  </a:cubicBezTo>
                  <a:cubicBezTo>
                    <a:pt x="14" y="58"/>
                    <a:pt x="58" y="14"/>
                    <a:pt x="113" y="14"/>
                  </a:cubicBezTo>
                  <a:cubicBezTo>
                    <a:pt x="167" y="14"/>
                    <a:pt x="212" y="58"/>
                    <a:pt x="212" y="113"/>
                  </a:cubicBezTo>
                  <a:cubicBezTo>
                    <a:pt x="212" y="166"/>
                    <a:pt x="169" y="210"/>
                    <a:pt x="116" y="211"/>
                  </a:cubicBezTo>
                  <a:close/>
                  <a:moveTo>
                    <a:pt x="445" y="21"/>
                  </a:moveTo>
                  <a:cubicBezTo>
                    <a:pt x="537" y="113"/>
                    <a:pt x="537" y="113"/>
                    <a:pt x="537" y="11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354" y="113"/>
                    <a:pt x="354" y="113"/>
                    <a:pt x="354" y="113"/>
                  </a:cubicBezTo>
                  <a:lnTo>
                    <a:pt x="445" y="21"/>
                  </a:lnTo>
                  <a:close/>
                  <a:moveTo>
                    <a:pt x="445" y="545"/>
                  </a:moveTo>
                  <a:cubicBezTo>
                    <a:pt x="391" y="545"/>
                    <a:pt x="347" y="501"/>
                    <a:pt x="347" y="446"/>
                  </a:cubicBezTo>
                  <a:cubicBezTo>
                    <a:pt x="347" y="392"/>
                    <a:pt x="391" y="348"/>
                    <a:pt x="445" y="348"/>
                  </a:cubicBezTo>
                  <a:cubicBezTo>
                    <a:pt x="500" y="348"/>
                    <a:pt x="544" y="392"/>
                    <a:pt x="544" y="446"/>
                  </a:cubicBezTo>
                  <a:cubicBezTo>
                    <a:pt x="544" y="501"/>
                    <a:pt x="500" y="545"/>
                    <a:pt x="445" y="5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6571146" y="4312462"/>
            <a:ext cx="5071578" cy="835998"/>
            <a:chOff x="7044222" y="4254495"/>
            <a:chExt cx="5071578" cy="835998"/>
          </a:xfrm>
        </p:grpSpPr>
        <p:sp>
          <p:nvSpPr>
            <p:cNvPr id="13" name="Dowolny kształt 12"/>
            <p:cNvSpPr/>
            <p:nvPr/>
          </p:nvSpPr>
          <p:spPr>
            <a:xfrm>
              <a:off x="7044222" y="4254501"/>
              <a:ext cx="5071578" cy="835992"/>
            </a:xfrm>
            <a:custGeom>
              <a:avLst/>
              <a:gdLst>
                <a:gd name="connsiteX0" fmla="*/ 0 w 2109410"/>
                <a:gd name="connsiteY0" fmla="*/ 59984 h 599843"/>
                <a:gd name="connsiteX1" fmla="*/ 59984 w 2109410"/>
                <a:gd name="connsiteY1" fmla="*/ 0 h 599843"/>
                <a:gd name="connsiteX2" fmla="*/ 2049426 w 2109410"/>
                <a:gd name="connsiteY2" fmla="*/ 0 h 599843"/>
                <a:gd name="connsiteX3" fmla="*/ 2109410 w 2109410"/>
                <a:gd name="connsiteY3" fmla="*/ 59984 h 599843"/>
                <a:gd name="connsiteX4" fmla="*/ 2109410 w 2109410"/>
                <a:gd name="connsiteY4" fmla="*/ 539859 h 599843"/>
                <a:gd name="connsiteX5" fmla="*/ 2049426 w 2109410"/>
                <a:gd name="connsiteY5" fmla="*/ 599843 h 599843"/>
                <a:gd name="connsiteX6" fmla="*/ 59984 w 2109410"/>
                <a:gd name="connsiteY6" fmla="*/ 599843 h 599843"/>
                <a:gd name="connsiteX7" fmla="*/ 0 w 2109410"/>
                <a:gd name="connsiteY7" fmla="*/ 539859 h 599843"/>
                <a:gd name="connsiteX8" fmla="*/ 0 w 2109410"/>
                <a:gd name="connsiteY8" fmla="*/ 59984 h 59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410" h="599843">
                  <a:moveTo>
                    <a:pt x="0" y="59984"/>
                  </a:moveTo>
                  <a:cubicBezTo>
                    <a:pt x="0" y="26856"/>
                    <a:pt x="26856" y="0"/>
                    <a:pt x="59984" y="0"/>
                  </a:cubicBezTo>
                  <a:lnTo>
                    <a:pt x="2049426" y="0"/>
                  </a:lnTo>
                  <a:cubicBezTo>
                    <a:pt x="2082554" y="0"/>
                    <a:pt x="2109410" y="26856"/>
                    <a:pt x="2109410" y="59984"/>
                  </a:cubicBezTo>
                  <a:lnTo>
                    <a:pt x="2109410" y="539859"/>
                  </a:lnTo>
                  <a:cubicBezTo>
                    <a:pt x="2109410" y="572987"/>
                    <a:pt x="2082554" y="599843"/>
                    <a:pt x="2049426" y="599843"/>
                  </a:cubicBezTo>
                  <a:lnTo>
                    <a:pt x="59984" y="599843"/>
                  </a:lnTo>
                  <a:cubicBezTo>
                    <a:pt x="26856" y="599843"/>
                    <a:pt x="0" y="572987"/>
                    <a:pt x="0" y="539859"/>
                  </a:cubicBezTo>
                  <a:lnTo>
                    <a:pt x="0" y="59984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000" tIns="0" rIns="0" bIns="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chemeClr val="tx1"/>
                  </a:solidFill>
                </a:rPr>
                <a:t>Jakich </a:t>
              </a:r>
              <a:r>
                <a:rPr lang="pl-PL" sz="2000" dirty="0" err="1">
                  <a:solidFill>
                    <a:schemeClr val="tx1"/>
                  </a:solidFill>
                </a:rPr>
                <a:t>zachowań</a:t>
              </a:r>
              <a:r>
                <a:rPr lang="pl-PL" sz="2000" dirty="0">
                  <a:solidFill>
                    <a:schemeClr val="tx1"/>
                  </a:solidFill>
                </a:rPr>
                <a:t> nam </a:t>
              </a:r>
              <a:r>
                <a:rPr lang="pl-PL" sz="2000" b="1" dirty="0">
                  <a:solidFill>
                    <a:schemeClr val="accent1"/>
                  </a:solidFill>
                </a:rPr>
                <a:t>brakuje</a:t>
              </a:r>
              <a:r>
                <a:rPr lang="pl-PL" sz="2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Prostokąt z rogami zaokrąglonymi z jednej strony 13"/>
            <p:cNvSpPr/>
            <p:nvPr/>
          </p:nvSpPr>
          <p:spPr>
            <a:xfrm rot="16200000">
              <a:off x="6990318" y="4308402"/>
              <a:ext cx="835991" cy="728178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Freeform 107"/>
            <p:cNvSpPr>
              <a:spLocks noEditPoints="1"/>
            </p:cNvSpPr>
            <p:nvPr/>
          </p:nvSpPr>
          <p:spPr bwMode="auto">
            <a:xfrm>
              <a:off x="7144834" y="4414891"/>
              <a:ext cx="471992" cy="469027"/>
            </a:xfrm>
            <a:custGeom>
              <a:avLst/>
              <a:gdLst>
                <a:gd name="T0" fmla="*/ 591 w 610"/>
                <a:gd name="T1" fmla="*/ 523 h 606"/>
                <a:gd name="T2" fmla="*/ 463 w 610"/>
                <a:gd name="T3" fmla="*/ 395 h 606"/>
                <a:gd name="T4" fmla="*/ 432 w 610"/>
                <a:gd name="T5" fmla="*/ 74 h 606"/>
                <a:gd name="T6" fmla="*/ 253 w 610"/>
                <a:gd name="T7" fmla="*/ 0 h 606"/>
                <a:gd name="T8" fmla="*/ 74 w 610"/>
                <a:gd name="T9" fmla="*/ 74 h 606"/>
                <a:gd name="T10" fmla="*/ 0 w 610"/>
                <a:gd name="T11" fmla="*/ 253 h 606"/>
                <a:gd name="T12" fmla="*/ 74 w 610"/>
                <a:gd name="T13" fmla="*/ 433 h 606"/>
                <a:gd name="T14" fmla="*/ 253 w 610"/>
                <a:gd name="T15" fmla="*/ 507 h 606"/>
                <a:gd name="T16" fmla="*/ 395 w 610"/>
                <a:gd name="T17" fmla="*/ 464 h 606"/>
                <a:gd name="T18" fmla="*/ 522 w 610"/>
                <a:gd name="T19" fmla="*/ 591 h 606"/>
                <a:gd name="T20" fmla="*/ 557 w 610"/>
                <a:gd name="T21" fmla="*/ 606 h 606"/>
                <a:gd name="T22" fmla="*/ 591 w 610"/>
                <a:gd name="T23" fmla="*/ 591 h 606"/>
                <a:gd name="T24" fmla="*/ 591 w 610"/>
                <a:gd name="T25" fmla="*/ 523 h 606"/>
                <a:gd name="T26" fmla="*/ 84 w 610"/>
                <a:gd name="T27" fmla="*/ 423 h 606"/>
                <a:gd name="T28" fmla="*/ 14 w 610"/>
                <a:gd name="T29" fmla="*/ 253 h 606"/>
                <a:gd name="T30" fmla="*/ 84 w 610"/>
                <a:gd name="T31" fmla="*/ 84 h 606"/>
                <a:gd name="T32" fmla="*/ 253 w 610"/>
                <a:gd name="T33" fmla="*/ 14 h 606"/>
                <a:gd name="T34" fmla="*/ 422 w 610"/>
                <a:gd name="T35" fmla="*/ 84 h 606"/>
                <a:gd name="T36" fmla="*/ 449 w 610"/>
                <a:gd name="T37" fmla="*/ 391 h 606"/>
                <a:gd name="T38" fmla="*/ 448 w 610"/>
                <a:gd name="T39" fmla="*/ 392 h 606"/>
                <a:gd name="T40" fmla="*/ 422 w 610"/>
                <a:gd name="T41" fmla="*/ 423 h 606"/>
                <a:gd name="T42" fmla="*/ 392 w 610"/>
                <a:gd name="T43" fmla="*/ 448 h 606"/>
                <a:gd name="T44" fmla="*/ 391 w 610"/>
                <a:gd name="T45" fmla="*/ 449 h 606"/>
                <a:gd name="T46" fmla="*/ 253 w 610"/>
                <a:gd name="T47" fmla="*/ 493 h 606"/>
                <a:gd name="T48" fmla="*/ 84 w 610"/>
                <a:gd name="T49" fmla="*/ 423 h 606"/>
                <a:gd name="T50" fmla="*/ 581 w 610"/>
                <a:gd name="T51" fmla="*/ 581 h 606"/>
                <a:gd name="T52" fmla="*/ 532 w 610"/>
                <a:gd name="T53" fmla="*/ 581 h 606"/>
                <a:gd name="T54" fmla="*/ 406 w 610"/>
                <a:gd name="T55" fmla="*/ 455 h 606"/>
                <a:gd name="T56" fmla="*/ 432 w 610"/>
                <a:gd name="T57" fmla="*/ 433 h 606"/>
                <a:gd name="T58" fmla="*/ 455 w 610"/>
                <a:gd name="T59" fmla="*/ 406 h 606"/>
                <a:gd name="T60" fmla="*/ 581 w 610"/>
                <a:gd name="T61" fmla="*/ 533 h 606"/>
                <a:gd name="T62" fmla="*/ 581 w 610"/>
                <a:gd name="T63" fmla="*/ 58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0" h="606">
                  <a:moveTo>
                    <a:pt x="591" y="523"/>
                  </a:moveTo>
                  <a:cubicBezTo>
                    <a:pt x="463" y="395"/>
                    <a:pt x="463" y="395"/>
                    <a:pt x="463" y="395"/>
                  </a:cubicBezTo>
                  <a:cubicBezTo>
                    <a:pt x="530" y="296"/>
                    <a:pt x="519" y="161"/>
                    <a:pt x="432" y="74"/>
                  </a:cubicBezTo>
                  <a:cubicBezTo>
                    <a:pt x="384" y="26"/>
                    <a:pt x="321" y="0"/>
                    <a:pt x="253" y="0"/>
                  </a:cubicBezTo>
                  <a:cubicBezTo>
                    <a:pt x="185" y="0"/>
                    <a:pt x="122" y="26"/>
                    <a:pt x="74" y="74"/>
                  </a:cubicBezTo>
                  <a:cubicBezTo>
                    <a:pt x="26" y="122"/>
                    <a:pt x="0" y="186"/>
                    <a:pt x="0" y="253"/>
                  </a:cubicBezTo>
                  <a:cubicBezTo>
                    <a:pt x="0" y="321"/>
                    <a:pt x="26" y="385"/>
                    <a:pt x="74" y="433"/>
                  </a:cubicBezTo>
                  <a:cubicBezTo>
                    <a:pt x="122" y="480"/>
                    <a:pt x="185" y="507"/>
                    <a:pt x="253" y="507"/>
                  </a:cubicBezTo>
                  <a:cubicBezTo>
                    <a:pt x="304" y="507"/>
                    <a:pt x="353" y="492"/>
                    <a:pt x="395" y="464"/>
                  </a:cubicBezTo>
                  <a:cubicBezTo>
                    <a:pt x="522" y="591"/>
                    <a:pt x="522" y="591"/>
                    <a:pt x="522" y="591"/>
                  </a:cubicBezTo>
                  <a:cubicBezTo>
                    <a:pt x="532" y="601"/>
                    <a:pt x="544" y="606"/>
                    <a:pt x="557" y="606"/>
                  </a:cubicBezTo>
                  <a:cubicBezTo>
                    <a:pt x="569" y="606"/>
                    <a:pt x="582" y="601"/>
                    <a:pt x="591" y="591"/>
                  </a:cubicBezTo>
                  <a:cubicBezTo>
                    <a:pt x="610" y="572"/>
                    <a:pt x="610" y="542"/>
                    <a:pt x="591" y="523"/>
                  </a:cubicBezTo>
                  <a:close/>
                  <a:moveTo>
                    <a:pt x="84" y="423"/>
                  </a:moveTo>
                  <a:cubicBezTo>
                    <a:pt x="39" y="377"/>
                    <a:pt x="14" y="317"/>
                    <a:pt x="14" y="253"/>
                  </a:cubicBezTo>
                  <a:cubicBezTo>
                    <a:pt x="14" y="189"/>
                    <a:pt x="39" y="129"/>
                    <a:pt x="84" y="84"/>
                  </a:cubicBezTo>
                  <a:cubicBezTo>
                    <a:pt x="129" y="39"/>
                    <a:pt x="189" y="14"/>
                    <a:pt x="253" y="14"/>
                  </a:cubicBezTo>
                  <a:cubicBezTo>
                    <a:pt x="317" y="14"/>
                    <a:pt x="377" y="39"/>
                    <a:pt x="422" y="84"/>
                  </a:cubicBezTo>
                  <a:cubicBezTo>
                    <a:pt x="506" y="168"/>
                    <a:pt x="514" y="298"/>
                    <a:pt x="449" y="391"/>
                  </a:cubicBezTo>
                  <a:cubicBezTo>
                    <a:pt x="448" y="392"/>
                    <a:pt x="448" y="392"/>
                    <a:pt x="448" y="392"/>
                  </a:cubicBezTo>
                  <a:cubicBezTo>
                    <a:pt x="440" y="403"/>
                    <a:pt x="432" y="413"/>
                    <a:pt x="422" y="423"/>
                  </a:cubicBezTo>
                  <a:cubicBezTo>
                    <a:pt x="413" y="432"/>
                    <a:pt x="403" y="441"/>
                    <a:pt x="392" y="448"/>
                  </a:cubicBezTo>
                  <a:cubicBezTo>
                    <a:pt x="392" y="448"/>
                    <a:pt x="391" y="449"/>
                    <a:pt x="391" y="449"/>
                  </a:cubicBezTo>
                  <a:cubicBezTo>
                    <a:pt x="351" y="477"/>
                    <a:pt x="303" y="493"/>
                    <a:pt x="253" y="493"/>
                  </a:cubicBezTo>
                  <a:cubicBezTo>
                    <a:pt x="189" y="493"/>
                    <a:pt x="129" y="468"/>
                    <a:pt x="84" y="423"/>
                  </a:cubicBezTo>
                  <a:close/>
                  <a:moveTo>
                    <a:pt x="581" y="581"/>
                  </a:moveTo>
                  <a:cubicBezTo>
                    <a:pt x="568" y="595"/>
                    <a:pt x="546" y="595"/>
                    <a:pt x="532" y="581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15" y="448"/>
                    <a:pt x="424" y="441"/>
                    <a:pt x="432" y="433"/>
                  </a:cubicBezTo>
                  <a:cubicBezTo>
                    <a:pt x="440" y="424"/>
                    <a:pt x="448" y="415"/>
                    <a:pt x="455" y="406"/>
                  </a:cubicBezTo>
                  <a:cubicBezTo>
                    <a:pt x="581" y="533"/>
                    <a:pt x="581" y="533"/>
                    <a:pt x="581" y="533"/>
                  </a:cubicBezTo>
                  <a:cubicBezTo>
                    <a:pt x="595" y="546"/>
                    <a:pt x="595" y="568"/>
                    <a:pt x="581" y="58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upa 15"/>
          <p:cNvGrpSpPr/>
          <p:nvPr/>
        </p:nvGrpSpPr>
        <p:grpSpPr>
          <a:xfrm>
            <a:off x="6571146" y="1467630"/>
            <a:ext cx="5071578" cy="835993"/>
            <a:chOff x="7044222" y="1555204"/>
            <a:chExt cx="5071578" cy="835993"/>
          </a:xfrm>
        </p:grpSpPr>
        <p:sp>
          <p:nvSpPr>
            <p:cNvPr id="17" name="Prostokąt z rogami zaokrąglonymi z jednej strony 16"/>
            <p:cNvSpPr/>
            <p:nvPr/>
          </p:nvSpPr>
          <p:spPr>
            <a:xfrm rot="16200000">
              <a:off x="6990316" y="1609110"/>
              <a:ext cx="835991" cy="728179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8" name="Grupa 17"/>
            <p:cNvGrpSpPr/>
            <p:nvPr/>
          </p:nvGrpSpPr>
          <p:grpSpPr>
            <a:xfrm>
              <a:off x="7044222" y="1555205"/>
              <a:ext cx="5071578" cy="835992"/>
              <a:chOff x="7044222" y="1555205"/>
              <a:chExt cx="5071578" cy="835992"/>
            </a:xfrm>
          </p:grpSpPr>
          <p:sp>
            <p:nvSpPr>
              <p:cNvPr id="19" name="Dowolny kształt 18"/>
              <p:cNvSpPr/>
              <p:nvPr/>
            </p:nvSpPr>
            <p:spPr>
              <a:xfrm>
                <a:off x="7044222" y="1555205"/>
                <a:ext cx="5071578" cy="835992"/>
              </a:xfrm>
              <a:custGeom>
                <a:avLst/>
                <a:gdLst>
                  <a:gd name="connsiteX0" fmla="*/ 0 w 2109410"/>
                  <a:gd name="connsiteY0" fmla="*/ 59984 h 599843"/>
                  <a:gd name="connsiteX1" fmla="*/ 59984 w 2109410"/>
                  <a:gd name="connsiteY1" fmla="*/ 0 h 599843"/>
                  <a:gd name="connsiteX2" fmla="*/ 2049426 w 2109410"/>
                  <a:gd name="connsiteY2" fmla="*/ 0 h 599843"/>
                  <a:gd name="connsiteX3" fmla="*/ 2109410 w 2109410"/>
                  <a:gd name="connsiteY3" fmla="*/ 59984 h 599843"/>
                  <a:gd name="connsiteX4" fmla="*/ 2109410 w 2109410"/>
                  <a:gd name="connsiteY4" fmla="*/ 539859 h 599843"/>
                  <a:gd name="connsiteX5" fmla="*/ 2049426 w 2109410"/>
                  <a:gd name="connsiteY5" fmla="*/ 599843 h 599843"/>
                  <a:gd name="connsiteX6" fmla="*/ 59984 w 2109410"/>
                  <a:gd name="connsiteY6" fmla="*/ 599843 h 599843"/>
                  <a:gd name="connsiteX7" fmla="*/ 0 w 2109410"/>
                  <a:gd name="connsiteY7" fmla="*/ 539859 h 599843"/>
                  <a:gd name="connsiteX8" fmla="*/ 0 w 2109410"/>
                  <a:gd name="connsiteY8" fmla="*/ 59984 h 59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09410" h="599843">
                    <a:moveTo>
                      <a:pt x="0" y="59984"/>
                    </a:moveTo>
                    <a:cubicBezTo>
                      <a:pt x="0" y="26856"/>
                      <a:pt x="26856" y="0"/>
                      <a:pt x="59984" y="0"/>
                    </a:cubicBezTo>
                    <a:lnTo>
                      <a:pt x="2049426" y="0"/>
                    </a:lnTo>
                    <a:cubicBezTo>
                      <a:pt x="2082554" y="0"/>
                      <a:pt x="2109410" y="26856"/>
                      <a:pt x="2109410" y="59984"/>
                    </a:cubicBezTo>
                    <a:lnTo>
                      <a:pt x="2109410" y="539859"/>
                    </a:lnTo>
                    <a:cubicBezTo>
                      <a:pt x="2109410" y="572987"/>
                      <a:pt x="2082554" y="599843"/>
                      <a:pt x="2049426" y="599843"/>
                    </a:cubicBezTo>
                    <a:lnTo>
                      <a:pt x="59984" y="599843"/>
                    </a:lnTo>
                    <a:cubicBezTo>
                      <a:pt x="26856" y="599843"/>
                      <a:pt x="0" y="572987"/>
                      <a:pt x="0" y="539859"/>
                    </a:cubicBezTo>
                    <a:lnTo>
                      <a:pt x="0" y="59984"/>
                    </a:lnTo>
                    <a:close/>
                  </a:path>
                </a:pathLst>
              </a:custGeom>
              <a:no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36000" tIns="0" rIns="0" bIns="0" numCol="1" spcCol="1270" anchor="ctr" anchorCtr="0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2000" dirty="0">
                    <a:solidFill>
                      <a:schemeClr val="tx1"/>
                    </a:solidFill>
                  </a:rPr>
                  <a:t>Jakie są </a:t>
                </a:r>
                <a:r>
                  <a:rPr lang="pl-PL" sz="2000" b="1" dirty="0">
                    <a:solidFill>
                      <a:schemeClr val="accent1"/>
                    </a:solidFill>
                  </a:rPr>
                  <a:t>potencjalne pułapki</a:t>
                </a:r>
                <a:r>
                  <a:rPr lang="pl-PL" sz="2000" dirty="0">
                    <a:solidFill>
                      <a:schemeClr val="tx1"/>
                    </a:solidFill>
                  </a:rPr>
                  <a:t> </a:t>
                </a:r>
                <a:br>
                  <a:rPr lang="pl-PL" sz="2000" dirty="0">
                    <a:solidFill>
                      <a:schemeClr val="tx1"/>
                    </a:solidFill>
                  </a:rPr>
                </a:br>
                <a:r>
                  <a:rPr lang="pl-PL" sz="2000" dirty="0">
                    <a:solidFill>
                      <a:schemeClr val="tx1"/>
                    </a:solidFill>
                  </a:rPr>
                  <a:t>dla zespołu</a:t>
                </a:r>
                <a:r>
                  <a:rPr lang="en-US" sz="2000" dirty="0">
                    <a:solidFill>
                      <a:schemeClr val="tx1"/>
                    </a:solidFill>
                  </a:rPr>
                  <a:t>?</a:t>
                </a:r>
                <a:endParaRPr lang="pl-PL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108"/>
              <p:cNvSpPr>
                <a:spLocks noEditPoints="1"/>
              </p:cNvSpPr>
              <p:nvPr/>
            </p:nvSpPr>
            <p:spPr bwMode="auto">
              <a:xfrm>
                <a:off x="7187224" y="1696566"/>
                <a:ext cx="459890" cy="484959"/>
              </a:xfrm>
              <a:custGeom>
                <a:avLst/>
                <a:gdLst>
                  <a:gd name="T0" fmla="*/ 594 w 594"/>
                  <a:gd name="T1" fmla="*/ 421 h 627"/>
                  <a:gd name="T2" fmla="*/ 594 w 594"/>
                  <a:gd name="T3" fmla="*/ 420 h 627"/>
                  <a:gd name="T4" fmla="*/ 594 w 594"/>
                  <a:gd name="T5" fmla="*/ 419 h 627"/>
                  <a:gd name="T6" fmla="*/ 594 w 594"/>
                  <a:gd name="T7" fmla="*/ 418 h 627"/>
                  <a:gd name="T8" fmla="*/ 499 w 594"/>
                  <a:gd name="T9" fmla="*/ 149 h 627"/>
                  <a:gd name="T10" fmla="*/ 498 w 594"/>
                  <a:gd name="T11" fmla="*/ 147 h 627"/>
                  <a:gd name="T12" fmla="*/ 496 w 594"/>
                  <a:gd name="T13" fmla="*/ 146 h 627"/>
                  <a:gd name="T14" fmla="*/ 494 w 594"/>
                  <a:gd name="T15" fmla="*/ 145 h 627"/>
                  <a:gd name="T16" fmla="*/ 329 w 594"/>
                  <a:gd name="T17" fmla="*/ 100 h 627"/>
                  <a:gd name="T18" fmla="*/ 305 w 594"/>
                  <a:gd name="T19" fmla="*/ 68 h 627"/>
                  <a:gd name="T20" fmla="*/ 298 w 594"/>
                  <a:gd name="T21" fmla="*/ 0 h 627"/>
                  <a:gd name="T22" fmla="*/ 291 w 594"/>
                  <a:gd name="T23" fmla="*/ 68 h 627"/>
                  <a:gd name="T24" fmla="*/ 105 w 594"/>
                  <a:gd name="T25" fmla="*/ 39 h 627"/>
                  <a:gd name="T26" fmla="*/ 103 w 594"/>
                  <a:gd name="T27" fmla="*/ 38 h 627"/>
                  <a:gd name="T28" fmla="*/ 101 w 594"/>
                  <a:gd name="T29" fmla="*/ 39 h 627"/>
                  <a:gd name="T30" fmla="*/ 99 w 594"/>
                  <a:gd name="T31" fmla="*/ 40 h 627"/>
                  <a:gd name="T32" fmla="*/ 97 w 594"/>
                  <a:gd name="T33" fmla="*/ 41 h 627"/>
                  <a:gd name="T34" fmla="*/ 97 w 594"/>
                  <a:gd name="T35" fmla="*/ 43 h 627"/>
                  <a:gd name="T36" fmla="*/ 1 w 594"/>
                  <a:gd name="T37" fmla="*/ 310 h 627"/>
                  <a:gd name="T38" fmla="*/ 0 w 594"/>
                  <a:gd name="T39" fmla="*/ 311 h 627"/>
                  <a:gd name="T40" fmla="*/ 0 w 594"/>
                  <a:gd name="T41" fmla="*/ 313 h 627"/>
                  <a:gd name="T42" fmla="*/ 0 w 594"/>
                  <a:gd name="T43" fmla="*/ 314 h 627"/>
                  <a:gd name="T44" fmla="*/ 1 w 594"/>
                  <a:gd name="T45" fmla="*/ 315 h 627"/>
                  <a:gd name="T46" fmla="*/ 1 w 594"/>
                  <a:gd name="T47" fmla="*/ 316 h 627"/>
                  <a:gd name="T48" fmla="*/ 1 w 594"/>
                  <a:gd name="T49" fmla="*/ 316 h 627"/>
                  <a:gd name="T50" fmla="*/ 205 w 594"/>
                  <a:gd name="T51" fmla="*/ 316 h 627"/>
                  <a:gd name="T52" fmla="*/ 205 w 594"/>
                  <a:gd name="T53" fmla="*/ 316 h 627"/>
                  <a:gd name="T54" fmla="*/ 205 w 594"/>
                  <a:gd name="T55" fmla="*/ 315 h 627"/>
                  <a:gd name="T56" fmla="*/ 206 w 594"/>
                  <a:gd name="T57" fmla="*/ 314 h 627"/>
                  <a:gd name="T58" fmla="*/ 206 w 594"/>
                  <a:gd name="T59" fmla="*/ 313 h 627"/>
                  <a:gd name="T60" fmla="*/ 206 w 594"/>
                  <a:gd name="T61" fmla="*/ 311 h 627"/>
                  <a:gd name="T62" fmla="*/ 205 w 594"/>
                  <a:gd name="T63" fmla="*/ 310 h 627"/>
                  <a:gd name="T64" fmla="*/ 266 w 594"/>
                  <a:gd name="T65" fmla="*/ 97 h 627"/>
                  <a:gd name="T66" fmla="*/ 291 w 594"/>
                  <a:gd name="T67" fmla="*/ 130 h 627"/>
                  <a:gd name="T68" fmla="*/ 182 w 594"/>
                  <a:gd name="T69" fmla="*/ 578 h 627"/>
                  <a:gd name="T70" fmla="*/ 146 w 594"/>
                  <a:gd name="T71" fmla="*/ 627 h 627"/>
                  <a:gd name="T72" fmla="*/ 457 w 594"/>
                  <a:gd name="T73" fmla="*/ 620 h 627"/>
                  <a:gd name="T74" fmla="*/ 305 w 594"/>
                  <a:gd name="T75" fmla="*/ 578 h 627"/>
                  <a:gd name="T76" fmla="*/ 326 w 594"/>
                  <a:gd name="T77" fmla="*/ 114 h 627"/>
                  <a:gd name="T78" fmla="*/ 389 w 594"/>
                  <a:gd name="T79" fmla="*/ 418 h 627"/>
                  <a:gd name="T80" fmla="*/ 389 w 594"/>
                  <a:gd name="T81" fmla="*/ 419 h 627"/>
                  <a:gd name="T82" fmla="*/ 388 w 594"/>
                  <a:gd name="T83" fmla="*/ 420 h 627"/>
                  <a:gd name="T84" fmla="*/ 389 w 594"/>
                  <a:gd name="T85" fmla="*/ 421 h 627"/>
                  <a:gd name="T86" fmla="*/ 389 w 594"/>
                  <a:gd name="T87" fmla="*/ 422 h 627"/>
                  <a:gd name="T88" fmla="*/ 390 w 594"/>
                  <a:gd name="T89" fmla="*/ 424 h 627"/>
                  <a:gd name="T90" fmla="*/ 390 w 594"/>
                  <a:gd name="T91" fmla="*/ 424 h 627"/>
                  <a:gd name="T92" fmla="*/ 593 w 594"/>
                  <a:gd name="T93" fmla="*/ 424 h 627"/>
                  <a:gd name="T94" fmla="*/ 593 w 594"/>
                  <a:gd name="T95" fmla="*/ 424 h 627"/>
                  <a:gd name="T96" fmla="*/ 594 w 594"/>
                  <a:gd name="T97" fmla="*/ 422 h 627"/>
                  <a:gd name="T98" fmla="*/ 103 w 594"/>
                  <a:gd name="T99" fmla="*/ 66 h 627"/>
                  <a:gd name="T100" fmla="*/ 17 w 594"/>
                  <a:gd name="T101" fmla="*/ 306 h 627"/>
                  <a:gd name="T102" fmla="*/ 103 w 594"/>
                  <a:gd name="T103" fmla="*/ 353 h 627"/>
                  <a:gd name="T104" fmla="*/ 185 w 594"/>
                  <a:gd name="T105" fmla="*/ 320 h 627"/>
                  <a:gd name="T106" fmla="*/ 442 w 594"/>
                  <a:gd name="T107" fmla="*/ 613 h 627"/>
                  <a:gd name="T108" fmla="*/ 182 w 594"/>
                  <a:gd name="T109" fmla="*/ 592 h 627"/>
                  <a:gd name="T110" fmla="*/ 442 w 594"/>
                  <a:gd name="T111" fmla="*/ 613 h 627"/>
                  <a:gd name="T112" fmla="*/ 280 w 594"/>
                  <a:gd name="T113" fmla="*/ 99 h 627"/>
                  <a:gd name="T114" fmla="*/ 315 w 594"/>
                  <a:gd name="T115" fmla="*/ 99 h 627"/>
                  <a:gd name="T116" fmla="*/ 577 w 594"/>
                  <a:gd name="T117" fmla="*/ 413 h 627"/>
                  <a:gd name="T118" fmla="*/ 492 w 594"/>
                  <a:gd name="T119" fmla="*/ 173 h 627"/>
                  <a:gd name="T120" fmla="*/ 491 w 594"/>
                  <a:gd name="T121" fmla="*/ 460 h 627"/>
                  <a:gd name="T122" fmla="*/ 573 w 594"/>
                  <a:gd name="T123" fmla="*/ 427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94" h="627">
                    <a:moveTo>
                      <a:pt x="594" y="422"/>
                    </a:moveTo>
                    <a:cubicBezTo>
                      <a:pt x="594" y="422"/>
                      <a:pt x="594" y="421"/>
                      <a:pt x="594" y="421"/>
                    </a:cubicBezTo>
                    <a:cubicBezTo>
                      <a:pt x="594" y="421"/>
                      <a:pt x="594" y="421"/>
                      <a:pt x="594" y="420"/>
                    </a:cubicBezTo>
                    <a:cubicBezTo>
                      <a:pt x="594" y="420"/>
                      <a:pt x="594" y="420"/>
                      <a:pt x="594" y="420"/>
                    </a:cubicBezTo>
                    <a:cubicBezTo>
                      <a:pt x="594" y="420"/>
                      <a:pt x="594" y="420"/>
                      <a:pt x="594" y="419"/>
                    </a:cubicBezTo>
                    <a:cubicBezTo>
                      <a:pt x="594" y="419"/>
                      <a:pt x="594" y="419"/>
                      <a:pt x="594" y="419"/>
                    </a:cubicBezTo>
                    <a:cubicBezTo>
                      <a:pt x="594" y="419"/>
                      <a:pt x="594" y="418"/>
                      <a:pt x="594" y="418"/>
                    </a:cubicBezTo>
                    <a:cubicBezTo>
                      <a:pt x="594" y="418"/>
                      <a:pt x="594" y="418"/>
                      <a:pt x="594" y="418"/>
                    </a:cubicBezTo>
                    <a:cubicBezTo>
                      <a:pt x="499" y="149"/>
                      <a:pt x="499" y="149"/>
                      <a:pt x="499" y="149"/>
                    </a:cubicBezTo>
                    <a:cubicBezTo>
                      <a:pt x="499" y="149"/>
                      <a:pt x="499" y="149"/>
                      <a:pt x="499" y="149"/>
                    </a:cubicBezTo>
                    <a:cubicBezTo>
                      <a:pt x="498" y="149"/>
                      <a:pt x="498" y="148"/>
                      <a:pt x="498" y="148"/>
                    </a:cubicBezTo>
                    <a:cubicBezTo>
                      <a:pt x="498" y="148"/>
                      <a:pt x="498" y="148"/>
                      <a:pt x="498" y="147"/>
                    </a:cubicBezTo>
                    <a:cubicBezTo>
                      <a:pt x="497" y="147"/>
                      <a:pt x="497" y="147"/>
                      <a:pt x="496" y="146"/>
                    </a:cubicBezTo>
                    <a:cubicBezTo>
                      <a:pt x="496" y="146"/>
                      <a:pt x="496" y="146"/>
                      <a:pt x="496" y="146"/>
                    </a:cubicBezTo>
                    <a:cubicBezTo>
                      <a:pt x="495" y="146"/>
                      <a:pt x="495" y="145"/>
                      <a:pt x="494" y="145"/>
                    </a:cubicBezTo>
                    <a:cubicBezTo>
                      <a:pt x="494" y="145"/>
                      <a:pt x="494" y="145"/>
                      <a:pt x="494" y="145"/>
                    </a:cubicBezTo>
                    <a:cubicBezTo>
                      <a:pt x="494" y="145"/>
                      <a:pt x="494" y="145"/>
                      <a:pt x="494" y="145"/>
                    </a:cubicBezTo>
                    <a:cubicBezTo>
                      <a:pt x="329" y="100"/>
                      <a:pt x="329" y="100"/>
                      <a:pt x="329" y="100"/>
                    </a:cubicBezTo>
                    <a:cubicBezTo>
                      <a:pt x="329" y="100"/>
                      <a:pt x="329" y="99"/>
                      <a:pt x="329" y="99"/>
                    </a:cubicBezTo>
                    <a:cubicBezTo>
                      <a:pt x="329" y="84"/>
                      <a:pt x="319" y="72"/>
                      <a:pt x="305" y="68"/>
                    </a:cubicBezTo>
                    <a:cubicBezTo>
                      <a:pt x="305" y="7"/>
                      <a:pt x="305" y="7"/>
                      <a:pt x="305" y="7"/>
                    </a:cubicBezTo>
                    <a:cubicBezTo>
                      <a:pt x="305" y="3"/>
                      <a:pt x="302" y="0"/>
                      <a:pt x="298" y="0"/>
                    </a:cubicBezTo>
                    <a:cubicBezTo>
                      <a:pt x="294" y="0"/>
                      <a:pt x="291" y="3"/>
                      <a:pt x="291" y="7"/>
                    </a:cubicBezTo>
                    <a:cubicBezTo>
                      <a:pt x="291" y="68"/>
                      <a:pt x="291" y="68"/>
                      <a:pt x="291" y="68"/>
                    </a:cubicBezTo>
                    <a:cubicBezTo>
                      <a:pt x="282" y="70"/>
                      <a:pt x="275" y="76"/>
                      <a:pt x="270" y="84"/>
                    </a:cubicBezTo>
                    <a:cubicBezTo>
                      <a:pt x="105" y="39"/>
                      <a:pt x="105" y="39"/>
                      <a:pt x="105" y="39"/>
                    </a:cubicBezTo>
                    <a:cubicBezTo>
                      <a:pt x="104" y="39"/>
                      <a:pt x="104" y="39"/>
                      <a:pt x="103" y="39"/>
                    </a:cubicBezTo>
                    <a:cubicBezTo>
                      <a:pt x="103" y="39"/>
                      <a:pt x="103" y="38"/>
                      <a:pt x="103" y="38"/>
                    </a:cubicBezTo>
                    <a:cubicBezTo>
                      <a:pt x="103" y="38"/>
                      <a:pt x="103" y="39"/>
                      <a:pt x="103" y="39"/>
                    </a:cubicBezTo>
                    <a:cubicBezTo>
                      <a:pt x="102" y="39"/>
                      <a:pt x="102" y="39"/>
                      <a:pt x="101" y="39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0" y="39"/>
                      <a:pt x="100" y="39"/>
                      <a:pt x="99" y="40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98" y="40"/>
                      <a:pt x="98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2"/>
                      <a:pt x="97" y="42"/>
                      <a:pt x="97" y="43"/>
                    </a:cubicBezTo>
                    <a:cubicBezTo>
                      <a:pt x="97" y="43"/>
                      <a:pt x="96" y="43"/>
                      <a:pt x="96" y="43"/>
                    </a:cubicBezTo>
                    <a:cubicBezTo>
                      <a:pt x="1" y="310"/>
                      <a:pt x="1" y="310"/>
                      <a:pt x="1" y="310"/>
                    </a:cubicBezTo>
                    <a:cubicBezTo>
                      <a:pt x="0" y="310"/>
                      <a:pt x="0" y="310"/>
                      <a:pt x="0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315"/>
                      <a:pt x="1" y="315"/>
                      <a:pt x="1" y="315"/>
                    </a:cubicBezTo>
                    <a:cubicBezTo>
                      <a:pt x="1" y="315"/>
                      <a:pt x="1" y="316"/>
                      <a:pt x="1" y="316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1" y="316"/>
                      <a:pt x="1" y="316"/>
                      <a:pt x="1" y="316"/>
                    </a:cubicBezTo>
                    <a:cubicBezTo>
                      <a:pt x="21" y="347"/>
                      <a:pt x="60" y="367"/>
                      <a:pt x="103" y="367"/>
                    </a:cubicBezTo>
                    <a:cubicBezTo>
                      <a:pt x="146" y="367"/>
                      <a:pt x="185" y="347"/>
                      <a:pt x="205" y="316"/>
                    </a:cubicBezTo>
                    <a:cubicBezTo>
                      <a:pt x="205" y="316"/>
                      <a:pt x="205" y="316"/>
                      <a:pt x="205" y="316"/>
                    </a:cubicBezTo>
                    <a:cubicBezTo>
                      <a:pt x="205" y="316"/>
                      <a:pt x="205" y="316"/>
                      <a:pt x="205" y="316"/>
                    </a:cubicBezTo>
                    <a:cubicBezTo>
                      <a:pt x="205" y="316"/>
                      <a:pt x="205" y="316"/>
                      <a:pt x="205" y="316"/>
                    </a:cubicBezTo>
                    <a:cubicBezTo>
                      <a:pt x="205" y="316"/>
                      <a:pt x="205" y="315"/>
                      <a:pt x="205" y="315"/>
                    </a:cubicBezTo>
                    <a:cubicBezTo>
                      <a:pt x="205" y="315"/>
                      <a:pt x="206" y="315"/>
                      <a:pt x="206" y="314"/>
                    </a:cubicBezTo>
                    <a:cubicBezTo>
                      <a:pt x="206" y="314"/>
                      <a:pt x="206" y="314"/>
                      <a:pt x="206" y="314"/>
                    </a:cubicBezTo>
                    <a:cubicBezTo>
                      <a:pt x="206" y="313"/>
                      <a:pt x="206" y="313"/>
                      <a:pt x="206" y="313"/>
                    </a:cubicBezTo>
                    <a:cubicBezTo>
                      <a:pt x="206" y="313"/>
                      <a:pt x="206" y="313"/>
                      <a:pt x="206" y="313"/>
                    </a:cubicBezTo>
                    <a:cubicBezTo>
                      <a:pt x="206" y="312"/>
                      <a:pt x="206" y="312"/>
                      <a:pt x="206" y="312"/>
                    </a:cubicBezTo>
                    <a:cubicBezTo>
                      <a:pt x="206" y="312"/>
                      <a:pt x="206" y="312"/>
                      <a:pt x="206" y="311"/>
                    </a:cubicBezTo>
                    <a:cubicBezTo>
                      <a:pt x="206" y="311"/>
                      <a:pt x="206" y="311"/>
                      <a:pt x="206" y="311"/>
                    </a:cubicBezTo>
                    <a:cubicBezTo>
                      <a:pt x="206" y="310"/>
                      <a:pt x="206" y="310"/>
                      <a:pt x="205" y="310"/>
                    </a:cubicBezTo>
                    <a:cubicBezTo>
                      <a:pt x="114" y="56"/>
                      <a:pt x="114" y="56"/>
                      <a:pt x="114" y="56"/>
                    </a:cubicBezTo>
                    <a:cubicBezTo>
                      <a:pt x="266" y="97"/>
                      <a:pt x="266" y="97"/>
                      <a:pt x="266" y="97"/>
                    </a:cubicBezTo>
                    <a:cubicBezTo>
                      <a:pt x="266" y="98"/>
                      <a:pt x="266" y="99"/>
                      <a:pt x="266" y="99"/>
                    </a:cubicBezTo>
                    <a:cubicBezTo>
                      <a:pt x="266" y="114"/>
                      <a:pt x="277" y="127"/>
                      <a:pt x="291" y="130"/>
                    </a:cubicBezTo>
                    <a:cubicBezTo>
                      <a:pt x="291" y="578"/>
                      <a:pt x="291" y="578"/>
                      <a:pt x="291" y="578"/>
                    </a:cubicBezTo>
                    <a:cubicBezTo>
                      <a:pt x="182" y="578"/>
                      <a:pt x="182" y="578"/>
                      <a:pt x="182" y="578"/>
                    </a:cubicBezTo>
                    <a:cubicBezTo>
                      <a:pt x="158" y="578"/>
                      <a:pt x="139" y="597"/>
                      <a:pt x="139" y="620"/>
                    </a:cubicBezTo>
                    <a:cubicBezTo>
                      <a:pt x="139" y="624"/>
                      <a:pt x="142" y="627"/>
                      <a:pt x="146" y="627"/>
                    </a:cubicBezTo>
                    <a:cubicBezTo>
                      <a:pt x="450" y="627"/>
                      <a:pt x="450" y="627"/>
                      <a:pt x="450" y="627"/>
                    </a:cubicBezTo>
                    <a:cubicBezTo>
                      <a:pt x="454" y="627"/>
                      <a:pt x="457" y="624"/>
                      <a:pt x="457" y="620"/>
                    </a:cubicBezTo>
                    <a:cubicBezTo>
                      <a:pt x="457" y="597"/>
                      <a:pt x="437" y="578"/>
                      <a:pt x="414" y="578"/>
                    </a:cubicBezTo>
                    <a:cubicBezTo>
                      <a:pt x="305" y="578"/>
                      <a:pt x="305" y="578"/>
                      <a:pt x="305" y="578"/>
                    </a:cubicBezTo>
                    <a:cubicBezTo>
                      <a:pt x="305" y="130"/>
                      <a:pt x="305" y="130"/>
                      <a:pt x="305" y="130"/>
                    </a:cubicBezTo>
                    <a:cubicBezTo>
                      <a:pt x="314" y="128"/>
                      <a:pt x="322" y="122"/>
                      <a:pt x="326" y="114"/>
                    </a:cubicBezTo>
                    <a:cubicBezTo>
                      <a:pt x="483" y="157"/>
                      <a:pt x="483" y="157"/>
                      <a:pt x="483" y="157"/>
                    </a:cubicBezTo>
                    <a:cubicBezTo>
                      <a:pt x="389" y="418"/>
                      <a:pt x="389" y="418"/>
                      <a:pt x="389" y="418"/>
                    </a:cubicBezTo>
                    <a:cubicBezTo>
                      <a:pt x="389" y="418"/>
                      <a:pt x="389" y="418"/>
                      <a:pt x="389" y="418"/>
                    </a:cubicBezTo>
                    <a:cubicBezTo>
                      <a:pt x="389" y="418"/>
                      <a:pt x="389" y="419"/>
                      <a:pt x="389" y="419"/>
                    </a:cubicBezTo>
                    <a:cubicBezTo>
                      <a:pt x="389" y="419"/>
                      <a:pt x="389" y="419"/>
                      <a:pt x="389" y="419"/>
                    </a:cubicBezTo>
                    <a:cubicBezTo>
                      <a:pt x="389" y="420"/>
                      <a:pt x="388" y="420"/>
                      <a:pt x="388" y="420"/>
                    </a:cubicBezTo>
                    <a:cubicBezTo>
                      <a:pt x="388" y="420"/>
                      <a:pt x="389" y="420"/>
                      <a:pt x="389" y="420"/>
                    </a:cubicBezTo>
                    <a:cubicBezTo>
                      <a:pt x="389" y="421"/>
                      <a:pt x="389" y="421"/>
                      <a:pt x="389" y="421"/>
                    </a:cubicBezTo>
                    <a:cubicBezTo>
                      <a:pt x="389" y="421"/>
                      <a:pt x="389" y="422"/>
                      <a:pt x="389" y="422"/>
                    </a:cubicBezTo>
                    <a:cubicBezTo>
                      <a:pt x="389" y="422"/>
                      <a:pt x="389" y="422"/>
                      <a:pt x="389" y="422"/>
                    </a:cubicBezTo>
                    <a:cubicBezTo>
                      <a:pt x="389" y="423"/>
                      <a:pt x="389" y="423"/>
                      <a:pt x="389" y="423"/>
                    </a:cubicBezTo>
                    <a:cubicBezTo>
                      <a:pt x="389" y="423"/>
                      <a:pt x="389" y="424"/>
                      <a:pt x="390" y="424"/>
                    </a:cubicBezTo>
                    <a:cubicBezTo>
                      <a:pt x="390" y="424"/>
                      <a:pt x="390" y="424"/>
                      <a:pt x="390" y="424"/>
                    </a:cubicBezTo>
                    <a:cubicBezTo>
                      <a:pt x="390" y="424"/>
                      <a:pt x="390" y="424"/>
                      <a:pt x="390" y="424"/>
                    </a:cubicBezTo>
                    <a:cubicBezTo>
                      <a:pt x="409" y="455"/>
                      <a:pt x="448" y="474"/>
                      <a:pt x="491" y="474"/>
                    </a:cubicBezTo>
                    <a:cubicBezTo>
                      <a:pt x="534" y="474"/>
                      <a:pt x="573" y="455"/>
                      <a:pt x="593" y="424"/>
                    </a:cubicBezTo>
                    <a:cubicBezTo>
                      <a:pt x="593" y="424"/>
                      <a:pt x="593" y="424"/>
                      <a:pt x="593" y="424"/>
                    </a:cubicBezTo>
                    <a:cubicBezTo>
                      <a:pt x="593" y="424"/>
                      <a:pt x="593" y="424"/>
                      <a:pt x="593" y="424"/>
                    </a:cubicBezTo>
                    <a:cubicBezTo>
                      <a:pt x="593" y="424"/>
                      <a:pt x="593" y="423"/>
                      <a:pt x="593" y="423"/>
                    </a:cubicBezTo>
                    <a:cubicBezTo>
                      <a:pt x="593" y="423"/>
                      <a:pt x="594" y="423"/>
                      <a:pt x="594" y="422"/>
                    </a:cubicBezTo>
                    <a:cubicBezTo>
                      <a:pt x="594" y="422"/>
                      <a:pt x="594" y="422"/>
                      <a:pt x="594" y="422"/>
                    </a:cubicBezTo>
                    <a:close/>
                    <a:moveTo>
                      <a:pt x="103" y="66"/>
                    </a:moveTo>
                    <a:cubicBezTo>
                      <a:pt x="189" y="306"/>
                      <a:pt x="189" y="306"/>
                      <a:pt x="189" y="306"/>
                    </a:cubicBezTo>
                    <a:cubicBezTo>
                      <a:pt x="17" y="306"/>
                      <a:pt x="17" y="306"/>
                      <a:pt x="17" y="306"/>
                    </a:cubicBezTo>
                    <a:lnTo>
                      <a:pt x="103" y="66"/>
                    </a:lnTo>
                    <a:close/>
                    <a:moveTo>
                      <a:pt x="103" y="353"/>
                    </a:moveTo>
                    <a:cubicBezTo>
                      <a:pt x="70" y="353"/>
                      <a:pt x="40" y="340"/>
                      <a:pt x="21" y="320"/>
                    </a:cubicBez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66" y="340"/>
                      <a:pt x="136" y="353"/>
                      <a:pt x="103" y="353"/>
                    </a:cubicBezTo>
                    <a:close/>
                    <a:moveTo>
                      <a:pt x="442" y="613"/>
                    </a:moveTo>
                    <a:cubicBezTo>
                      <a:pt x="154" y="613"/>
                      <a:pt x="154" y="613"/>
                      <a:pt x="154" y="613"/>
                    </a:cubicBezTo>
                    <a:cubicBezTo>
                      <a:pt x="157" y="601"/>
                      <a:pt x="168" y="592"/>
                      <a:pt x="182" y="592"/>
                    </a:cubicBezTo>
                    <a:cubicBezTo>
                      <a:pt x="414" y="592"/>
                      <a:pt x="414" y="592"/>
                      <a:pt x="414" y="592"/>
                    </a:cubicBezTo>
                    <a:cubicBezTo>
                      <a:pt x="427" y="592"/>
                      <a:pt x="439" y="601"/>
                      <a:pt x="442" y="613"/>
                    </a:cubicBezTo>
                    <a:close/>
                    <a:moveTo>
                      <a:pt x="298" y="117"/>
                    </a:moveTo>
                    <a:cubicBezTo>
                      <a:pt x="288" y="117"/>
                      <a:pt x="280" y="109"/>
                      <a:pt x="280" y="99"/>
                    </a:cubicBezTo>
                    <a:cubicBezTo>
                      <a:pt x="280" y="90"/>
                      <a:pt x="288" y="82"/>
                      <a:pt x="298" y="82"/>
                    </a:cubicBezTo>
                    <a:cubicBezTo>
                      <a:pt x="308" y="82"/>
                      <a:pt x="315" y="90"/>
                      <a:pt x="315" y="99"/>
                    </a:cubicBezTo>
                    <a:cubicBezTo>
                      <a:pt x="315" y="109"/>
                      <a:pt x="308" y="117"/>
                      <a:pt x="298" y="117"/>
                    </a:cubicBezTo>
                    <a:close/>
                    <a:moveTo>
                      <a:pt x="577" y="413"/>
                    </a:moveTo>
                    <a:cubicBezTo>
                      <a:pt x="405" y="413"/>
                      <a:pt x="405" y="413"/>
                      <a:pt x="405" y="413"/>
                    </a:cubicBezTo>
                    <a:cubicBezTo>
                      <a:pt x="492" y="173"/>
                      <a:pt x="492" y="173"/>
                      <a:pt x="492" y="173"/>
                    </a:cubicBezTo>
                    <a:lnTo>
                      <a:pt x="577" y="413"/>
                    </a:lnTo>
                    <a:close/>
                    <a:moveTo>
                      <a:pt x="491" y="460"/>
                    </a:moveTo>
                    <a:cubicBezTo>
                      <a:pt x="458" y="460"/>
                      <a:pt x="428" y="448"/>
                      <a:pt x="410" y="427"/>
                    </a:cubicBezTo>
                    <a:cubicBezTo>
                      <a:pt x="573" y="427"/>
                      <a:pt x="573" y="427"/>
                      <a:pt x="573" y="427"/>
                    </a:cubicBezTo>
                    <a:cubicBezTo>
                      <a:pt x="554" y="448"/>
                      <a:pt x="524" y="460"/>
                      <a:pt x="491" y="46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Grupa 20"/>
          <p:cNvGrpSpPr/>
          <p:nvPr/>
        </p:nvGrpSpPr>
        <p:grpSpPr>
          <a:xfrm>
            <a:off x="6571146" y="5260746"/>
            <a:ext cx="5071578" cy="835992"/>
            <a:chOff x="7044222" y="5154266"/>
            <a:chExt cx="5071578" cy="835992"/>
          </a:xfrm>
        </p:grpSpPr>
        <p:sp>
          <p:nvSpPr>
            <p:cNvPr id="22" name="Dowolny kształt 21"/>
            <p:cNvSpPr/>
            <p:nvPr/>
          </p:nvSpPr>
          <p:spPr>
            <a:xfrm>
              <a:off x="7044222" y="5154266"/>
              <a:ext cx="5071578" cy="835992"/>
            </a:xfrm>
            <a:custGeom>
              <a:avLst/>
              <a:gdLst>
                <a:gd name="connsiteX0" fmla="*/ 0 w 2109410"/>
                <a:gd name="connsiteY0" fmla="*/ 59984 h 599843"/>
                <a:gd name="connsiteX1" fmla="*/ 59984 w 2109410"/>
                <a:gd name="connsiteY1" fmla="*/ 0 h 599843"/>
                <a:gd name="connsiteX2" fmla="*/ 2049426 w 2109410"/>
                <a:gd name="connsiteY2" fmla="*/ 0 h 599843"/>
                <a:gd name="connsiteX3" fmla="*/ 2109410 w 2109410"/>
                <a:gd name="connsiteY3" fmla="*/ 59984 h 599843"/>
                <a:gd name="connsiteX4" fmla="*/ 2109410 w 2109410"/>
                <a:gd name="connsiteY4" fmla="*/ 539859 h 599843"/>
                <a:gd name="connsiteX5" fmla="*/ 2049426 w 2109410"/>
                <a:gd name="connsiteY5" fmla="*/ 599843 h 599843"/>
                <a:gd name="connsiteX6" fmla="*/ 59984 w 2109410"/>
                <a:gd name="connsiteY6" fmla="*/ 599843 h 599843"/>
                <a:gd name="connsiteX7" fmla="*/ 0 w 2109410"/>
                <a:gd name="connsiteY7" fmla="*/ 539859 h 599843"/>
                <a:gd name="connsiteX8" fmla="*/ 0 w 2109410"/>
                <a:gd name="connsiteY8" fmla="*/ 59984 h 59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410" h="599843">
                  <a:moveTo>
                    <a:pt x="0" y="59984"/>
                  </a:moveTo>
                  <a:cubicBezTo>
                    <a:pt x="0" y="26856"/>
                    <a:pt x="26856" y="0"/>
                    <a:pt x="59984" y="0"/>
                  </a:cubicBezTo>
                  <a:lnTo>
                    <a:pt x="2049426" y="0"/>
                  </a:lnTo>
                  <a:cubicBezTo>
                    <a:pt x="2082554" y="0"/>
                    <a:pt x="2109410" y="26856"/>
                    <a:pt x="2109410" y="59984"/>
                  </a:cubicBezTo>
                  <a:lnTo>
                    <a:pt x="2109410" y="539859"/>
                  </a:lnTo>
                  <a:cubicBezTo>
                    <a:pt x="2109410" y="572987"/>
                    <a:pt x="2082554" y="599843"/>
                    <a:pt x="2049426" y="599843"/>
                  </a:cubicBezTo>
                  <a:lnTo>
                    <a:pt x="59984" y="599843"/>
                  </a:lnTo>
                  <a:cubicBezTo>
                    <a:pt x="26856" y="599843"/>
                    <a:pt x="0" y="572987"/>
                    <a:pt x="0" y="539859"/>
                  </a:cubicBezTo>
                  <a:lnTo>
                    <a:pt x="0" y="59984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000" tIns="0" rIns="0" bIns="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chemeClr val="accent1"/>
                  </a:solidFill>
                </a:rPr>
                <a:t>Jak możemy je zastąpić</a:t>
              </a:r>
              <a:r>
                <a:rPr lang="en-US" sz="2000" b="1" dirty="0">
                  <a:solidFill>
                    <a:schemeClr val="accent1"/>
                  </a:solidFill>
                </a:rPr>
                <a:t>?</a:t>
              </a:r>
              <a:endParaRPr lang="pl-PL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Prostokąt z rogami zaokrąglonymi z jednej strony 22"/>
            <p:cNvSpPr/>
            <p:nvPr/>
          </p:nvSpPr>
          <p:spPr>
            <a:xfrm rot="16200000">
              <a:off x="6990319" y="5208172"/>
              <a:ext cx="835991" cy="728179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Freeform 123"/>
            <p:cNvSpPr>
              <a:spLocks noEditPoints="1"/>
            </p:cNvSpPr>
            <p:nvPr/>
          </p:nvSpPr>
          <p:spPr bwMode="auto">
            <a:xfrm>
              <a:off x="7138029" y="5282659"/>
              <a:ext cx="522995" cy="524724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6571145" y="519353"/>
            <a:ext cx="5071579" cy="835993"/>
            <a:chOff x="7044221" y="655439"/>
            <a:chExt cx="5071579" cy="835993"/>
          </a:xfrm>
        </p:grpSpPr>
        <p:sp>
          <p:nvSpPr>
            <p:cNvPr id="26" name="Dowolny kształt 25"/>
            <p:cNvSpPr/>
            <p:nvPr/>
          </p:nvSpPr>
          <p:spPr>
            <a:xfrm>
              <a:off x="7044222" y="655440"/>
              <a:ext cx="5071578" cy="835992"/>
            </a:xfrm>
            <a:custGeom>
              <a:avLst/>
              <a:gdLst>
                <a:gd name="connsiteX0" fmla="*/ 0 w 2109410"/>
                <a:gd name="connsiteY0" fmla="*/ 59984 h 599843"/>
                <a:gd name="connsiteX1" fmla="*/ 59984 w 2109410"/>
                <a:gd name="connsiteY1" fmla="*/ 0 h 599843"/>
                <a:gd name="connsiteX2" fmla="*/ 2049426 w 2109410"/>
                <a:gd name="connsiteY2" fmla="*/ 0 h 599843"/>
                <a:gd name="connsiteX3" fmla="*/ 2109410 w 2109410"/>
                <a:gd name="connsiteY3" fmla="*/ 59984 h 599843"/>
                <a:gd name="connsiteX4" fmla="*/ 2109410 w 2109410"/>
                <a:gd name="connsiteY4" fmla="*/ 539859 h 599843"/>
                <a:gd name="connsiteX5" fmla="*/ 2049426 w 2109410"/>
                <a:gd name="connsiteY5" fmla="*/ 599843 h 599843"/>
                <a:gd name="connsiteX6" fmla="*/ 59984 w 2109410"/>
                <a:gd name="connsiteY6" fmla="*/ 599843 h 599843"/>
                <a:gd name="connsiteX7" fmla="*/ 0 w 2109410"/>
                <a:gd name="connsiteY7" fmla="*/ 539859 h 599843"/>
                <a:gd name="connsiteX8" fmla="*/ 0 w 2109410"/>
                <a:gd name="connsiteY8" fmla="*/ 59984 h 59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410" h="599843">
                  <a:moveTo>
                    <a:pt x="0" y="59984"/>
                  </a:moveTo>
                  <a:cubicBezTo>
                    <a:pt x="0" y="26856"/>
                    <a:pt x="26856" y="0"/>
                    <a:pt x="59984" y="0"/>
                  </a:cubicBezTo>
                  <a:lnTo>
                    <a:pt x="2049426" y="0"/>
                  </a:lnTo>
                  <a:cubicBezTo>
                    <a:pt x="2082554" y="0"/>
                    <a:pt x="2109410" y="26856"/>
                    <a:pt x="2109410" y="59984"/>
                  </a:cubicBezTo>
                  <a:lnTo>
                    <a:pt x="2109410" y="539859"/>
                  </a:lnTo>
                  <a:cubicBezTo>
                    <a:pt x="2109410" y="572987"/>
                    <a:pt x="2082554" y="599843"/>
                    <a:pt x="2049426" y="599843"/>
                  </a:cubicBezTo>
                  <a:lnTo>
                    <a:pt x="59984" y="599843"/>
                  </a:lnTo>
                  <a:cubicBezTo>
                    <a:pt x="26856" y="599843"/>
                    <a:pt x="0" y="572987"/>
                    <a:pt x="0" y="539859"/>
                  </a:cubicBezTo>
                  <a:lnTo>
                    <a:pt x="0" y="59984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000" tIns="0" rIns="0" bIns="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dirty="0">
                  <a:solidFill>
                    <a:schemeClr val="tx1"/>
                  </a:solidFill>
                </a:rPr>
                <a:t>Jakie są nasze </a:t>
              </a:r>
              <a:r>
                <a:rPr lang="pl-PL" sz="2000" b="1" dirty="0">
                  <a:solidFill>
                    <a:schemeClr val="accent1"/>
                  </a:solidFill>
                </a:rPr>
                <a:t>mocne strony</a:t>
              </a:r>
              <a:r>
                <a:rPr lang="en-US" sz="2000" dirty="0">
                  <a:solidFill>
                    <a:schemeClr val="tx1"/>
                  </a:solidFill>
                </a:rPr>
                <a:t>?</a:t>
              </a:r>
              <a:endParaRPr lang="pl-PL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Prostokąt z rogami zaokrąglonymi z jednej strony 26"/>
            <p:cNvSpPr/>
            <p:nvPr/>
          </p:nvSpPr>
          <p:spPr>
            <a:xfrm rot="16200000">
              <a:off x="6990315" y="709345"/>
              <a:ext cx="835991" cy="728179"/>
            </a:xfrm>
            <a:prstGeom prst="round2SameRect">
              <a:avLst>
                <a:gd name="adj1" fmla="val 15805"/>
                <a:gd name="adj2" fmla="val 0"/>
              </a:avLst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Freeform 114"/>
            <p:cNvSpPr>
              <a:spLocks noEditPoints="1"/>
            </p:cNvSpPr>
            <p:nvPr/>
          </p:nvSpPr>
          <p:spPr bwMode="auto">
            <a:xfrm>
              <a:off x="7156843" y="814851"/>
              <a:ext cx="542877" cy="493604"/>
            </a:xfrm>
            <a:custGeom>
              <a:avLst/>
              <a:gdLst>
                <a:gd name="T0" fmla="*/ 589 w 701"/>
                <a:gd name="T1" fmla="*/ 526 h 638"/>
                <a:gd name="T2" fmla="*/ 375 w 701"/>
                <a:gd name="T3" fmla="*/ 310 h 638"/>
                <a:gd name="T4" fmla="*/ 436 w 701"/>
                <a:gd name="T5" fmla="*/ 280 h 638"/>
                <a:gd name="T6" fmla="*/ 563 w 701"/>
                <a:gd name="T7" fmla="*/ 257 h 638"/>
                <a:gd name="T8" fmla="*/ 432 w 701"/>
                <a:gd name="T9" fmla="*/ 257 h 638"/>
                <a:gd name="T10" fmla="*/ 371 w 701"/>
                <a:gd name="T11" fmla="*/ 282 h 638"/>
                <a:gd name="T12" fmla="*/ 382 w 701"/>
                <a:gd name="T13" fmla="*/ 128 h 638"/>
                <a:gd name="T14" fmla="*/ 469 w 701"/>
                <a:gd name="T15" fmla="*/ 66 h 638"/>
                <a:gd name="T16" fmla="*/ 338 w 701"/>
                <a:gd name="T17" fmla="*/ 66 h 638"/>
                <a:gd name="T18" fmla="*/ 319 w 701"/>
                <a:gd name="T19" fmla="*/ 229 h 638"/>
                <a:gd name="T20" fmla="*/ 206 w 701"/>
                <a:gd name="T21" fmla="*/ 283 h 638"/>
                <a:gd name="T22" fmla="*/ 131 w 701"/>
                <a:gd name="T23" fmla="*/ 257 h 638"/>
                <a:gd name="T24" fmla="*/ 0 w 701"/>
                <a:gd name="T25" fmla="*/ 257 h 638"/>
                <a:gd name="T26" fmla="*/ 127 w 701"/>
                <a:gd name="T27" fmla="*/ 280 h 638"/>
                <a:gd name="T28" fmla="*/ 201 w 701"/>
                <a:gd name="T29" fmla="*/ 310 h 638"/>
                <a:gd name="T30" fmla="*/ 210 w 701"/>
                <a:gd name="T31" fmla="*/ 472 h 638"/>
                <a:gd name="T32" fmla="*/ 131 w 701"/>
                <a:gd name="T33" fmla="*/ 536 h 638"/>
                <a:gd name="T34" fmla="*/ 262 w 701"/>
                <a:gd name="T35" fmla="*/ 536 h 638"/>
                <a:gd name="T36" fmla="*/ 259 w 701"/>
                <a:gd name="T37" fmla="*/ 392 h 638"/>
                <a:gd name="T38" fmla="*/ 348 w 701"/>
                <a:gd name="T39" fmla="*/ 374 h 638"/>
                <a:gd name="T40" fmla="*/ 570 w 701"/>
                <a:gd name="T41" fmla="*/ 572 h 638"/>
                <a:gd name="T42" fmla="*/ 701 w 701"/>
                <a:gd name="T43" fmla="*/ 572 h 638"/>
                <a:gd name="T44" fmla="*/ 498 w 701"/>
                <a:gd name="T45" fmla="*/ 206 h 638"/>
                <a:gd name="T46" fmla="*/ 498 w 701"/>
                <a:gd name="T47" fmla="*/ 309 h 638"/>
                <a:gd name="T48" fmla="*/ 448 w 701"/>
                <a:gd name="T49" fmla="*/ 270 h 638"/>
                <a:gd name="T50" fmla="*/ 446 w 701"/>
                <a:gd name="T51" fmla="*/ 257 h 638"/>
                <a:gd name="T52" fmla="*/ 352 w 701"/>
                <a:gd name="T53" fmla="*/ 66 h 638"/>
                <a:gd name="T54" fmla="*/ 455 w 701"/>
                <a:gd name="T55" fmla="*/ 66 h 638"/>
                <a:gd name="T56" fmla="*/ 352 w 701"/>
                <a:gd name="T57" fmla="*/ 66 h 638"/>
                <a:gd name="T58" fmla="*/ 14 w 701"/>
                <a:gd name="T59" fmla="*/ 257 h 638"/>
                <a:gd name="T60" fmla="*/ 117 w 701"/>
                <a:gd name="T61" fmla="*/ 257 h 638"/>
                <a:gd name="T62" fmla="*/ 248 w 701"/>
                <a:gd name="T63" fmla="*/ 536 h 638"/>
                <a:gd name="T64" fmla="*/ 145 w 701"/>
                <a:gd name="T65" fmla="*/ 536 h 638"/>
                <a:gd name="T66" fmla="*/ 248 w 701"/>
                <a:gd name="T67" fmla="*/ 536 h 638"/>
                <a:gd name="T68" fmla="*/ 288 w 701"/>
                <a:gd name="T69" fmla="*/ 237 h 638"/>
                <a:gd name="T70" fmla="*/ 288 w 701"/>
                <a:gd name="T71" fmla="*/ 383 h 638"/>
                <a:gd name="T72" fmla="*/ 636 w 701"/>
                <a:gd name="T73" fmla="*/ 624 h 638"/>
                <a:gd name="T74" fmla="*/ 636 w 701"/>
                <a:gd name="T75" fmla="*/ 520 h 638"/>
                <a:gd name="T76" fmla="*/ 636 w 701"/>
                <a:gd name="T77" fmla="*/ 62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01" h="638">
                  <a:moveTo>
                    <a:pt x="636" y="506"/>
                  </a:moveTo>
                  <a:cubicBezTo>
                    <a:pt x="617" y="506"/>
                    <a:pt x="600" y="514"/>
                    <a:pt x="589" y="526"/>
                  </a:cubicBezTo>
                  <a:cubicBezTo>
                    <a:pt x="357" y="363"/>
                    <a:pt x="357" y="363"/>
                    <a:pt x="357" y="363"/>
                  </a:cubicBezTo>
                  <a:cubicBezTo>
                    <a:pt x="369" y="349"/>
                    <a:pt x="375" y="330"/>
                    <a:pt x="375" y="310"/>
                  </a:cubicBezTo>
                  <a:cubicBezTo>
                    <a:pt x="375" y="305"/>
                    <a:pt x="375" y="300"/>
                    <a:pt x="374" y="296"/>
                  </a:cubicBezTo>
                  <a:cubicBezTo>
                    <a:pt x="436" y="280"/>
                    <a:pt x="436" y="280"/>
                    <a:pt x="436" y="280"/>
                  </a:cubicBezTo>
                  <a:cubicBezTo>
                    <a:pt x="445" y="305"/>
                    <a:pt x="469" y="323"/>
                    <a:pt x="498" y="323"/>
                  </a:cubicBezTo>
                  <a:cubicBezTo>
                    <a:pt x="534" y="323"/>
                    <a:pt x="563" y="294"/>
                    <a:pt x="563" y="257"/>
                  </a:cubicBezTo>
                  <a:cubicBezTo>
                    <a:pt x="563" y="221"/>
                    <a:pt x="534" y="192"/>
                    <a:pt x="498" y="192"/>
                  </a:cubicBezTo>
                  <a:cubicBezTo>
                    <a:pt x="461" y="192"/>
                    <a:pt x="432" y="221"/>
                    <a:pt x="432" y="257"/>
                  </a:cubicBezTo>
                  <a:cubicBezTo>
                    <a:pt x="432" y="261"/>
                    <a:pt x="432" y="264"/>
                    <a:pt x="433" y="267"/>
                  </a:cubicBezTo>
                  <a:cubicBezTo>
                    <a:pt x="371" y="282"/>
                    <a:pt x="371" y="282"/>
                    <a:pt x="371" y="282"/>
                  </a:cubicBezTo>
                  <a:cubicBezTo>
                    <a:pt x="364" y="262"/>
                    <a:pt x="350" y="245"/>
                    <a:pt x="332" y="235"/>
                  </a:cubicBezTo>
                  <a:cubicBezTo>
                    <a:pt x="382" y="128"/>
                    <a:pt x="382" y="128"/>
                    <a:pt x="382" y="128"/>
                  </a:cubicBezTo>
                  <a:cubicBezTo>
                    <a:pt x="389" y="130"/>
                    <a:pt x="396" y="131"/>
                    <a:pt x="403" y="131"/>
                  </a:cubicBezTo>
                  <a:cubicBezTo>
                    <a:pt x="440" y="131"/>
                    <a:pt x="469" y="102"/>
                    <a:pt x="469" y="66"/>
                  </a:cubicBezTo>
                  <a:cubicBezTo>
                    <a:pt x="469" y="29"/>
                    <a:pt x="440" y="0"/>
                    <a:pt x="403" y="0"/>
                  </a:cubicBezTo>
                  <a:cubicBezTo>
                    <a:pt x="367" y="0"/>
                    <a:pt x="338" y="29"/>
                    <a:pt x="338" y="66"/>
                  </a:cubicBezTo>
                  <a:cubicBezTo>
                    <a:pt x="338" y="89"/>
                    <a:pt x="350" y="110"/>
                    <a:pt x="369" y="122"/>
                  </a:cubicBezTo>
                  <a:cubicBezTo>
                    <a:pt x="319" y="229"/>
                    <a:pt x="319" y="229"/>
                    <a:pt x="319" y="229"/>
                  </a:cubicBezTo>
                  <a:cubicBezTo>
                    <a:pt x="309" y="225"/>
                    <a:pt x="299" y="223"/>
                    <a:pt x="288" y="223"/>
                  </a:cubicBezTo>
                  <a:cubicBezTo>
                    <a:pt x="250" y="223"/>
                    <a:pt x="217" y="248"/>
                    <a:pt x="206" y="283"/>
                  </a:cubicBezTo>
                  <a:cubicBezTo>
                    <a:pt x="130" y="266"/>
                    <a:pt x="130" y="266"/>
                    <a:pt x="130" y="266"/>
                  </a:cubicBezTo>
                  <a:cubicBezTo>
                    <a:pt x="131" y="263"/>
                    <a:pt x="131" y="260"/>
                    <a:pt x="131" y="257"/>
                  </a:cubicBezTo>
                  <a:cubicBezTo>
                    <a:pt x="131" y="221"/>
                    <a:pt x="102" y="192"/>
                    <a:pt x="65" y="192"/>
                  </a:cubicBezTo>
                  <a:cubicBezTo>
                    <a:pt x="29" y="192"/>
                    <a:pt x="0" y="221"/>
                    <a:pt x="0" y="257"/>
                  </a:cubicBezTo>
                  <a:cubicBezTo>
                    <a:pt x="0" y="294"/>
                    <a:pt x="29" y="323"/>
                    <a:pt x="65" y="323"/>
                  </a:cubicBezTo>
                  <a:cubicBezTo>
                    <a:pt x="94" y="323"/>
                    <a:pt x="118" y="305"/>
                    <a:pt x="127" y="280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1" y="301"/>
                    <a:pt x="201" y="306"/>
                    <a:pt x="201" y="310"/>
                  </a:cubicBezTo>
                  <a:cubicBezTo>
                    <a:pt x="201" y="343"/>
                    <a:pt x="219" y="371"/>
                    <a:pt x="246" y="386"/>
                  </a:cubicBezTo>
                  <a:cubicBezTo>
                    <a:pt x="210" y="472"/>
                    <a:pt x="210" y="472"/>
                    <a:pt x="210" y="472"/>
                  </a:cubicBezTo>
                  <a:cubicBezTo>
                    <a:pt x="206" y="471"/>
                    <a:pt x="201" y="470"/>
                    <a:pt x="196" y="470"/>
                  </a:cubicBezTo>
                  <a:cubicBezTo>
                    <a:pt x="160" y="470"/>
                    <a:pt x="131" y="500"/>
                    <a:pt x="131" y="536"/>
                  </a:cubicBezTo>
                  <a:cubicBezTo>
                    <a:pt x="131" y="572"/>
                    <a:pt x="160" y="602"/>
                    <a:pt x="196" y="602"/>
                  </a:cubicBezTo>
                  <a:cubicBezTo>
                    <a:pt x="232" y="602"/>
                    <a:pt x="262" y="572"/>
                    <a:pt x="262" y="536"/>
                  </a:cubicBezTo>
                  <a:cubicBezTo>
                    <a:pt x="262" y="510"/>
                    <a:pt x="246" y="487"/>
                    <a:pt x="224" y="476"/>
                  </a:cubicBezTo>
                  <a:cubicBezTo>
                    <a:pt x="259" y="392"/>
                    <a:pt x="259" y="392"/>
                    <a:pt x="259" y="392"/>
                  </a:cubicBezTo>
                  <a:cubicBezTo>
                    <a:pt x="268" y="396"/>
                    <a:pt x="278" y="397"/>
                    <a:pt x="288" y="397"/>
                  </a:cubicBezTo>
                  <a:cubicBezTo>
                    <a:pt x="311" y="397"/>
                    <a:pt x="332" y="388"/>
                    <a:pt x="348" y="374"/>
                  </a:cubicBezTo>
                  <a:cubicBezTo>
                    <a:pt x="580" y="537"/>
                    <a:pt x="580" y="537"/>
                    <a:pt x="580" y="537"/>
                  </a:cubicBezTo>
                  <a:cubicBezTo>
                    <a:pt x="574" y="547"/>
                    <a:pt x="570" y="559"/>
                    <a:pt x="570" y="572"/>
                  </a:cubicBezTo>
                  <a:cubicBezTo>
                    <a:pt x="570" y="608"/>
                    <a:pt x="599" y="638"/>
                    <a:pt x="636" y="638"/>
                  </a:cubicBezTo>
                  <a:cubicBezTo>
                    <a:pt x="672" y="638"/>
                    <a:pt x="701" y="608"/>
                    <a:pt x="701" y="572"/>
                  </a:cubicBezTo>
                  <a:cubicBezTo>
                    <a:pt x="701" y="536"/>
                    <a:pt x="672" y="506"/>
                    <a:pt x="636" y="506"/>
                  </a:cubicBezTo>
                  <a:close/>
                  <a:moveTo>
                    <a:pt x="498" y="206"/>
                  </a:moveTo>
                  <a:cubicBezTo>
                    <a:pt x="526" y="206"/>
                    <a:pt x="549" y="229"/>
                    <a:pt x="549" y="257"/>
                  </a:cubicBezTo>
                  <a:cubicBezTo>
                    <a:pt x="549" y="286"/>
                    <a:pt x="526" y="309"/>
                    <a:pt x="498" y="309"/>
                  </a:cubicBezTo>
                  <a:cubicBezTo>
                    <a:pt x="474" y="309"/>
                    <a:pt x="453" y="292"/>
                    <a:pt x="448" y="270"/>
                  </a:cubicBezTo>
                  <a:cubicBezTo>
                    <a:pt x="448" y="270"/>
                    <a:pt x="448" y="270"/>
                    <a:pt x="448" y="270"/>
                  </a:cubicBezTo>
                  <a:cubicBezTo>
                    <a:pt x="448" y="270"/>
                    <a:pt x="448" y="270"/>
                    <a:pt x="448" y="270"/>
                  </a:cubicBezTo>
                  <a:cubicBezTo>
                    <a:pt x="447" y="266"/>
                    <a:pt x="446" y="262"/>
                    <a:pt x="446" y="257"/>
                  </a:cubicBezTo>
                  <a:cubicBezTo>
                    <a:pt x="446" y="229"/>
                    <a:pt x="469" y="206"/>
                    <a:pt x="498" y="206"/>
                  </a:cubicBezTo>
                  <a:close/>
                  <a:moveTo>
                    <a:pt x="352" y="66"/>
                  </a:moveTo>
                  <a:cubicBezTo>
                    <a:pt x="352" y="37"/>
                    <a:pt x="375" y="14"/>
                    <a:pt x="403" y="14"/>
                  </a:cubicBezTo>
                  <a:cubicBezTo>
                    <a:pt x="432" y="14"/>
                    <a:pt x="455" y="37"/>
                    <a:pt x="455" y="66"/>
                  </a:cubicBezTo>
                  <a:cubicBezTo>
                    <a:pt x="455" y="94"/>
                    <a:pt x="432" y="117"/>
                    <a:pt x="403" y="117"/>
                  </a:cubicBezTo>
                  <a:cubicBezTo>
                    <a:pt x="375" y="117"/>
                    <a:pt x="352" y="94"/>
                    <a:pt x="352" y="66"/>
                  </a:cubicBezTo>
                  <a:close/>
                  <a:moveTo>
                    <a:pt x="65" y="309"/>
                  </a:moveTo>
                  <a:cubicBezTo>
                    <a:pt x="37" y="309"/>
                    <a:pt x="14" y="286"/>
                    <a:pt x="14" y="257"/>
                  </a:cubicBezTo>
                  <a:cubicBezTo>
                    <a:pt x="14" y="229"/>
                    <a:pt x="37" y="206"/>
                    <a:pt x="65" y="206"/>
                  </a:cubicBezTo>
                  <a:cubicBezTo>
                    <a:pt x="94" y="206"/>
                    <a:pt x="117" y="229"/>
                    <a:pt x="117" y="257"/>
                  </a:cubicBezTo>
                  <a:cubicBezTo>
                    <a:pt x="117" y="286"/>
                    <a:pt x="94" y="309"/>
                    <a:pt x="65" y="309"/>
                  </a:cubicBezTo>
                  <a:close/>
                  <a:moveTo>
                    <a:pt x="248" y="536"/>
                  </a:moveTo>
                  <a:cubicBezTo>
                    <a:pt x="248" y="564"/>
                    <a:pt x="225" y="588"/>
                    <a:pt x="196" y="588"/>
                  </a:cubicBezTo>
                  <a:cubicBezTo>
                    <a:pt x="168" y="588"/>
                    <a:pt x="145" y="564"/>
                    <a:pt x="145" y="536"/>
                  </a:cubicBezTo>
                  <a:cubicBezTo>
                    <a:pt x="145" y="508"/>
                    <a:pt x="168" y="484"/>
                    <a:pt x="196" y="484"/>
                  </a:cubicBezTo>
                  <a:cubicBezTo>
                    <a:pt x="225" y="484"/>
                    <a:pt x="248" y="508"/>
                    <a:pt x="248" y="536"/>
                  </a:cubicBezTo>
                  <a:close/>
                  <a:moveTo>
                    <a:pt x="215" y="310"/>
                  </a:moveTo>
                  <a:cubicBezTo>
                    <a:pt x="215" y="270"/>
                    <a:pt x="248" y="237"/>
                    <a:pt x="288" y="237"/>
                  </a:cubicBezTo>
                  <a:cubicBezTo>
                    <a:pt x="329" y="237"/>
                    <a:pt x="361" y="270"/>
                    <a:pt x="361" y="310"/>
                  </a:cubicBezTo>
                  <a:cubicBezTo>
                    <a:pt x="361" y="351"/>
                    <a:pt x="329" y="383"/>
                    <a:pt x="288" y="383"/>
                  </a:cubicBezTo>
                  <a:cubicBezTo>
                    <a:pt x="248" y="383"/>
                    <a:pt x="215" y="351"/>
                    <a:pt x="215" y="310"/>
                  </a:cubicBezTo>
                  <a:close/>
                  <a:moveTo>
                    <a:pt x="636" y="624"/>
                  </a:moveTo>
                  <a:cubicBezTo>
                    <a:pt x="607" y="624"/>
                    <a:pt x="584" y="600"/>
                    <a:pt x="584" y="572"/>
                  </a:cubicBezTo>
                  <a:cubicBezTo>
                    <a:pt x="584" y="544"/>
                    <a:pt x="607" y="520"/>
                    <a:pt x="636" y="520"/>
                  </a:cubicBezTo>
                  <a:cubicBezTo>
                    <a:pt x="664" y="520"/>
                    <a:pt x="687" y="544"/>
                    <a:pt x="687" y="572"/>
                  </a:cubicBezTo>
                  <a:cubicBezTo>
                    <a:pt x="687" y="600"/>
                    <a:pt x="664" y="624"/>
                    <a:pt x="636" y="62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3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Profil lidera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34785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Teoria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34359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9" y="1066836"/>
            <a:ext cx="4584192" cy="4705513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3501548" y="844073"/>
            <a:ext cx="5207445" cy="5195823"/>
            <a:chOff x="3501548" y="844073"/>
            <a:chExt cx="5207445" cy="5195823"/>
          </a:xfrm>
        </p:grpSpPr>
        <p:sp>
          <p:nvSpPr>
            <p:cNvPr id="13" name="Trójkąt równoramienny 12"/>
            <p:cNvSpPr/>
            <p:nvPr/>
          </p:nvSpPr>
          <p:spPr>
            <a:xfrm rot="18900000">
              <a:off x="3501548" y="1277371"/>
              <a:ext cx="1737679" cy="87108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Trójkąt równoramienny 13"/>
            <p:cNvSpPr/>
            <p:nvPr/>
          </p:nvSpPr>
          <p:spPr>
            <a:xfrm rot="13500000">
              <a:off x="3504438" y="4735515"/>
              <a:ext cx="1737679" cy="87108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Trójkąt równoramienny 14"/>
            <p:cNvSpPr/>
            <p:nvPr/>
          </p:nvSpPr>
          <p:spPr>
            <a:xfrm rot="2700000">
              <a:off x="6971314" y="1277371"/>
              <a:ext cx="1737679" cy="871084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Trójkąt równoramienny 15"/>
            <p:cNvSpPr/>
            <p:nvPr/>
          </p:nvSpPr>
          <p:spPr>
            <a:xfrm rot="8100000">
              <a:off x="6971314" y="4735515"/>
              <a:ext cx="1737679" cy="87108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dirty="0"/>
              <a:t>Co to znaczy </a:t>
            </a:r>
            <a:r>
              <a:rPr lang="pl-PL" altLang="pl-PL" b="1" dirty="0">
                <a:solidFill>
                  <a:schemeClr val="accent1"/>
                </a:solidFill>
              </a:rPr>
              <a:t>być liderem</a:t>
            </a:r>
            <a:r>
              <a:rPr lang="pl-PL" altLang="pl-PL" dirty="0"/>
              <a:t>?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047079" y="631273"/>
            <a:ext cx="207023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pl-PL" alt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Podważanie Status quo</a:t>
            </a:r>
            <a:endParaRPr lang="en-US" altLang="pl-PL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028339" y="1464937"/>
            <a:ext cx="165509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Stawianie wyzwań</a:t>
            </a:r>
            <a:endParaRPr lang="en-US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227057" y="3323985"/>
            <a:ext cx="224826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Przekonywanie</a:t>
            </a:r>
            <a:endParaRPr lang="en-US" altLang="pl-PL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8189250" y="5028532"/>
            <a:ext cx="1847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Motywowanie zespołu</a:t>
            </a:r>
            <a:endParaRPr lang="en-US" altLang="pl-PL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966459" y="5635656"/>
            <a:ext cx="228388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alt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Budowanie relacji</a:t>
            </a:r>
            <a:endParaRPr lang="en-US" altLang="pl-PL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440537" y="4984370"/>
            <a:ext cx="16346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Wspieranie</a:t>
            </a:r>
            <a:endParaRPr lang="en-US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866088" y="3227036"/>
            <a:ext cx="203618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Systematyczne planowanie</a:t>
            </a:r>
            <a:endParaRPr lang="en-US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97872" y="1464937"/>
            <a:ext cx="166327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  <a:defRPr/>
            </a:pPr>
            <a: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Dbałość </a:t>
            </a:r>
            <a:b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rgbClr val="5F5F5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 jakość</a:t>
            </a:r>
            <a:endParaRPr lang="en-US" dirty="0">
              <a:solidFill>
                <a:srgbClr val="5F5F5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2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08D33D8-A70F-7F2A-6EF7-B1E4C7600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DA468D4-69F6-DD07-D27A-CE708E0DA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a 14"/>
          <p:cNvSpPr/>
          <p:nvPr/>
        </p:nvSpPr>
        <p:spPr>
          <a:xfrm>
            <a:off x="760723" y="1643177"/>
            <a:ext cx="3045466" cy="30454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5358124" y="790576"/>
            <a:ext cx="5200650" cy="5267666"/>
            <a:chOff x="5998211" y="790576"/>
            <a:chExt cx="5200650" cy="5267666"/>
          </a:xfrm>
        </p:grpSpPr>
        <p:pic>
          <p:nvPicPr>
            <p:cNvPr id="12" name="Obraz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8211" y="790576"/>
              <a:ext cx="5200650" cy="526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Obraz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1" t="5467" r="5651" b="6475"/>
            <a:stretch/>
          </p:blipFill>
          <p:spPr bwMode="auto">
            <a:xfrm>
              <a:off x="6286500" y="1127760"/>
              <a:ext cx="4640580" cy="466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664" y="930026"/>
            <a:ext cx="3908564" cy="5204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zaokrąglony 5"/>
          <p:cNvSpPr/>
          <p:nvPr/>
        </p:nvSpPr>
        <p:spPr>
          <a:xfrm>
            <a:off x="6982064" y="349566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Podważanie Status quo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6996578" y="5827486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Budowanie relacji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9435828" y="4724122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99000">
                  <a:schemeClr val="accent5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Motywowanie zespołu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Prostokąt zaokrąglony 24"/>
          <p:cNvSpPr/>
          <p:nvPr/>
        </p:nvSpPr>
        <p:spPr>
          <a:xfrm>
            <a:off x="10085206" y="3068809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99000">
                  <a:schemeClr val="accent5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Przekonywanie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Prostokąt zaokrąglony 25"/>
          <p:cNvSpPr/>
          <p:nvPr/>
        </p:nvSpPr>
        <p:spPr>
          <a:xfrm>
            <a:off x="9435828" y="1414098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Stawianie wyzwań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rostokąt zaokrąglony 26"/>
          <p:cNvSpPr/>
          <p:nvPr/>
        </p:nvSpPr>
        <p:spPr>
          <a:xfrm>
            <a:off x="4558026" y="4724122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Wspieranie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3962116" y="3069110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Systematyczne planowanie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Prostokąt zaokrąglony 28"/>
          <p:cNvSpPr/>
          <p:nvPr/>
        </p:nvSpPr>
        <p:spPr>
          <a:xfrm>
            <a:off x="4558026" y="1414098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Dbałość </a:t>
            </a:r>
            <a:b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 jakość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ytuł 35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739379"/>
          </a:xfrm>
        </p:spPr>
        <p:txBody>
          <a:bodyPr/>
          <a:lstStyle/>
          <a:p>
            <a:r>
              <a:rPr lang="pl-PL" dirty="0"/>
              <a:t>Adam i </a:t>
            </a:r>
            <a:r>
              <a:rPr lang="pl-PL" b="1" dirty="0">
                <a:solidFill>
                  <a:schemeClr val="accent1"/>
                </a:solidFill>
              </a:rPr>
              <a:t>jego wyzwania…</a:t>
            </a:r>
            <a:br>
              <a:rPr lang="pl-PL" dirty="0"/>
            </a:b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165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a 14"/>
          <p:cNvSpPr/>
          <p:nvPr/>
        </p:nvSpPr>
        <p:spPr>
          <a:xfrm>
            <a:off x="760723" y="1643177"/>
            <a:ext cx="3045466" cy="30454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8124" y="790576"/>
            <a:ext cx="5200650" cy="526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altLang="pl-PL" dirty="0"/>
              <a:t>A co z Ewą?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664" y="930026"/>
            <a:ext cx="3908563" cy="520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0091" y="1123406"/>
            <a:ext cx="4624252" cy="46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8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358124" y="790576"/>
            <a:ext cx="5200650" cy="5267666"/>
            <a:chOff x="5358124" y="790576"/>
            <a:chExt cx="5200650" cy="5267666"/>
          </a:xfrm>
        </p:grpSpPr>
        <p:grpSp>
          <p:nvGrpSpPr>
            <p:cNvPr id="4" name="Grupa 3"/>
            <p:cNvGrpSpPr/>
            <p:nvPr/>
          </p:nvGrpSpPr>
          <p:grpSpPr>
            <a:xfrm>
              <a:off x="5358124" y="790576"/>
              <a:ext cx="5200650" cy="5267666"/>
              <a:chOff x="5998211" y="790576"/>
              <a:chExt cx="5200650" cy="5267666"/>
            </a:xfrm>
          </p:grpSpPr>
          <p:pic>
            <p:nvPicPr>
              <p:cNvPr id="12" name="Obraz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98211" y="790576"/>
                <a:ext cx="5200650" cy="5267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Obraz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1" t="5467" r="5651" b="6475"/>
              <a:stretch/>
            </p:blipFill>
            <p:spPr bwMode="auto">
              <a:xfrm>
                <a:off x="6286500" y="1127760"/>
                <a:ext cx="4640580" cy="4663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Obraz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30091" y="1123406"/>
              <a:ext cx="4624252" cy="462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Elipsa 14"/>
          <p:cNvSpPr/>
          <p:nvPr/>
        </p:nvSpPr>
        <p:spPr>
          <a:xfrm>
            <a:off x="760723" y="1643177"/>
            <a:ext cx="3045466" cy="30454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664" y="930026"/>
            <a:ext cx="3908563" cy="5204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zaokrąglony 5"/>
          <p:cNvSpPr/>
          <p:nvPr/>
        </p:nvSpPr>
        <p:spPr>
          <a:xfrm>
            <a:off x="6982064" y="349566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Podważanie Status quo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Prostokąt zaokrąglony 22"/>
          <p:cNvSpPr/>
          <p:nvPr/>
        </p:nvSpPr>
        <p:spPr>
          <a:xfrm>
            <a:off x="6996578" y="5827486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Budowanie relacji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9435828" y="4724122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99000">
                  <a:schemeClr val="accent5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Motywowanie zespołu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Prostokąt zaokrąglony 24"/>
          <p:cNvSpPr/>
          <p:nvPr/>
        </p:nvSpPr>
        <p:spPr>
          <a:xfrm>
            <a:off x="10085206" y="3068809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99000">
                  <a:schemeClr val="accent5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Przekonywanie</a:t>
            </a:r>
            <a:endParaRPr lang="en-US" altLang="pl-PL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Prostokąt zaokrąglony 25"/>
          <p:cNvSpPr/>
          <p:nvPr/>
        </p:nvSpPr>
        <p:spPr>
          <a:xfrm>
            <a:off x="9435828" y="1414098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Stawianie wyzwań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rostokąt zaokrąglony 26"/>
          <p:cNvSpPr/>
          <p:nvPr/>
        </p:nvSpPr>
        <p:spPr>
          <a:xfrm>
            <a:off x="4558026" y="4724122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Wspieranie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3962116" y="3069110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Systematyczne planowanie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Prostokąt zaokrąglony 28"/>
          <p:cNvSpPr/>
          <p:nvPr/>
        </p:nvSpPr>
        <p:spPr>
          <a:xfrm>
            <a:off x="4558026" y="1414098"/>
            <a:ext cx="1932663" cy="711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Dbałość </a:t>
            </a:r>
            <a:b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 jakość</a:t>
            </a:r>
            <a:endParaRPr lang="en-US" dirty="0">
              <a:solidFill>
                <a:schemeClr val="tx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Ewa i </a:t>
            </a:r>
            <a:r>
              <a:rPr lang="pl-PL" b="1" dirty="0">
                <a:solidFill>
                  <a:schemeClr val="accent1"/>
                </a:solidFill>
              </a:rPr>
              <a:t>jej wyzwania…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811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l-PL" dirty="0"/>
              <a:t>Zmiany w strukturze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4658980" y="4095750"/>
            <a:ext cx="4307220" cy="7079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600" dirty="0"/>
              <a:t>polskiej populacji </a:t>
            </a:r>
            <a:r>
              <a:rPr lang="pl-PL" sz="2400" dirty="0"/>
              <a:t>wg badań Extended DISC</a:t>
            </a:r>
          </a:p>
          <a:p>
            <a:endParaRPr lang="pl-PL" sz="3600" dirty="0"/>
          </a:p>
        </p:txBody>
      </p:sp>
      <p:sp>
        <p:nvSpPr>
          <p:cNvPr id="4" name="Prostokąt 3"/>
          <p:cNvSpPr/>
          <p:nvPr/>
        </p:nvSpPr>
        <p:spPr>
          <a:xfrm>
            <a:off x="5918200" y="-799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Zmiany w strukturze polskiej populacji</a:t>
            </a:r>
            <a:br>
              <a:rPr lang="pl-PL" dirty="0"/>
            </a:br>
            <a:r>
              <a:rPr lang="pl-PL" dirty="0"/>
              <a:t>wg badań Extended DISC</a:t>
            </a:r>
          </a:p>
        </p:txBody>
      </p:sp>
    </p:spTree>
    <p:extLst>
      <p:ext uri="{BB962C8B-B14F-4D97-AF65-F5344CB8AC3E}">
        <p14:creationId xmlns:p14="http://schemas.microsoft.com/office/powerpoint/2010/main" val="34695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40A9-1056-A9B7-0D64-6055FFA62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BFBCBE-088F-D52B-9ABE-3D44A19A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cs typeface="Poppins SemiBold" panose="00000700000000000000" pitchFamily="2" charset="0"/>
              </a:rPr>
              <a:t>Rozkład stylów </a:t>
            </a:r>
            <a:r>
              <a:rPr lang="pl-PL" b="1" dirty="0" err="1">
                <a:cs typeface="Poppins SemiBold" panose="00000700000000000000" pitchFamily="2" charset="0"/>
              </a:rPr>
              <a:t>zachowań</a:t>
            </a:r>
            <a:r>
              <a:rPr lang="pl-PL" b="1" dirty="0">
                <a:cs typeface="Poppins SemiBold" panose="00000700000000000000" pitchFamily="2" charset="0"/>
              </a:rPr>
              <a:t> </a:t>
            </a:r>
            <a:r>
              <a:rPr lang="pl-PL" b="1" dirty="0">
                <a:solidFill>
                  <a:srgbClr val="CC0A5D"/>
                </a:solidFill>
                <a:cs typeface="Poppins SemiBold" panose="00000700000000000000" pitchFamily="2" charset="0"/>
              </a:rPr>
              <a:t>Extended DISC</a:t>
            </a:r>
            <a:r>
              <a:rPr lang="pl-PL" b="1" baseline="30000" dirty="0">
                <a:solidFill>
                  <a:srgbClr val="CC0A5D"/>
                </a:solidFill>
                <a:cs typeface="Poppins SemiBold" panose="00000700000000000000" pitchFamily="2" charset="0"/>
              </a:rPr>
              <a:t>®</a:t>
            </a:r>
            <a:r>
              <a:rPr lang="pl-PL" b="1" dirty="0">
                <a:solidFill>
                  <a:srgbClr val="CC0A5D"/>
                </a:solidFill>
                <a:cs typeface="Poppins SemiBold" panose="00000700000000000000" pitchFamily="2" charset="0"/>
              </a:rPr>
              <a:t> </a:t>
            </a:r>
            <a:r>
              <a:rPr lang="pl-PL" b="1" dirty="0">
                <a:cs typeface="Poppins SemiBold" panose="00000700000000000000" pitchFamily="2" charset="0"/>
              </a:rPr>
              <a:t>w Polsce</a:t>
            </a:r>
            <a:r>
              <a:rPr lang="pl-PL" b="1" dirty="0">
                <a:solidFill>
                  <a:schemeClr val="tx2"/>
                </a:solidFill>
                <a:cs typeface="Poppins SemiBold" panose="00000700000000000000" pitchFamily="2" charset="0"/>
              </a:rPr>
              <a:t> </a:t>
            </a: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473724-B2D0-6415-3560-F60A36BB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209">
            <a:extLst>
              <a:ext uri="{FF2B5EF4-FFF2-40B4-BE49-F238E27FC236}">
                <a16:creationId xmlns:a16="http://schemas.microsoft.com/office/drawing/2014/main" id="{5B80D46E-6622-6DB8-3192-7E0D1E1519B6}"/>
              </a:ext>
            </a:extLst>
          </p:cNvPr>
          <p:cNvSpPr txBox="1"/>
          <p:nvPr/>
        </p:nvSpPr>
        <p:spPr>
          <a:xfrm>
            <a:off x="1251520" y="2099805"/>
            <a:ext cx="2862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 na 2024 (%)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0597F137-0351-2459-0C45-CE46A48141EB}"/>
              </a:ext>
            </a:extLst>
          </p:cNvPr>
          <p:cNvGrpSpPr/>
          <p:nvPr/>
        </p:nvGrpSpPr>
        <p:grpSpPr>
          <a:xfrm>
            <a:off x="1258121" y="3429000"/>
            <a:ext cx="3360178" cy="2313796"/>
            <a:chOff x="1258121" y="3516486"/>
            <a:chExt cx="3360178" cy="2313796"/>
          </a:xfrm>
        </p:grpSpPr>
        <p:sp>
          <p:nvSpPr>
            <p:cNvPr id="18" name="Rectangle: Rounded Corners 670">
              <a:extLst>
                <a:ext uri="{FF2B5EF4-FFF2-40B4-BE49-F238E27FC236}">
                  <a16:creationId xmlns:a16="http://schemas.microsoft.com/office/drawing/2014/main" id="{96F16764-CA4D-AF9C-7CC0-1FEA4FA384B6}"/>
                </a:ext>
              </a:extLst>
            </p:cNvPr>
            <p:cNvSpPr/>
            <p:nvPr/>
          </p:nvSpPr>
          <p:spPr>
            <a:xfrm>
              <a:off x="1260253" y="3516486"/>
              <a:ext cx="410308" cy="410308"/>
            </a:xfrm>
            <a:prstGeom prst="roundRect">
              <a:avLst/>
            </a:prstGeom>
            <a:solidFill>
              <a:srgbClr val="CC00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Rectangle: Rounded Corners 671">
              <a:extLst>
                <a:ext uri="{FF2B5EF4-FFF2-40B4-BE49-F238E27FC236}">
                  <a16:creationId xmlns:a16="http://schemas.microsoft.com/office/drawing/2014/main" id="{A6C8E58D-0553-F597-1366-2D3B9C2C3EEC}"/>
                </a:ext>
              </a:extLst>
            </p:cNvPr>
            <p:cNvSpPr/>
            <p:nvPr/>
          </p:nvSpPr>
          <p:spPr>
            <a:xfrm>
              <a:off x="1260253" y="4150982"/>
              <a:ext cx="410308" cy="410308"/>
            </a:xfrm>
            <a:prstGeom prst="roundRect">
              <a:avLst/>
            </a:prstGeom>
            <a:solidFill>
              <a:srgbClr val="F6B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: Rounded Corners 672">
              <a:extLst>
                <a:ext uri="{FF2B5EF4-FFF2-40B4-BE49-F238E27FC236}">
                  <a16:creationId xmlns:a16="http://schemas.microsoft.com/office/drawing/2014/main" id="{18A22BAA-DA90-0D02-6B3B-70F6CC69711C}"/>
                </a:ext>
              </a:extLst>
            </p:cNvPr>
            <p:cNvSpPr/>
            <p:nvPr/>
          </p:nvSpPr>
          <p:spPr>
            <a:xfrm>
              <a:off x="1258121" y="4785478"/>
              <a:ext cx="410308" cy="410308"/>
            </a:xfrm>
            <a:prstGeom prst="roundRect">
              <a:avLst/>
            </a:prstGeom>
            <a:solidFill>
              <a:srgbClr val="42B0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Rectangle: Rounded Corners 673">
              <a:extLst>
                <a:ext uri="{FF2B5EF4-FFF2-40B4-BE49-F238E27FC236}">
                  <a16:creationId xmlns:a16="http://schemas.microsoft.com/office/drawing/2014/main" id="{8B3B7E76-4FE6-C241-EC41-85F40B2C69B8}"/>
                </a:ext>
              </a:extLst>
            </p:cNvPr>
            <p:cNvSpPr/>
            <p:nvPr/>
          </p:nvSpPr>
          <p:spPr>
            <a:xfrm>
              <a:off x="1258121" y="5419974"/>
              <a:ext cx="410308" cy="410308"/>
            </a:xfrm>
            <a:prstGeom prst="roundRect">
              <a:avLst/>
            </a:prstGeom>
            <a:solidFill>
              <a:srgbClr val="3171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 Placeholder 36">
              <a:extLst>
                <a:ext uri="{FF2B5EF4-FFF2-40B4-BE49-F238E27FC236}">
                  <a16:creationId xmlns:a16="http://schemas.microsoft.com/office/drawing/2014/main" id="{A0D50E13-4B51-1BBD-8CD8-63B8607657C8}"/>
                </a:ext>
              </a:extLst>
            </p:cNvPr>
            <p:cNvSpPr txBox="1">
              <a:spLocks/>
            </p:cNvSpPr>
            <p:nvPr/>
          </p:nvSpPr>
          <p:spPr>
            <a:xfrm>
              <a:off x="1892917" y="3536974"/>
              <a:ext cx="2725382" cy="36933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srgbClr val="E2002C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E2002C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– 11,8%</a:t>
              </a:r>
            </a:p>
          </p:txBody>
        </p:sp>
        <p:sp>
          <p:nvSpPr>
            <p:cNvPr id="23" name="Text Placeholder 36">
              <a:extLst>
                <a:ext uri="{FF2B5EF4-FFF2-40B4-BE49-F238E27FC236}">
                  <a16:creationId xmlns:a16="http://schemas.microsoft.com/office/drawing/2014/main" id="{2EAFEE92-D276-495E-A5E2-E5AE840BCA34}"/>
                </a:ext>
              </a:extLst>
            </p:cNvPr>
            <p:cNvSpPr txBox="1">
              <a:spLocks/>
            </p:cNvSpPr>
            <p:nvPr/>
          </p:nvSpPr>
          <p:spPr>
            <a:xfrm>
              <a:off x="1892917" y="4175868"/>
              <a:ext cx="2725382" cy="36933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srgbClr val="F6BF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srgbClr val="E2002C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– 19,4%</a:t>
              </a:r>
            </a:p>
          </p:txBody>
        </p:sp>
        <p:sp>
          <p:nvSpPr>
            <p:cNvPr id="24" name="Text Placeholder 36">
              <a:extLst>
                <a:ext uri="{FF2B5EF4-FFF2-40B4-BE49-F238E27FC236}">
                  <a16:creationId xmlns:a16="http://schemas.microsoft.com/office/drawing/2014/main" id="{AC0D7829-CDB9-D46E-27F6-C810CBAAF38F}"/>
                </a:ext>
              </a:extLst>
            </p:cNvPr>
            <p:cNvSpPr txBox="1">
              <a:spLocks/>
            </p:cNvSpPr>
            <p:nvPr/>
          </p:nvSpPr>
          <p:spPr>
            <a:xfrm>
              <a:off x="1892917" y="4805966"/>
              <a:ext cx="2725382" cy="36933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srgbClr val="42B04D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 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– 45,4%</a:t>
              </a:r>
            </a:p>
          </p:txBody>
        </p:sp>
        <p:sp>
          <p:nvSpPr>
            <p:cNvPr id="25" name="Text Placeholder 36">
              <a:extLst>
                <a:ext uri="{FF2B5EF4-FFF2-40B4-BE49-F238E27FC236}">
                  <a16:creationId xmlns:a16="http://schemas.microsoft.com/office/drawing/2014/main" id="{4B8B6B19-8B47-4688-AA25-6EB0E3FE24AD}"/>
                </a:ext>
              </a:extLst>
            </p:cNvPr>
            <p:cNvSpPr txBox="1">
              <a:spLocks/>
            </p:cNvSpPr>
            <p:nvPr/>
          </p:nvSpPr>
          <p:spPr>
            <a:xfrm>
              <a:off x="1892917" y="5444375"/>
              <a:ext cx="2725382" cy="36933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srgbClr val="3171C3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srgbClr val="F6BF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– 23,4%</a:t>
              </a:r>
            </a:p>
          </p:txBody>
        </p:sp>
      </p:grpSp>
      <p:grpSp>
        <p:nvGrpSpPr>
          <p:cNvPr id="26" name="Group 7">
            <a:extLst>
              <a:ext uri="{FF2B5EF4-FFF2-40B4-BE49-F238E27FC236}">
                <a16:creationId xmlns:a16="http://schemas.microsoft.com/office/drawing/2014/main" id="{A461C644-E3D9-F45C-260A-BEC57E2590C5}"/>
              </a:ext>
            </a:extLst>
          </p:cNvPr>
          <p:cNvGrpSpPr/>
          <p:nvPr/>
        </p:nvGrpSpPr>
        <p:grpSpPr>
          <a:xfrm>
            <a:off x="5470789" y="886063"/>
            <a:ext cx="5418668" cy="5418667"/>
            <a:chOff x="5470789" y="719666"/>
            <a:chExt cx="5418668" cy="5418667"/>
          </a:xfrm>
        </p:grpSpPr>
        <p:graphicFrame>
          <p:nvGraphicFramePr>
            <p:cNvPr id="27" name="Chart 666">
              <a:extLst>
                <a:ext uri="{FF2B5EF4-FFF2-40B4-BE49-F238E27FC236}">
                  <a16:creationId xmlns:a16="http://schemas.microsoft.com/office/drawing/2014/main" id="{DCD6B461-2E13-AD35-A4A9-58BF20E16AA1}"/>
                </a:ext>
              </a:extLst>
            </p:cNvPr>
            <p:cNvGraphicFramePr/>
            <p:nvPr/>
          </p:nvGraphicFramePr>
          <p:xfrm>
            <a:off x="5470789" y="719666"/>
            <a:ext cx="541866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8" name="Oval 6">
              <a:extLst>
                <a:ext uri="{FF2B5EF4-FFF2-40B4-BE49-F238E27FC236}">
                  <a16:creationId xmlns:a16="http://schemas.microsoft.com/office/drawing/2014/main" id="{75F8A835-C72F-4794-004F-B829A5287944}"/>
                </a:ext>
              </a:extLst>
            </p:cNvPr>
            <p:cNvSpPr/>
            <p:nvPr/>
          </p:nvSpPr>
          <p:spPr>
            <a:xfrm>
              <a:off x="6850929" y="2099805"/>
              <a:ext cx="2658389" cy="2658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9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aśnienie owalne 17"/>
          <p:cNvSpPr/>
          <p:nvPr/>
        </p:nvSpPr>
        <p:spPr>
          <a:xfrm>
            <a:off x="8968512" y="2995066"/>
            <a:ext cx="3024000" cy="2376000"/>
          </a:xfrm>
          <a:prstGeom prst="wedgeEllipseCallout">
            <a:avLst>
              <a:gd name="adj1" fmla="val -58549"/>
              <a:gd name="adj2" fmla="val 7462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Jasne zasady </a:t>
            </a:r>
          </a:p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i </a:t>
            </a:r>
            <a:r>
              <a:rPr lang="pl-PL" b="1" dirty="0">
                <a:solidFill>
                  <a:schemeClr val="accent2"/>
                </a:solidFill>
              </a:rPr>
              <a:t>procedury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, wysoka jakość, konkretne dane.</a:t>
            </a:r>
          </a:p>
          <a:p>
            <a:pPr algn="ctr"/>
            <a:r>
              <a:rPr lang="pl-PL" b="1" dirty="0">
                <a:solidFill>
                  <a:schemeClr val="accent2"/>
                </a:solidFill>
              </a:rPr>
              <a:t>Możliwość specjalizacji</a:t>
            </a:r>
          </a:p>
        </p:txBody>
      </p:sp>
      <p:sp>
        <p:nvSpPr>
          <p:cNvPr id="17" name="Objaśnienie owalne 16"/>
          <p:cNvSpPr/>
          <p:nvPr/>
        </p:nvSpPr>
        <p:spPr>
          <a:xfrm>
            <a:off x="5908217" y="456080"/>
            <a:ext cx="4318710" cy="3014282"/>
          </a:xfrm>
          <a:prstGeom prst="wedgeEllipseCallout">
            <a:avLst>
              <a:gd name="adj1" fmla="val -25808"/>
              <a:gd name="adj2" fmla="val 66714"/>
            </a:avLst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400" b="1" dirty="0">
                <a:solidFill>
                  <a:schemeClr val="accent3"/>
                </a:solidFill>
              </a:rPr>
              <a:t>Szacunek</a:t>
            </a:r>
            <a:r>
              <a:rPr lang="pl-PL" sz="2400" dirty="0">
                <a:solidFill>
                  <a:schemeClr val="bg2">
                    <a:lumMod val="10000"/>
                  </a:schemeClr>
                </a:solidFill>
              </a:rPr>
              <a:t>, zaufanie, dobre planowane, </a:t>
            </a:r>
            <a:r>
              <a:rPr lang="pl-PL" sz="2400" b="1" dirty="0">
                <a:solidFill>
                  <a:schemeClr val="accent3"/>
                </a:solidFill>
              </a:rPr>
              <a:t>praca zespołowa</a:t>
            </a:r>
            <a:r>
              <a:rPr lang="pl-PL" sz="2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pl-PL" sz="2400" b="1" dirty="0">
                <a:solidFill>
                  <a:schemeClr val="accent3"/>
                </a:solidFill>
              </a:rPr>
              <a:t>równowaga </a:t>
            </a:r>
            <a:r>
              <a:rPr lang="pl-PL" sz="2400" dirty="0">
                <a:solidFill>
                  <a:schemeClr val="bg2">
                    <a:lumMod val="10000"/>
                  </a:schemeClr>
                </a:solidFill>
              </a:rPr>
              <a:t>między praca a życiem rodzinnym</a:t>
            </a:r>
          </a:p>
        </p:txBody>
      </p:sp>
      <p:sp>
        <p:nvSpPr>
          <p:cNvPr id="16" name="Objaśnienie owalne 15"/>
          <p:cNvSpPr/>
          <p:nvPr/>
        </p:nvSpPr>
        <p:spPr>
          <a:xfrm>
            <a:off x="2741160" y="1409700"/>
            <a:ext cx="2939577" cy="2309668"/>
          </a:xfrm>
          <a:prstGeom prst="wedgeEllipseCallout">
            <a:avLst>
              <a:gd name="adj1" fmla="val 32083"/>
              <a:gd name="adj2" fmla="val 56172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Super </a:t>
            </a:r>
            <a:r>
              <a:rPr lang="pl-PL" b="1" dirty="0">
                <a:solidFill>
                  <a:schemeClr val="accent4"/>
                </a:solidFill>
              </a:rPr>
              <a:t>atmosfera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i </a:t>
            </a:r>
            <a:r>
              <a:rPr lang="pl-PL" b="1" dirty="0">
                <a:solidFill>
                  <a:schemeClr val="accent4"/>
                </a:solidFill>
              </a:rPr>
              <a:t>przestrzeń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 </a:t>
            </a:r>
            <a:br>
              <a:rPr lang="pl-PL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na nowe pomysły</a:t>
            </a:r>
          </a:p>
          <a:p>
            <a:pPr algn="ctr"/>
            <a:r>
              <a:rPr lang="pl-PL" b="1" dirty="0">
                <a:solidFill>
                  <a:schemeClr val="accent4"/>
                </a:solidFill>
              </a:rPr>
              <a:t>- Jak najmniej biurokracji</a:t>
            </a:r>
          </a:p>
        </p:txBody>
      </p:sp>
      <p:sp>
        <p:nvSpPr>
          <p:cNvPr id="14" name="Objaśnienie owalne 13"/>
          <p:cNvSpPr/>
          <p:nvPr/>
        </p:nvSpPr>
        <p:spPr>
          <a:xfrm>
            <a:off x="672794" y="3429000"/>
            <a:ext cx="2602503" cy="2044824"/>
          </a:xfrm>
          <a:prstGeom prst="wedgeEllipseCallout">
            <a:avLst>
              <a:gd name="adj1" fmla="val 57201"/>
              <a:gd name="adj2" fmla="val 10359"/>
            </a:avLst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600" dirty="0">
                <a:solidFill>
                  <a:schemeClr val="bg2">
                    <a:lumMod val="10000"/>
                  </a:schemeClr>
                </a:solidFill>
              </a:rPr>
              <a:t>Chcemy podejmować </a:t>
            </a:r>
          </a:p>
          <a:p>
            <a:pPr algn="ctr"/>
            <a:r>
              <a:rPr lang="pl-PL" sz="1600" b="1" dirty="0">
                <a:solidFill>
                  <a:schemeClr val="accent5"/>
                </a:solidFill>
              </a:rPr>
              <a:t>trudne wyzwania </a:t>
            </a:r>
            <a:br>
              <a:rPr lang="pl-PL" sz="1600" b="1" dirty="0">
                <a:solidFill>
                  <a:schemeClr val="accent5"/>
                </a:solidFill>
              </a:rPr>
            </a:br>
            <a:r>
              <a:rPr lang="pl-PL" sz="1600" dirty="0">
                <a:solidFill>
                  <a:schemeClr val="bg2">
                    <a:lumMod val="10000"/>
                  </a:schemeClr>
                </a:solidFill>
              </a:rPr>
              <a:t>i </a:t>
            </a:r>
            <a:r>
              <a:rPr lang="pl-PL" sz="1600" b="1" dirty="0">
                <a:solidFill>
                  <a:schemeClr val="accent5"/>
                </a:solidFill>
              </a:rPr>
              <a:t>sami decydować</a:t>
            </a:r>
            <a:r>
              <a:rPr lang="pl-PL" sz="1600" dirty="0">
                <a:solidFill>
                  <a:schemeClr val="bg2">
                    <a:lumMod val="10000"/>
                  </a:schemeClr>
                </a:solidFill>
              </a:rPr>
              <a:t>. Cenimy </a:t>
            </a:r>
            <a:r>
              <a:rPr lang="pl-PL" sz="1600" b="1" dirty="0">
                <a:solidFill>
                  <a:schemeClr val="accent5"/>
                </a:solidFill>
              </a:rPr>
              <a:t>indywidualne cele </a:t>
            </a:r>
          </a:p>
          <a:p>
            <a:pPr algn="ctr"/>
            <a:r>
              <a:rPr lang="pl-PL" sz="1600" dirty="0">
                <a:solidFill>
                  <a:schemeClr val="bg2">
                    <a:lumMod val="10000"/>
                  </a:schemeClr>
                </a:solidFill>
              </a:rPr>
              <a:t>i nagrody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Co to znaczy </a:t>
            </a:r>
            <a:r>
              <a:rPr lang="pl-PL" b="1" dirty="0">
                <a:solidFill>
                  <a:schemeClr val="accent1"/>
                </a:solidFill>
              </a:rPr>
              <a:t>dla pracodawców</a:t>
            </a:r>
            <a:r>
              <a:rPr lang="pl-PL" dirty="0"/>
              <a:t>?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-1413666" y="736602"/>
            <a:ext cx="6428442" cy="3844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/>
              <a:t>Co motywuje osoby o danym stylu?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29" y="4008381"/>
            <a:ext cx="1823460" cy="24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38" y="4029119"/>
            <a:ext cx="1807882" cy="24071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68" y="4029121"/>
            <a:ext cx="1807882" cy="24071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98" y="4186777"/>
            <a:ext cx="1807882" cy="2249454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1990219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12C41-27FC-4398-8FC1-025D8DA1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CE2427-2736-1734-DF65-39A65B33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cs typeface="Poppins SemiBold" panose="00000700000000000000" pitchFamily="2" charset="0"/>
              </a:rPr>
              <a:t>Rozkład stylów </a:t>
            </a:r>
            <a:r>
              <a:rPr lang="pl-PL" b="1" dirty="0" err="1">
                <a:cs typeface="Poppins SemiBold" panose="00000700000000000000" pitchFamily="2" charset="0"/>
              </a:rPr>
              <a:t>zachowań</a:t>
            </a:r>
            <a:r>
              <a:rPr lang="pl-PL" b="1" dirty="0">
                <a:cs typeface="Poppins SemiBold" panose="00000700000000000000" pitchFamily="2" charset="0"/>
              </a:rPr>
              <a:t> </a:t>
            </a:r>
            <a:r>
              <a:rPr lang="pl-PL" b="1" dirty="0">
                <a:solidFill>
                  <a:srgbClr val="CC0A5D"/>
                </a:solidFill>
                <a:cs typeface="Poppins SemiBold" panose="00000700000000000000" pitchFamily="2" charset="0"/>
              </a:rPr>
              <a:t>Extended DISC® w Polsce i na Świecie </a:t>
            </a:r>
            <a:r>
              <a:rPr lang="pl-PL" b="1" dirty="0">
                <a:cs typeface="Poppins SemiBold" panose="00000700000000000000" pitchFamily="2" charset="0"/>
              </a:rPr>
              <a:t>– stan na 2024 (%)</a:t>
            </a:r>
            <a:r>
              <a:rPr lang="pl-PL" b="1" dirty="0">
                <a:solidFill>
                  <a:schemeClr val="tx2"/>
                </a:solidFill>
                <a:cs typeface="Poppins SemiBold" panose="00000700000000000000" pitchFamily="2" charset="0"/>
              </a:rPr>
              <a:t> </a:t>
            </a: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A274AC-02E0-3313-8B86-11B5A127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7B9A4CB-8328-E019-ADA5-D7115621808C}"/>
              </a:ext>
            </a:extLst>
          </p:cNvPr>
          <p:cNvGrpSpPr/>
          <p:nvPr/>
        </p:nvGrpSpPr>
        <p:grpSpPr>
          <a:xfrm>
            <a:off x="735606" y="1765354"/>
            <a:ext cx="3369458" cy="3369457"/>
            <a:chOff x="5470789" y="719666"/>
            <a:chExt cx="5418668" cy="5418667"/>
          </a:xfrm>
        </p:grpSpPr>
        <p:graphicFrame>
          <p:nvGraphicFramePr>
            <p:cNvPr id="5" name="Chart 7">
              <a:extLst>
                <a:ext uri="{FF2B5EF4-FFF2-40B4-BE49-F238E27FC236}">
                  <a16:creationId xmlns:a16="http://schemas.microsoft.com/office/drawing/2014/main" id="{490E4724-9FDD-E588-2639-A58F4A493AEF}"/>
                </a:ext>
              </a:extLst>
            </p:cNvPr>
            <p:cNvGraphicFramePr/>
            <p:nvPr/>
          </p:nvGraphicFramePr>
          <p:xfrm>
            <a:off x="5470789" y="719666"/>
            <a:ext cx="541866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1BCC9F27-E71A-4307-34BB-696F0D886A65}"/>
                </a:ext>
              </a:extLst>
            </p:cNvPr>
            <p:cNvSpPr/>
            <p:nvPr/>
          </p:nvSpPr>
          <p:spPr>
            <a:xfrm>
              <a:off x="6850929" y="2099805"/>
              <a:ext cx="2658389" cy="2658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0A5F02E7-A15D-F35A-FC84-61532799A173}"/>
              </a:ext>
            </a:extLst>
          </p:cNvPr>
          <p:cNvGrpSpPr/>
          <p:nvPr/>
        </p:nvGrpSpPr>
        <p:grpSpPr>
          <a:xfrm>
            <a:off x="7695050" y="1765354"/>
            <a:ext cx="3369458" cy="3369457"/>
            <a:chOff x="5470789" y="719666"/>
            <a:chExt cx="5418668" cy="5418667"/>
          </a:xfrm>
        </p:grpSpPr>
        <p:graphicFrame>
          <p:nvGraphicFramePr>
            <p:cNvPr id="9" name="Chart 10">
              <a:extLst>
                <a:ext uri="{FF2B5EF4-FFF2-40B4-BE49-F238E27FC236}">
                  <a16:creationId xmlns:a16="http://schemas.microsoft.com/office/drawing/2014/main" id="{80D1160B-6990-770C-53E1-4AB250649BD2}"/>
                </a:ext>
              </a:extLst>
            </p:cNvPr>
            <p:cNvGraphicFramePr/>
            <p:nvPr/>
          </p:nvGraphicFramePr>
          <p:xfrm>
            <a:off x="5470789" y="719666"/>
            <a:ext cx="541866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5FE9BACC-83F5-3C77-67D5-20B1EC099D27}"/>
                </a:ext>
              </a:extLst>
            </p:cNvPr>
            <p:cNvSpPr/>
            <p:nvPr/>
          </p:nvSpPr>
          <p:spPr>
            <a:xfrm>
              <a:off x="6850929" y="2099805"/>
              <a:ext cx="2658389" cy="2658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D41B917F-C32C-0A9B-EB84-7FA7473C8171}"/>
              </a:ext>
            </a:extLst>
          </p:cNvPr>
          <p:cNvGrpSpPr/>
          <p:nvPr/>
        </p:nvGrpSpPr>
        <p:grpSpPr>
          <a:xfrm>
            <a:off x="3776773" y="1910293"/>
            <a:ext cx="3718103" cy="3070630"/>
            <a:chOff x="4198667" y="2569197"/>
            <a:chExt cx="3718103" cy="3070630"/>
          </a:xfrm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A5E54E72-8ED5-0D48-F2D9-35787287856C}"/>
                </a:ext>
              </a:extLst>
            </p:cNvPr>
            <p:cNvGrpSpPr/>
            <p:nvPr/>
          </p:nvGrpSpPr>
          <p:grpSpPr>
            <a:xfrm>
              <a:off x="4727133" y="3203545"/>
              <a:ext cx="3189637" cy="410308"/>
              <a:chOff x="4727133" y="3479919"/>
              <a:chExt cx="3189637" cy="410308"/>
            </a:xfrm>
          </p:grpSpPr>
          <p:sp>
            <p:nvSpPr>
              <p:cNvPr id="39" name="Rectangle: Rounded Corners 13">
                <a:extLst>
                  <a:ext uri="{FF2B5EF4-FFF2-40B4-BE49-F238E27FC236}">
                    <a16:creationId xmlns:a16="http://schemas.microsoft.com/office/drawing/2014/main" id="{C2BE90D3-B197-6DD4-2950-01A53042D0DB}"/>
                  </a:ext>
                </a:extLst>
              </p:cNvPr>
              <p:cNvSpPr/>
              <p:nvPr/>
            </p:nvSpPr>
            <p:spPr>
              <a:xfrm>
                <a:off x="6118930" y="3479919"/>
                <a:ext cx="410308" cy="410308"/>
              </a:xfrm>
              <a:prstGeom prst="roundRect">
                <a:avLst/>
              </a:prstGeom>
              <a:solidFill>
                <a:srgbClr val="CC003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0" name="Text Placeholder 36">
                <a:extLst>
                  <a:ext uri="{FF2B5EF4-FFF2-40B4-BE49-F238E27FC236}">
                    <a16:creationId xmlns:a16="http://schemas.microsoft.com/office/drawing/2014/main" id="{79729988-73C3-4872-B8F6-2C7DA7512C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7133" y="3531185"/>
                <a:ext cx="1131047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8,7%</a:t>
                </a:r>
                <a:r>
                  <a:rPr kumimoji="0" lang="pl-PL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2002C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– </a:t>
                </a:r>
                <a:r>
                  <a:rPr kumimoji="0" lang="pl-PL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2002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</a:t>
                </a:r>
                <a:endParaRPr kumimoji="0" lang="pl-PL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1" name="Text Placeholder 36">
                <a:extLst>
                  <a:ext uri="{FF2B5EF4-FFF2-40B4-BE49-F238E27FC236}">
                    <a16:creationId xmlns:a16="http://schemas.microsoft.com/office/drawing/2014/main" id="{2204D8FB-83AB-9028-B0A4-B94E5B484B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5723" y="3531185"/>
                <a:ext cx="1131047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E2002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E2002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– 11,8%</a:t>
                </a:r>
              </a:p>
            </p:txBody>
          </p:sp>
        </p:grpSp>
        <p:grpSp>
          <p:nvGrpSpPr>
            <p:cNvPr id="13" name="Group 32">
              <a:extLst>
                <a:ext uri="{FF2B5EF4-FFF2-40B4-BE49-F238E27FC236}">
                  <a16:creationId xmlns:a16="http://schemas.microsoft.com/office/drawing/2014/main" id="{88FB86D8-D21A-0F39-C03D-66FBBD9149A9}"/>
                </a:ext>
              </a:extLst>
            </p:cNvPr>
            <p:cNvGrpSpPr/>
            <p:nvPr/>
          </p:nvGrpSpPr>
          <p:grpSpPr>
            <a:xfrm>
              <a:off x="4729265" y="3878869"/>
              <a:ext cx="3187505" cy="410308"/>
              <a:chOff x="4729265" y="4114415"/>
              <a:chExt cx="3187505" cy="410308"/>
            </a:xfrm>
          </p:grpSpPr>
          <p:sp>
            <p:nvSpPr>
              <p:cNvPr id="36" name="Rectangle: Rounded Corners 14">
                <a:extLst>
                  <a:ext uri="{FF2B5EF4-FFF2-40B4-BE49-F238E27FC236}">
                    <a16:creationId xmlns:a16="http://schemas.microsoft.com/office/drawing/2014/main" id="{55C45CAD-A2B2-8C96-6245-F3D2D040500E}"/>
                  </a:ext>
                </a:extLst>
              </p:cNvPr>
              <p:cNvSpPr/>
              <p:nvPr/>
            </p:nvSpPr>
            <p:spPr>
              <a:xfrm>
                <a:off x="6118930" y="4114415"/>
                <a:ext cx="410308" cy="410308"/>
              </a:xfrm>
              <a:prstGeom prst="roundRect">
                <a:avLst/>
              </a:prstGeom>
              <a:solidFill>
                <a:srgbClr val="F6B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7" name="Text Placeholder 36">
                <a:extLst>
                  <a:ext uri="{FF2B5EF4-FFF2-40B4-BE49-F238E27FC236}">
                    <a16:creationId xmlns:a16="http://schemas.microsoft.com/office/drawing/2014/main" id="{A76A3E2A-EA02-35AE-94A9-5E7AD34301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9265" y="4165681"/>
                <a:ext cx="1128915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26,1% – </a:t>
                </a: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6BF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</a:t>
                </a:r>
                <a:endPara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8" name="Text Placeholder 36">
                <a:extLst>
                  <a:ext uri="{FF2B5EF4-FFF2-40B4-BE49-F238E27FC236}">
                    <a16:creationId xmlns:a16="http://schemas.microsoft.com/office/drawing/2014/main" id="{ABDE5252-1EEE-2B0B-7963-0E96959200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5723" y="4165681"/>
                <a:ext cx="1131047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BF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</a:t>
                </a: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2002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– 19,4%</a:t>
                </a:r>
              </a:p>
            </p:txBody>
          </p:sp>
        </p:grpSp>
        <p:grpSp>
          <p:nvGrpSpPr>
            <p:cNvPr id="14" name="Group 33">
              <a:extLst>
                <a:ext uri="{FF2B5EF4-FFF2-40B4-BE49-F238E27FC236}">
                  <a16:creationId xmlns:a16="http://schemas.microsoft.com/office/drawing/2014/main" id="{8E688A1A-25FF-3959-8D41-CDAC7A2DA7BC}"/>
                </a:ext>
              </a:extLst>
            </p:cNvPr>
            <p:cNvGrpSpPr/>
            <p:nvPr/>
          </p:nvGrpSpPr>
          <p:grpSpPr>
            <a:xfrm>
              <a:off x="4727133" y="4554193"/>
              <a:ext cx="3187505" cy="410308"/>
              <a:chOff x="4727133" y="4748911"/>
              <a:chExt cx="3187505" cy="410308"/>
            </a:xfrm>
          </p:grpSpPr>
          <p:sp>
            <p:nvSpPr>
              <p:cNvPr id="33" name="Rectangle: Rounded Corners 15">
                <a:extLst>
                  <a:ext uri="{FF2B5EF4-FFF2-40B4-BE49-F238E27FC236}">
                    <a16:creationId xmlns:a16="http://schemas.microsoft.com/office/drawing/2014/main" id="{18CE7C09-5D61-04D1-C399-8966B141945D}"/>
                  </a:ext>
                </a:extLst>
              </p:cNvPr>
              <p:cNvSpPr/>
              <p:nvPr/>
            </p:nvSpPr>
            <p:spPr>
              <a:xfrm>
                <a:off x="6116798" y="4748911"/>
                <a:ext cx="410308" cy="410308"/>
              </a:xfrm>
              <a:prstGeom prst="roundRect">
                <a:avLst/>
              </a:prstGeom>
              <a:solidFill>
                <a:srgbClr val="42B0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4" name="Text Placeholder 36">
                <a:extLst>
                  <a:ext uri="{FF2B5EF4-FFF2-40B4-BE49-F238E27FC236}">
                    <a16:creationId xmlns:a16="http://schemas.microsoft.com/office/drawing/2014/main" id="{475869A7-A8DD-B39A-2030-18DEF66F56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7133" y="4800177"/>
                <a:ext cx="1131047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34% – </a:t>
                </a: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2B0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</a:t>
                </a:r>
                <a:endPara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5" name="Text Placeholder 36">
                <a:extLst>
                  <a:ext uri="{FF2B5EF4-FFF2-40B4-BE49-F238E27FC236}">
                    <a16:creationId xmlns:a16="http://schemas.microsoft.com/office/drawing/2014/main" id="{ECF3F3E0-64C0-8C5B-6AB8-3B5E31463F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5723" y="4800177"/>
                <a:ext cx="1128915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2B0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 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– 45,4%</a:t>
                </a:r>
              </a:p>
            </p:txBody>
          </p:sp>
        </p:grpSp>
        <p:grpSp>
          <p:nvGrpSpPr>
            <p:cNvPr id="15" name="Group 34">
              <a:extLst>
                <a:ext uri="{FF2B5EF4-FFF2-40B4-BE49-F238E27FC236}">
                  <a16:creationId xmlns:a16="http://schemas.microsoft.com/office/drawing/2014/main" id="{EC86F44C-6FBC-6E1B-036B-137017E75F3D}"/>
                </a:ext>
              </a:extLst>
            </p:cNvPr>
            <p:cNvGrpSpPr/>
            <p:nvPr/>
          </p:nvGrpSpPr>
          <p:grpSpPr>
            <a:xfrm>
              <a:off x="4198667" y="5229519"/>
              <a:ext cx="3715971" cy="410308"/>
              <a:chOff x="4198667" y="5383407"/>
              <a:chExt cx="3715971" cy="410308"/>
            </a:xfrm>
          </p:grpSpPr>
          <p:sp>
            <p:nvSpPr>
              <p:cNvPr id="30" name="Rectangle: Rounded Corners 16">
                <a:extLst>
                  <a:ext uri="{FF2B5EF4-FFF2-40B4-BE49-F238E27FC236}">
                    <a16:creationId xmlns:a16="http://schemas.microsoft.com/office/drawing/2014/main" id="{39709C3F-3665-9F28-86C1-98DC64D1D4D0}"/>
                  </a:ext>
                </a:extLst>
              </p:cNvPr>
              <p:cNvSpPr/>
              <p:nvPr/>
            </p:nvSpPr>
            <p:spPr>
              <a:xfrm>
                <a:off x="6116798" y="5383407"/>
                <a:ext cx="410308" cy="410308"/>
              </a:xfrm>
              <a:prstGeom prst="roundRect">
                <a:avLst/>
              </a:prstGeom>
              <a:solidFill>
                <a:srgbClr val="3171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1" name="Text Placeholder 36">
                <a:extLst>
                  <a:ext uri="{FF2B5EF4-FFF2-40B4-BE49-F238E27FC236}">
                    <a16:creationId xmlns:a16="http://schemas.microsoft.com/office/drawing/2014/main" id="{748E460A-F901-3BEC-151D-4AD0E80741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8667" y="5434673"/>
                <a:ext cx="1707638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31,2% – </a:t>
                </a:r>
                <a:r>
                  <a:rPr kumimoji="0" lang="pl-PL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71C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</a:t>
                </a: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</p:txBody>
          </p:sp>
          <p:sp>
            <p:nvSpPr>
              <p:cNvPr id="32" name="Text Placeholder 36">
                <a:extLst>
                  <a:ext uri="{FF2B5EF4-FFF2-40B4-BE49-F238E27FC236}">
                    <a16:creationId xmlns:a16="http://schemas.microsoft.com/office/drawing/2014/main" id="{99321753-300A-AA7F-A76B-D7CF30F019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5723" y="5434673"/>
                <a:ext cx="1128915" cy="307777"/>
              </a:xfrm>
              <a:prstGeom prst="rect">
                <a:avLst/>
              </a:prstGeom>
            </p:spPr>
            <p:txBody>
              <a:bodyPr vert="horz"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3171C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</a:t>
                </a:r>
                <a:r>
                  <a:rPr kumimoji="0" lang="pl-PL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6BF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pl-PL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  <a:ea typeface="Roboto" panose="02000000000000000000" pitchFamily="2" charset="0"/>
                    <a:cs typeface="Roboto" panose="02000000000000000000" pitchFamily="2" charset="0"/>
                  </a:rPr>
                  <a:t>– 23,4%</a:t>
                </a:r>
              </a:p>
            </p:txBody>
          </p:sp>
        </p:grpSp>
        <p:sp>
          <p:nvSpPr>
            <p:cNvPr id="16" name="Text Placeholder 36">
              <a:extLst>
                <a:ext uri="{FF2B5EF4-FFF2-40B4-BE49-F238E27FC236}">
                  <a16:creationId xmlns:a16="http://schemas.microsoft.com/office/drawing/2014/main" id="{FB2D2CC0-28A4-2D6D-B3F0-9DAB2695D1EB}"/>
                </a:ext>
              </a:extLst>
            </p:cNvPr>
            <p:cNvSpPr txBox="1">
              <a:spLocks/>
            </p:cNvSpPr>
            <p:nvPr/>
          </p:nvSpPr>
          <p:spPr>
            <a:xfrm>
              <a:off x="6785723" y="2569197"/>
              <a:ext cx="1131047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Polska</a:t>
              </a:r>
            </a:p>
          </p:txBody>
        </p:sp>
        <p:sp>
          <p:nvSpPr>
            <p:cNvPr id="29" name="Text Placeholder 36">
              <a:extLst>
                <a:ext uri="{FF2B5EF4-FFF2-40B4-BE49-F238E27FC236}">
                  <a16:creationId xmlns:a16="http://schemas.microsoft.com/office/drawing/2014/main" id="{03665786-6A8C-286F-F81A-3E4AB79A81D3}"/>
                </a:ext>
              </a:extLst>
            </p:cNvPr>
            <p:cNvSpPr txBox="1">
              <a:spLocks/>
            </p:cNvSpPr>
            <p:nvPr/>
          </p:nvSpPr>
          <p:spPr>
            <a:xfrm>
              <a:off x="4727132" y="2569197"/>
              <a:ext cx="1131047" cy="3693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Świat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aśnienie owalne 17"/>
          <p:cNvSpPr/>
          <p:nvPr/>
        </p:nvSpPr>
        <p:spPr>
          <a:xfrm>
            <a:off x="9260613" y="3193961"/>
            <a:ext cx="2393130" cy="1880316"/>
          </a:xfrm>
          <a:prstGeom prst="wedgeEllipseCallout">
            <a:avLst>
              <a:gd name="adj1" fmla="val -58549"/>
              <a:gd name="adj2" fmla="val 7462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b="1" dirty="0">
                <a:solidFill>
                  <a:schemeClr val="accent2"/>
                </a:solidFill>
              </a:rPr>
              <a:t>Umiarkowanie analityczni</a:t>
            </a:r>
          </a:p>
        </p:txBody>
      </p:sp>
      <p:sp>
        <p:nvSpPr>
          <p:cNvPr id="17" name="Objaśnienie owalne 16"/>
          <p:cNvSpPr/>
          <p:nvPr/>
        </p:nvSpPr>
        <p:spPr>
          <a:xfrm>
            <a:off x="6514088" y="1681186"/>
            <a:ext cx="2566057" cy="1917477"/>
          </a:xfrm>
          <a:prstGeom prst="wedgeEllipseCallou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b="1" dirty="0">
                <a:solidFill>
                  <a:schemeClr val="accent3"/>
                </a:solidFill>
              </a:rPr>
              <a:t>Raczej konserwatywni</a:t>
            </a:r>
          </a:p>
        </p:txBody>
      </p:sp>
      <p:sp>
        <p:nvSpPr>
          <p:cNvPr id="16" name="Objaśnienie owalne 15"/>
          <p:cNvSpPr/>
          <p:nvPr/>
        </p:nvSpPr>
        <p:spPr>
          <a:xfrm>
            <a:off x="2741115" y="1343368"/>
            <a:ext cx="3572808" cy="2376000"/>
          </a:xfrm>
          <a:prstGeom prst="wedgeEllipseCallout">
            <a:avLst>
              <a:gd name="adj1" fmla="val 29563"/>
              <a:gd name="adj2" fmla="val 56707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Jesteśmy mało otwarci,</a:t>
            </a:r>
          </a:p>
          <a:p>
            <a:pPr algn="ctr"/>
            <a:r>
              <a:rPr lang="pl-PL" b="1" dirty="0">
                <a:solidFill>
                  <a:schemeClr val="accent4"/>
                </a:solidFill>
              </a:rPr>
              <a:t>Nie lubimy chwalenia </a:t>
            </a:r>
          </a:p>
          <a:p>
            <a:pPr algn="ctr"/>
            <a:r>
              <a:rPr lang="pl-PL" b="1" dirty="0">
                <a:solidFill>
                  <a:schemeClr val="accent4"/>
                </a:solidFill>
              </a:rPr>
              <a:t>i sprzedawania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Popularność = hejt</a:t>
            </a:r>
          </a:p>
        </p:txBody>
      </p:sp>
      <p:sp>
        <p:nvSpPr>
          <p:cNvPr id="14" name="Objaśnienie owalne 13"/>
          <p:cNvSpPr/>
          <p:nvPr/>
        </p:nvSpPr>
        <p:spPr>
          <a:xfrm>
            <a:off x="543398" y="3097824"/>
            <a:ext cx="3024000" cy="2376000"/>
          </a:xfrm>
          <a:prstGeom prst="wedgeEllipseCallout">
            <a:avLst>
              <a:gd name="adj1" fmla="val 57201"/>
              <a:gd name="adj2" fmla="val 10359"/>
            </a:avLst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b="1" dirty="0">
                <a:solidFill>
                  <a:schemeClr val="accent5"/>
                </a:solidFill>
              </a:rPr>
              <a:t>Lubimy ryzyko,</a:t>
            </a:r>
          </a:p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Gramy ostro,</a:t>
            </a:r>
          </a:p>
          <a:p>
            <a:pPr algn="ctr"/>
            <a:r>
              <a:rPr lang="pl-PL" b="1" dirty="0">
                <a:solidFill>
                  <a:schemeClr val="accent5"/>
                </a:solidFill>
              </a:rPr>
              <a:t>Jesteśmy przedsiębiorczy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 algn="ctr"/>
            <a:r>
              <a:rPr lang="pl-PL" dirty="0">
                <a:solidFill>
                  <a:schemeClr val="bg2">
                    <a:lumMod val="10000"/>
                  </a:schemeClr>
                </a:solidFill>
              </a:rPr>
              <a:t>Lubimy się spierać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dirty="0"/>
              <a:t>Co to znaczy </a:t>
            </a:r>
            <a:r>
              <a:rPr lang="pl-PL" b="1" dirty="0">
                <a:solidFill>
                  <a:schemeClr val="accent1"/>
                </a:solidFill>
              </a:rPr>
              <a:t>dla pracodawców</a:t>
            </a:r>
            <a:r>
              <a:rPr lang="pl-PL" dirty="0"/>
              <a:t>?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-727866" y="736602"/>
            <a:ext cx="6428442" cy="3844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r"/>
            <a:r>
              <a:rPr lang="pl-PL" sz="2000" b="1" dirty="0"/>
              <a:t>Co nas różni od populacji innych krajów?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29" y="4008381"/>
            <a:ext cx="1823460" cy="24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38" y="4029119"/>
            <a:ext cx="1807882" cy="24071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68" y="4029121"/>
            <a:ext cx="1807882" cy="24071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8" y="4186777"/>
            <a:ext cx="1807882" cy="2249454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0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  <p:bldP spid="16" grpId="0" animBg="1"/>
          <p:bldP spid="14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7" grpId="0" animBg="1"/>
          <p:bldP spid="16" grpId="0" animBg="1"/>
          <p:bldP spid="14" grpId="0" animBg="1"/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Historia</a:t>
            </a:r>
            <a:r>
              <a:rPr lang="pl-PL" dirty="0"/>
              <a:t> </a:t>
            </a:r>
            <a:r>
              <a:rPr lang="pl-PL" b="1" dirty="0">
                <a:solidFill>
                  <a:schemeClr val="accent1"/>
                </a:solidFill>
              </a:rPr>
              <a:t>modelu</a:t>
            </a:r>
            <a:r>
              <a:rPr lang="pl-PL" dirty="0"/>
              <a:t> </a:t>
            </a:r>
            <a:r>
              <a:rPr lang="en-US" dirty="0"/>
              <a:t>Extended DISC</a:t>
            </a:r>
            <a:endParaRPr lang="pl-PL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209800" y="5126953"/>
            <a:ext cx="7772400" cy="40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altLang="pl-PL" sz="2800" dirty="0">
                <a:solidFill>
                  <a:schemeClr val="tx1"/>
                </a:solidFill>
              </a:rPr>
              <a:t>Model opiera się na pracach </a:t>
            </a:r>
            <a:r>
              <a:rPr lang="en-US" altLang="pl-PL" sz="2800" b="1" dirty="0">
                <a:solidFill>
                  <a:schemeClr val="accent1"/>
                </a:solidFill>
              </a:rPr>
              <a:t>Carl</a:t>
            </a:r>
            <a:r>
              <a:rPr lang="pl-PL" altLang="pl-PL" sz="2800" b="1" dirty="0">
                <a:solidFill>
                  <a:schemeClr val="accent1"/>
                </a:solidFill>
              </a:rPr>
              <a:t>a</a:t>
            </a:r>
            <a:r>
              <a:rPr lang="en-US" altLang="pl-PL" sz="2800" b="1" dirty="0">
                <a:solidFill>
                  <a:schemeClr val="accent1"/>
                </a:solidFill>
              </a:rPr>
              <a:t> G. Jung</a:t>
            </a:r>
            <a:r>
              <a:rPr lang="pl-PL" altLang="pl-PL" sz="2800" b="1" dirty="0">
                <a:solidFill>
                  <a:schemeClr val="accent1"/>
                </a:solidFill>
              </a:rPr>
              <a:t>a</a:t>
            </a:r>
            <a:endParaRPr lang="en-US" altLang="pl-PL" sz="2800" b="1" dirty="0">
              <a:solidFill>
                <a:schemeClr val="accent1"/>
              </a:solidFill>
            </a:endParaRPr>
          </a:p>
        </p:txBody>
      </p:sp>
      <p:grpSp>
        <p:nvGrpSpPr>
          <p:cNvPr id="32" name="Grupa 31"/>
          <p:cNvGrpSpPr/>
          <p:nvPr/>
        </p:nvGrpSpPr>
        <p:grpSpPr>
          <a:xfrm>
            <a:off x="283539" y="1823167"/>
            <a:ext cx="2940808" cy="1923333"/>
            <a:chOff x="283539" y="1823167"/>
            <a:chExt cx="2940808" cy="1923333"/>
          </a:xfrm>
        </p:grpSpPr>
        <p:sp>
          <p:nvSpPr>
            <p:cNvPr id="6" name="Prostokąt zaokrąglony 5"/>
            <p:cNvSpPr/>
            <p:nvPr/>
          </p:nvSpPr>
          <p:spPr>
            <a:xfrm>
              <a:off x="854071" y="3111500"/>
              <a:ext cx="1752600" cy="6350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chemeClr val="bg1"/>
                  </a:solidFill>
                </a:rPr>
                <a:t>1921</a:t>
              </a:r>
            </a:p>
          </p:txBody>
        </p:sp>
        <p:sp>
          <p:nvSpPr>
            <p:cNvPr id="19" name="Rectangle 32"/>
            <p:cNvSpPr/>
            <p:nvPr/>
          </p:nvSpPr>
          <p:spPr>
            <a:xfrm>
              <a:off x="283539" y="1823167"/>
              <a:ext cx="294080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Jung: </a:t>
              </a:r>
              <a:br>
                <a:rPr lang="pl-PL" sz="2400" dirty="0"/>
              </a:br>
              <a:r>
                <a:rPr lang="en-US" sz="2000" dirty="0"/>
                <a:t>Die </a:t>
              </a:r>
              <a:r>
                <a:rPr lang="en-US" sz="2000" dirty="0" err="1"/>
                <a:t>Psychologische</a:t>
              </a:r>
              <a:r>
                <a:rPr lang="en-US" sz="2000" dirty="0"/>
                <a:t> </a:t>
              </a:r>
              <a:r>
                <a:rPr lang="en-US" sz="2000" dirty="0" err="1"/>
                <a:t>Typen</a:t>
              </a:r>
              <a:endParaRPr lang="en-US" sz="2000" dirty="0"/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3408773" y="1813418"/>
            <a:ext cx="2440484" cy="1933082"/>
            <a:chOff x="3408773" y="1813418"/>
            <a:chExt cx="2440484" cy="1933082"/>
          </a:xfrm>
        </p:grpSpPr>
        <p:sp>
          <p:nvSpPr>
            <p:cNvPr id="7" name="Prostokąt zaokrąglony 6"/>
            <p:cNvSpPr/>
            <p:nvPr/>
          </p:nvSpPr>
          <p:spPr>
            <a:xfrm>
              <a:off x="3736971" y="3111500"/>
              <a:ext cx="1752600" cy="6350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chemeClr val="bg1"/>
                  </a:solidFill>
                </a:rPr>
                <a:t>1928</a:t>
              </a:r>
            </a:p>
          </p:txBody>
        </p:sp>
        <p:sp>
          <p:nvSpPr>
            <p:cNvPr id="20" name="Rectangle 37"/>
            <p:cNvSpPr/>
            <p:nvPr/>
          </p:nvSpPr>
          <p:spPr>
            <a:xfrm>
              <a:off x="3408773" y="1813418"/>
              <a:ext cx="24404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Marston:</a:t>
              </a:r>
              <a:r>
                <a:rPr lang="pl-PL" sz="2400" b="1" dirty="0">
                  <a:solidFill>
                    <a:schemeClr val="accent1"/>
                  </a:solidFill>
                </a:rPr>
                <a:t> </a:t>
              </a:r>
              <a:r>
                <a:rPr lang="en-US" sz="2000" dirty="0"/>
                <a:t>Emotions of Normal People</a:t>
              </a: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6619871" y="1813418"/>
            <a:ext cx="1752600" cy="1933082"/>
            <a:chOff x="6619871" y="1813418"/>
            <a:chExt cx="1752600" cy="1933082"/>
          </a:xfrm>
        </p:grpSpPr>
        <p:sp>
          <p:nvSpPr>
            <p:cNvPr id="8" name="Prostokąt zaokrąglony 7"/>
            <p:cNvSpPr/>
            <p:nvPr/>
          </p:nvSpPr>
          <p:spPr>
            <a:xfrm>
              <a:off x="6619871" y="3111500"/>
              <a:ext cx="1752600" cy="6350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chemeClr val="bg1"/>
                  </a:solidFill>
                </a:rPr>
                <a:t>1951</a:t>
              </a:r>
            </a:p>
          </p:txBody>
        </p:sp>
        <p:sp>
          <p:nvSpPr>
            <p:cNvPr id="21" name="Rectangle 38"/>
            <p:cNvSpPr/>
            <p:nvPr/>
          </p:nvSpPr>
          <p:spPr>
            <a:xfrm>
              <a:off x="6773712" y="1813418"/>
              <a:ext cx="14893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b="1" dirty="0">
                  <a:solidFill>
                    <a:schemeClr val="accent1"/>
                  </a:solidFill>
                </a:rPr>
                <a:t>DISC</a:t>
              </a:r>
              <a:r>
                <a:rPr lang="pl-PL" sz="2400" dirty="0"/>
                <a:t> System</a:t>
              </a:r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9502771" y="1813418"/>
            <a:ext cx="1752600" cy="1933082"/>
            <a:chOff x="9502771" y="1813418"/>
            <a:chExt cx="1752600" cy="1933082"/>
          </a:xfrm>
        </p:grpSpPr>
        <p:sp>
          <p:nvSpPr>
            <p:cNvPr id="9" name="Prostokąt zaokrąglony 8"/>
            <p:cNvSpPr/>
            <p:nvPr/>
          </p:nvSpPr>
          <p:spPr>
            <a:xfrm>
              <a:off x="9502771" y="3111500"/>
              <a:ext cx="1752600" cy="6350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chemeClr val="bg1"/>
                  </a:solidFill>
                </a:rPr>
                <a:t>1994</a:t>
              </a:r>
            </a:p>
          </p:txBody>
        </p:sp>
        <p:sp>
          <p:nvSpPr>
            <p:cNvPr id="22" name="Rectangle 39"/>
            <p:cNvSpPr/>
            <p:nvPr/>
          </p:nvSpPr>
          <p:spPr>
            <a:xfrm>
              <a:off x="9561823" y="1813418"/>
              <a:ext cx="16681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400" dirty="0"/>
                <a:t>System </a:t>
              </a:r>
              <a:r>
                <a:rPr lang="pl-PL" sz="2400" b="1" dirty="0">
                  <a:solidFill>
                    <a:schemeClr val="accent1"/>
                  </a:solidFill>
                </a:rPr>
                <a:t>Extended DISC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1606542" y="3746500"/>
            <a:ext cx="247658" cy="771529"/>
            <a:chOff x="1606542" y="3746500"/>
            <a:chExt cx="247658" cy="771529"/>
          </a:xfrm>
        </p:grpSpPr>
        <p:cxnSp>
          <p:nvCxnSpPr>
            <p:cNvPr id="15" name="Łącznik prosty 14"/>
            <p:cNvCxnSpPr>
              <a:stCxn id="6" idx="2"/>
            </p:cNvCxnSpPr>
            <p:nvPr/>
          </p:nvCxnSpPr>
          <p:spPr>
            <a:xfrm>
              <a:off x="1730371" y="3746500"/>
              <a:ext cx="0" cy="6477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a 22"/>
            <p:cNvSpPr/>
            <p:nvPr/>
          </p:nvSpPr>
          <p:spPr>
            <a:xfrm>
              <a:off x="1606542" y="4270371"/>
              <a:ext cx="247658" cy="247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4489442" y="3746500"/>
            <a:ext cx="247658" cy="771529"/>
            <a:chOff x="4489442" y="3746500"/>
            <a:chExt cx="247658" cy="771529"/>
          </a:xfrm>
        </p:grpSpPr>
        <p:cxnSp>
          <p:nvCxnSpPr>
            <p:cNvPr id="16" name="Łącznik prosty 15"/>
            <p:cNvCxnSpPr/>
            <p:nvPr/>
          </p:nvCxnSpPr>
          <p:spPr>
            <a:xfrm>
              <a:off x="4613271" y="3746500"/>
              <a:ext cx="0" cy="6477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a 23"/>
            <p:cNvSpPr/>
            <p:nvPr/>
          </p:nvSpPr>
          <p:spPr>
            <a:xfrm>
              <a:off x="4489442" y="4270371"/>
              <a:ext cx="247658" cy="247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7394563" y="3746500"/>
            <a:ext cx="247658" cy="771529"/>
            <a:chOff x="7394563" y="3746500"/>
            <a:chExt cx="247658" cy="771529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7518392" y="3746500"/>
              <a:ext cx="0" cy="6477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ipsa 24"/>
            <p:cNvSpPr/>
            <p:nvPr/>
          </p:nvSpPr>
          <p:spPr>
            <a:xfrm>
              <a:off x="7394563" y="4270371"/>
              <a:ext cx="247658" cy="247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0255242" y="3746500"/>
            <a:ext cx="247658" cy="771529"/>
            <a:chOff x="10255242" y="3746500"/>
            <a:chExt cx="247658" cy="771529"/>
          </a:xfrm>
        </p:grpSpPr>
        <p:cxnSp>
          <p:nvCxnSpPr>
            <p:cNvPr id="18" name="Łącznik prosty 17"/>
            <p:cNvCxnSpPr/>
            <p:nvPr/>
          </p:nvCxnSpPr>
          <p:spPr>
            <a:xfrm>
              <a:off x="10379071" y="3746500"/>
              <a:ext cx="0" cy="6477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/>
            <p:nvPr/>
          </p:nvSpPr>
          <p:spPr>
            <a:xfrm>
              <a:off x="10255242" y="4270371"/>
              <a:ext cx="247658" cy="247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7" name="Łącznik prosty 26"/>
          <p:cNvCxnSpPr/>
          <p:nvPr/>
        </p:nvCxnSpPr>
        <p:spPr>
          <a:xfrm flipH="1">
            <a:off x="-297100" y="4408763"/>
            <a:ext cx="12600000" cy="1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2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8C536-0C9D-5037-B6AB-08C324E66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6E83C7-6EFB-FB76-C90D-82A8B021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406980"/>
          </a:xfrm>
        </p:spPr>
        <p:txBody>
          <a:bodyPr/>
          <a:lstStyle/>
          <a:p>
            <a:r>
              <a:rPr lang="pl-PL" b="1" dirty="0">
                <a:solidFill>
                  <a:srgbClr val="CC0A5D"/>
                </a:solidFill>
                <a:cs typeface="Poppins SemiBold" panose="00000700000000000000" pitchFamily="2" charset="0"/>
              </a:rPr>
              <a:t>Generacje w Polsce </a:t>
            </a:r>
            <a:r>
              <a:rPr lang="pl-PL" b="1" dirty="0">
                <a:cs typeface="Poppins SemiBold" panose="00000700000000000000" pitchFamily="2" charset="0"/>
              </a:rPr>
              <a:t>(stan na 2020)</a:t>
            </a:r>
            <a:r>
              <a:rPr lang="pl-PL" b="1" dirty="0">
                <a:solidFill>
                  <a:schemeClr val="tx2"/>
                </a:solidFill>
                <a:cs typeface="Poppins SemiBold" panose="00000700000000000000" pitchFamily="2" charset="0"/>
              </a:rPr>
              <a:t> </a:t>
            </a: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9470EF-1935-3119-1171-8577BE53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17" name="Group 34">
            <a:extLst>
              <a:ext uri="{FF2B5EF4-FFF2-40B4-BE49-F238E27FC236}">
                <a16:creationId xmlns:a16="http://schemas.microsoft.com/office/drawing/2014/main" id="{0F27EEAD-8642-3836-1838-C5985AC7C7C8}"/>
              </a:ext>
            </a:extLst>
          </p:cNvPr>
          <p:cNvGrpSpPr/>
          <p:nvPr/>
        </p:nvGrpSpPr>
        <p:grpSpPr>
          <a:xfrm>
            <a:off x="791134" y="1485825"/>
            <a:ext cx="2571108" cy="4294676"/>
            <a:chOff x="791134" y="1758462"/>
            <a:chExt cx="2571108" cy="4294676"/>
          </a:xfrm>
        </p:grpSpPr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C50FCB30-7E11-1E3D-3036-917908590FAD}"/>
                </a:ext>
              </a:extLst>
            </p:cNvPr>
            <p:cNvSpPr/>
            <p:nvPr/>
          </p:nvSpPr>
          <p:spPr>
            <a:xfrm>
              <a:off x="1234380" y="1800760"/>
              <a:ext cx="1570300" cy="606377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8EE87C6-5846-6668-E92F-8FF62F963D23}"/>
                </a:ext>
              </a:extLst>
            </p:cNvPr>
            <p:cNvSpPr/>
            <p:nvPr/>
          </p:nvSpPr>
          <p:spPr>
            <a:xfrm>
              <a:off x="1234380" y="2868246"/>
              <a:ext cx="1570300" cy="1681773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 78">
              <a:extLst>
                <a:ext uri="{FF2B5EF4-FFF2-40B4-BE49-F238E27FC236}">
                  <a16:creationId xmlns:a16="http://schemas.microsoft.com/office/drawing/2014/main" id="{0DFAFD25-103C-7F6B-27A2-F42E4168D74C}"/>
                </a:ext>
              </a:extLst>
            </p:cNvPr>
            <p:cNvSpPr/>
            <p:nvPr/>
          </p:nvSpPr>
          <p:spPr>
            <a:xfrm>
              <a:off x="1234380" y="2407138"/>
              <a:ext cx="1570300" cy="461108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Rectangle 77">
              <a:extLst>
                <a:ext uri="{FF2B5EF4-FFF2-40B4-BE49-F238E27FC236}">
                  <a16:creationId xmlns:a16="http://schemas.microsoft.com/office/drawing/2014/main" id="{575DA304-B324-51B6-1551-2CFAB96743DE}"/>
                </a:ext>
              </a:extLst>
            </p:cNvPr>
            <p:cNvSpPr/>
            <p:nvPr/>
          </p:nvSpPr>
          <p:spPr>
            <a:xfrm>
              <a:off x="1234380" y="4550019"/>
              <a:ext cx="1570300" cy="1041036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Freeform: Shape 76">
              <a:extLst>
                <a:ext uri="{FF2B5EF4-FFF2-40B4-BE49-F238E27FC236}">
                  <a16:creationId xmlns:a16="http://schemas.microsoft.com/office/drawing/2014/main" id="{E3B0EEE2-987F-813B-E09E-F963EC26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286" y="1758462"/>
              <a:ext cx="1654131" cy="3874259"/>
            </a:xfrm>
            <a:custGeom>
              <a:avLst/>
              <a:gdLst>
                <a:gd name="connsiteX0" fmla="*/ 379403 w 1461430"/>
                <a:gd name="connsiteY0" fmla="*/ 693024 h 3422921"/>
                <a:gd name="connsiteX1" fmla="*/ 69065 w 1461430"/>
                <a:gd name="connsiteY1" fmla="*/ 1001981 h 3422921"/>
                <a:gd name="connsiteX2" fmla="*/ 63834 w 1461430"/>
                <a:gd name="connsiteY2" fmla="*/ 1961834 h 3422921"/>
                <a:gd name="connsiteX3" fmla="*/ 194596 w 1461430"/>
                <a:gd name="connsiteY3" fmla="*/ 2093749 h 3422921"/>
                <a:gd name="connsiteX4" fmla="*/ 327100 w 1461430"/>
                <a:gd name="connsiteY4" fmla="*/ 1963571 h 3422921"/>
                <a:gd name="connsiteX5" fmla="*/ 332330 w 1461430"/>
                <a:gd name="connsiteY5" fmla="*/ 1001981 h 3422921"/>
                <a:gd name="connsiteX6" fmla="*/ 358481 w 1461430"/>
                <a:gd name="connsiteY6" fmla="*/ 977683 h 3422921"/>
                <a:gd name="connsiteX7" fmla="*/ 382890 w 1461430"/>
                <a:gd name="connsiteY7" fmla="*/ 1001981 h 3422921"/>
                <a:gd name="connsiteX8" fmla="*/ 382890 w 1461430"/>
                <a:gd name="connsiteY8" fmla="*/ 3201138 h 3422921"/>
                <a:gd name="connsiteX9" fmla="*/ 541547 w 1461430"/>
                <a:gd name="connsiteY9" fmla="*/ 3359088 h 3422921"/>
                <a:gd name="connsiteX10" fmla="*/ 698460 w 1461430"/>
                <a:gd name="connsiteY10" fmla="*/ 3201138 h 3422921"/>
                <a:gd name="connsiteX11" fmla="*/ 698460 w 1461430"/>
                <a:gd name="connsiteY11" fmla="*/ 1947949 h 3422921"/>
                <a:gd name="connsiteX12" fmla="*/ 766455 w 1461430"/>
                <a:gd name="connsiteY12" fmla="*/ 1947949 h 3422921"/>
                <a:gd name="connsiteX13" fmla="*/ 766455 w 1461430"/>
                <a:gd name="connsiteY13" fmla="*/ 3201138 h 3422921"/>
                <a:gd name="connsiteX14" fmla="*/ 925112 w 1461430"/>
                <a:gd name="connsiteY14" fmla="*/ 3359088 h 3422921"/>
                <a:gd name="connsiteX15" fmla="*/ 1082025 w 1461430"/>
                <a:gd name="connsiteY15" fmla="*/ 3201138 h 3422921"/>
                <a:gd name="connsiteX16" fmla="*/ 1080281 w 1461430"/>
                <a:gd name="connsiteY16" fmla="*/ 1005454 h 3422921"/>
                <a:gd name="connsiteX17" fmla="*/ 1106434 w 1461430"/>
                <a:gd name="connsiteY17" fmla="*/ 977683 h 3422921"/>
                <a:gd name="connsiteX18" fmla="*/ 1134330 w 1461430"/>
                <a:gd name="connsiteY18" fmla="*/ 1001981 h 3422921"/>
                <a:gd name="connsiteX19" fmla="*/ 1134330 w 1461430"/>
                <a:gd name="connsiteY19" fmla="*/ 1963571 h 3422921"/>
                <a:gd name="connsiteX20" fmla="*/ 1265090 w 1461430"/>
                <a:gd name="connsiteY20" fmla="*/ 2093749 h 3422921"/>
                <a:gd name="connsiteX21" fmla="*/ 1395851 w 1461430"/>
                <a:gd name="connsiteY21" fmla="*/ 1963571 h 3422921"/>
                <a:gd name="connsiteX22" fmla="*/ 1397594 w 1461430"/>
                <a:gd name="connsiteY22" fmla="*/ 1001981 h 3422921"/>
                <a:gd name="connsiteX23" fmla="*/ 1087255 w 1461430"/>
                <a:gd name="connsiteY23" fmla="*/ 693024 h 3422921"/>
                <a:gd name="connsiteX24" fmla="*/ 379403 w 1461430"/>
                <a:gd name="connsiteY24" fmla="*/ 693024 h 3422921"/>
                <a:gd name="connsiteX25" fmla="*/ 732889 w 1461430"/>
                <a:gd name="connsiteY25" fmla="*/ 63839 h 3422921"/>
                <a:gd name="connsiteX26" fmla="*/ 461062 w 1461430"/>
                <a:gd name="connsiteY26" fmla="*/ 334940 h 3422921"/>
                <a:gd name="connsiteX27" fmla="*/ 732889 w 1461430"/>
                <a:gd name="connsiteY27" fmla="*/ 606041 h 3422921"/>
                <a:gd name="connsiteX28" fmla="*/ 1004715 w 1461430"/>
                <a:gd name="connsiteY28" fmla="*/ 334940 h 3422921"/>
                <a:gd name="connsiteX29" fmla="*/ 732889 w 1461430"/>
                <a:gd name="connsiteY29" fmla="*/ 63839 h 3422921"/>
                <a:gd name="connsiteX30" fmla="*/ 0 w 1461430"/>
                <a:gd name="connsiteY30" fmla="*/ 0 h 3422921"/>
                <a:gd name="connsiteX31" fmla="*/ 1461430 w 1461430"/>
                <a:gd name="connsiteY31" fmla="*/ 0 h 3422921"/>
                <a:gd name="connsiteX32" fmla="*/ 1461430 w 1461430"/>
                <a:gd name="connsiteY32" fmla="*/ 3422921 h 3422921"/>
                <a:gd name="connsiteX33" fmla="*/ 0 w 1461430"/>
                <a:gd name="connsiteY33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1430" h="3422921">
                  <a:moveTo>
                    <a:pt x="379403" y="693024"/>
                  </a:moveTo>
                  <a:cubicBezTo>
                    <a:pt x="208542" y="693024"/>
                    <a:pt x="69065" y="831881"/>
                    <a:pt x="69065" y="1001981"/>
                  </a:cubicBezTo>
                  <a:cubicBezTo>
                    <a:pt x="63834" y="1961834"/>
                    <a:pt x="63834" y="1961834"/>
                    <a:pt x="63834" y="1961834"/>
                  </a:cubicBezTo>
                  <a:cubicBezTo>
                    <a:pt x="63834" y="2034735"/>
                    <a:pt x="121370" y="2093749"/>
                    <a:pt x="194596" y="2093749"/>
                  </a:cubicBezTo>
                  <a:cubicBezTo>
                    <a:pt x="267822" y="2093749"/>
                    <a:pt x="327100" y="2036471"/>
                    <a:pt x="327100" y="1963571"/>
                  </a:cubicBezTo>
                  <a:cubicBezTo>
                    <a:pt x="332330" y="1001981"/>
                    <a:pt x="332330" y="1001981"/>
                    <a:pt x="332330" y="1001981"/>
                  </a:cubicBezTo>
                  <a:cubicBezTo>
                    <a:pt x="332330" y="988096"/>
                    <a:pt x="342791" y="975946"/>
                    <a:pt x="358481" y="977683"/>
                  </a:cubicBezTo>
                  <a:cubicBezTo>
                    <a:pt x="372429" y="977683"/>
                    <a:pt x="382890" y="988096"/>
                    <a:pt x="382890" y="1001981"/>
                  </a:cubicBezTo>
                  <a:cubicBezTo>
                    <a:pt x="382890" y="3201138"/>
                    <a:pt x="382890" y="3201138"/>
                    <a:pt x="382890" y="3201138"/>
                  </a:cubicBezTo>
                  <a:cubicBezTo>
                    <a:pt x="382890" y="3287924"/>
                    <a:pt x="454373" y="3359088"/>
                    <a:pt x="541547" y="3359088"/>
                  </a:cubicBezTo>
                  <a:cubicBezTo>
                    <a:pt x="628721" y="3359088"/>
                    <a:pt x="698460" y="3287924"/>
                    <a:pt x="698460" y="3201138"/>
                  </a:cubicBezTo>
                  <a:cubicBezTo>
                    <a:pt x="698460" y="1947949"/>
                    <a:pt x="698460" y="1947949"/>
                    <a:pt x="698460" y="1947949"/>
                  </a:cubicBezTo>
                  <a:cubicBezTo>
                    <a:pt x="766455" y="1947949"/>
                    <a:pt x="766455" y="1947949"/>
                    <a:pt x="766455" y="1947949"/>
                  </a:cubicBezTo>
                  <a:cubicBezTo>
                    <a:pt x="766455" y="3201138"/>
                    <a:pt x="766455" y="3201138"/>
                    <a:pt x="766455" y="3201138"/>
                  </a:cubicBezTo>
                  <a:cubicBezTo>
                    <a:pt x="766455" y="3287924"/>
                    <a:pt x="837938" y="3359088"/>
                    <a:pt x="925112" y="3359088"/>
                  </a:cubicBezTo>
                  <a:cubicBezTo>
                    <a:pt x="1012286" y="3359088"/>
                    <a:pt x="1082025" y="3287924"/>
                    <a:pt x="1082025" y="3201138"/>
                  </a:cubicBezTo>
                  <a:cubicBezTo>
                    <a:pt x="1082025" y="1126954"/>
                    <a:pt x="1080281" y="2314185"/>
                    <a:pt x="1080281" y="1005454"/>
                  </a:cubicBezTo>
                  <a:cubicBezTo>
                    <a:pt x="1080281" y="989832"/>
                    <a:pt x="1090742" y="977683"/>
                    <a:pt x="1106434" y="977683"/>
                  </a:cubicBezTo>
                  <a:cubicBezTo>
                    <a:pt x="1120382" y="975946"/>
                    <a:pt x="1134330" y="988096"/>
                    <a:pt x="1134330" y="1001981"/>
                  </a:cubicBezTo>
                  <a:cubicBezTo>
                    <a:pt x="1134330" y="1963571"/>
                    <a:pt x="1134330" y="1963571"/>
                    <a:pt x="1134330" y="1963571"/>
                  </a:cubicBezTo>
                  <a:cubicBezTo>
                    <a:pt x="1134330" y="2034735"/>
                    <a:pt x="1191864" y="2093749"/>
                    <a:pt x="1265090" y="2093749"/>
                  </a:cubicBezTo>
                  <a:cubicBezTo>
                    <a:pt x="1338316" y="2093749"/>
                    <a:pt x="1395851" y="2034735"/>
                    <a:pt x="1395851" y="1963571"/>
                  </a:cubicBezTo>
                  <a:cubicBezTo>
                    <a:pt x="1397594" y="1001981"/>
                    <a:pt x="1397594" y="1001981"/>
                    <a:pt x="1397594" y="1001981"/>
                  </a:cubicBezTo>
                  <a:cubicBezTo>
                    <a:pt x="1395851" y="831881"/>
                    <a:pt x="1256373" y="693024"/>
                    <a:pt x="1087255" y="693024"/>
                  </a:cubicBezTo>
                  <a:cubicBezTo>
                    <a:pt x="703690" y="693024"/>
                    <a:pt x="698460" y="693024"/>
                    <a:pt x="379403" y="693024"/>
                  </a:cubicBezTo>
                  <a:close/>
                  <a:moveTo>
                    <a:pt x="732889" y="63839"/>
                  </a:moveTo>
                  <a:cubicBezTo>
                    <a:pt x="582763" y="63839"/>
                    <a:pt x="461062" y="185215"/>
                    <a:pt x="461062" y="334940"/>
                  </a:cubicBezTo>
                  <a:cubicBezTo>
                    <a:pt x="461062" y="484665"/>
                    <a:pt x="582763" y="606041"/>
                    <a:pt x="732889" y="606041"/>
                  </a:cubicBezTo>
                  <a:cubicBezTo>
                    <a:pt x="883015" y="606041"/>
                    <a:pt x="1004715" y="484665"/>
                    <a:pt x="1004715" y="334940"/>
                  </a:cubicBezTo>
                  <a:cubicBezTo>
                    <a:pt x="1004715" y="185215"/>
                    <a:pt x="883015" y="63839"/>
                    <a:pt x="732889" y="63839"/>
                  </a:cubicBezTo>
                  <a:close/>
                  <a:moveTo>
                    <a:pt x="0" y="0"/>
                  </a:moveTo>
                  <a:lnTo>
                    <a:pt x="1461430" y="0"/>
                  </a:lnTo>
                  <a:lnTo>
                    <a:pt x="1461430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TextBox 63">
              <a:extLst>
                <a:ext uri="{FF2B5EF4-FFF2-40B4-BE49-F238E27FC236}">
                  <a16:creationId xmlns:a16="http://schemas.microsoft.com/office/drawing/2014/main" id="{EA1EA05A-7E31-B954-8176-E7C2E5017DC7}"/>
                </a:ext>
              </a:extLst>
            </p:cNvPr>
            <p:cNvSpPr txBox="1"/>
            <p:nvPr/>
          </p:nvSpPr>
          <p:spPr>
            <a:xfrm>
              <a:off x="791134" y="5776139"/>
              <a:ext cx="246357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&lt;1960</a:t>
              </a:r>
            </a:p>
          </p:txBody>
        </p:sp>
        <p:sp>
          <p:nvSpPr>
            <p:cNvPr id="24" name="Text Placeholder 53">
              <a:extLst>
                <a:ext uri="{FF2B5EF4-FFF2-40B4-BE49-F238E27FC236}">
                  <a16:creationId xmlns:a16="http://schemas.microsoft.com/office/drawing/2014/main" id="{961DFB5E-4A09-3A2F-8D6E-7167DED665F6}"/>
                </a:ext>
              </a:extLst>
            </p:cNvPr>
            <p:cNvSpPr txBox="1">
              <a:spLocks/>
            </p:cNvSpPr>
            <p:nvPr/>
          </p:nvSpPr>
          <p:spPr>
            <a:xfrm>
              <a:off x="2538139" y="4932037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27%</a:t>
              </a:r>
            </a:p>
          </p:txBody>
        </p:sp>
        <p:sp>
          <p:nvSpPr>
            <p:cNvPr id="25" name="Text Placeholder 53">
              <a:extLst>
                <a:ext uri="{FF2B5EF4-FFF2-40B4-BE49-F238E27FC236}">
                  <a16:creationId xmlns:a16="http://schemas.microsoft.com/office/drawing/2014/main" id="{9A76FECC-4007-81D8-53D2-7FD8460CB2F7}"/>
                </a:ext>
              </a:extLst>
            </p:cNvPr>
            <p:cNvSpPr txBox="1">
              <a:spLocks/>
            </p:cNvSpPr>
            <p:nvPr/>
          </p:nvSpPr>
          <p:spPr>
            <a:xfrm>
              <a:off x="2887369" y="3570633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45%</a:t>
              </a:r>
            </a:p>
          </p:txBody>
        </p:sp>
        <p:sp>
          <p:nvSpPr>
            <p:cNvPr id="26" name="Text Placeholder 53">
              <a:extLst>
                <a:ext uri="{FF2B5EF4-FFF2-40B4-BE49-F238E27FC236}">
                  <a16:creationId xmlns:a16="http://schemas.microsoft.com/office/drawing/2014/main" id="{BE4768EC-513A-6461-E64C-FEEBFE9C6489}"/>
                </a:ext>
              </a:extLst>
            </p:cNvPr>
            <p:cNvSpPr txBox="1">
              <a:spLocks/>
            </p:cNvSpPr>
            <p:nvPr/>
          </p:nvSpPr>
          <p:spPr>
            <a:xfrm>
              <a:off x="2887368" y="2560469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12%</a:t>
              </a:r>
            </a:p>
          </p:txBody>
        </p:sp>
        <p:sp>
          <p:nvSpPr>
            <p:cNvPr id="27" name="Text Placeholder 53">
              <a:extLst>
                <a:ext uri="{FF2B5EF4-FFF2-40B4-BE49-F238E27FC236}">
                  <a16:creationId xmlns:a16="http://schemas.microsoft.com/office/drawing/2014/main" id="{39E4BBDC-31E3-9FD0-7A6D-5CEEB24F2D54}"/>
                </a:ext>
              </a:extLst>
            </p:cNvPr>
            <p:cNvSpPr txBox="1">
              <a:spLocks/>
            </p:cNvSpPr>
            <p:nvPr/>
          </p:nvSpPr>
          <p:spPr>
            <a:xfrm>
              <a:off x="2424357" y="1965448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16%</a:t>
              </a:r>
            </a:p>
          </p:txBody>
        </p:sp>
      </p:grpSp>
      <p:grpSp>
        <p:nvGrpSpPr>
          <p:cNvPr id="28" name="Group 35">
            <a:extLst>
              <a:ext uri="{FF2B5EF4-FFF2-40B4-BE49-F238E27FC236}">
                <a16:creationId xmlns:a16="http://schemas.microsoft.com/office/drawing/2014/main" id="{A91663EF-B76A-5374-0748-C48F9AD6CB8F}"/>
              </a:ext>
            </a:extLst>
          </p:cNvPr>
          <p:cNvGrpSpPr/>
          <p:nvPr/>
        </p:nvGrpSpPr>
        <p:grpSpPr>
          <a:xfrm>
            <a:off x="3342126" y="1485825"/>
            <a:ext cx="2869365" cy="4294676"/>
            <a:chOff x="3506917" y="1758462"/>
            <a:chExt cx="2869365" cy="4294676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9AB27ACF-C0B4-B6BB-131D-AF9FC55500E6}"/>
                </a:ext>
              </a:extLst>
            </p:cNvPr>
            <p:cNvSpPr/>
            <p:nvPr/>
          </p:nvSpPr>
          <p:spPr>
            <a:xfrm>
              <a:off x="3915020" y="1800760"/>
              <a:ext cx="1926309" cy="692409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4BE57856-E731-4470-C97A-FC418DD4BB88}"/>
                </a:ext>
              </a:extLst>
            </p:cNvPr>
            <p:cNvSpPr/>
            <p:nvPr/>
          </p:nvSpPr>
          <p:spPr>
            <a:xfrm>
              <a:off x="3915020" y="3086100"/>
              <a:ext cx="1926309" cy="1571625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4" name="Rectangle 80">
              <a:extLst>
                <a:ext uri="{FF2B5EF4-FFF2-40B4-BE49-F238E27FC236}">
                  <a16:creationId xmlns:a16="http://schemas.microsoft.com/office/drawing/2014/main" id="{8EAE5EBB-49DD-9D6F-E073-CD7B24BC7F95}"/>
                </a:ext>
              </a:extLst>
            </p:cNvPr>
            <p:cNvSpPr/>
            <p:nvPr/>
          </p:nvSpPr>
          <p:spPr>
            <a:xfrm>
              <a:off x="3915020" y="2493169"/>
              <a:ext cx="1926309" cy="592931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5" name="Rectangle 81">
              <a:extLst>
                <a:ext uri="{FF2B5EF4-FFF2-40B4-BE49-F238E27FC236}">
                  <a16:creationId xmlns:a16="http://schemas.microsoft.com/office/drawing/2014/main" id="{8EBA9831-4564-89AA-C33F-950F783D20F2}"/>
                </a:ext>
              </a:extLst>
            </p:cNvPr>
            <p:cNvSpPr/>
            <p:nvPr/>
          </p:nvSpPr>
          <p:spPr>
            <a:xfrm>
              <a:off x="3915020" y="4657725"/>
              <a:ext cx="1926309" cy="933330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6" name="Freeform: Shape 79">
              <a:extLst>
                <a:ext uri="{FF2B5EF4-FFF2-40B4-BE49-F238E27FC236}">
                  <a16:creationId xmlns:a16="http://schemas.microsoft.com/office/drawing/2014/main" id="{30A3CCA1-D069-A048-5E43-720E1B882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68" y="1758462"/>
              <a:ext cx="2000761" cy="3874259"/>
            </a:xfrm>
            <a:custGeom>
              <a:avLst/>
              <a:gdLst>
                <a:gd name="connsiteX0" fmla="*/ 655359 w 1767679"/>
                <a:gd name="connsiteY0" fmla="*/ 693140 h 3422921"/>
                <a:gd name="connsiteX1" fmla="*/ 352011 w 1767679"/>
                <a:gd name="connsiteY1" fmla="*/ 959035 h 3422921"/>
                <a:gd name="connsiteX2" fmla="*/ 71459 w 1767679"/>
                <a:gd name="connsiteY2" fmla="*/ 1758470 h 3422921"/>
                <a:gd name="connsiteX3" fmla="*/ 152117 w 1767679"/>
                <a:gd name="connsiteY3" fmla="*/ 1926404 h 3422921"/>
                <a:gd name="connsiteX4" fmla="*/ 318696 w 1767679"/>
                <a:gd name="connsiteY4" fmla="*/ 1845935 h 3422921"/>
                <a:gd name="connsiteX5" fmla="*/ 551905 w 1767679"/>
                <a:gd name="connsiteY5" fmla="*/ 1191693 h 3422921"/>
                <a:gd name="connsiteX6" fmla="*/ 364285 w 1767679"/>
                <a:gd name="connsiteY6" fmla="*/ 2166059 h 3422921"/>
                <a:gd name="connsiteX7" fmla="*/ 436177 w 1767679"/>
                <a:gd name="connsiteY7" fmla="*/ 2251775 h 3422921"/>
                <a:gd name="connsiteX8" fmla="*/ 536124 w 1767679"/>
                <a:gd name="connsiteY8" fmla="*/ 2251775 h 3422921"/>
                <a:gd name="connsiteX9" fmla="*/ 536124 w 1767679"/>
                <a:gd name="connsiteY9" fmla="*/ 3201650 h 3422921"/>
                <a:gd name="connsiteX10" fmla="*/ 693935 w 1767679"/>
                <a:gd name="connsiteY10" fmla="*/ 3359088 h 3422921"/>
                <a:gd name="connsiteX11" fmla="*/ 851746 w 1767679"/>
                <a:gd name="connsiteY11" fmla="*/ 3201650 h 3422921"/>
                <a:gd name="connsiteX12" fmla="*/ 851746 w 1767679"/>
                <a:gd name="connsiteY12" fmla="*/ 2251775 h 3422921"/>
                <a:gd name="connsiteX13" fmla="*/ 920131 w 1767679"/>
                <a:gd name="connsiteY13" fmla="*/ 2251775 h 3422921"/>
                <a:gd name="connsiteX14" fmla="*/ 920131 w 1767679"/>
                <a:gd name="connsiteY14" fmla="*/ 3201650 h 3422921"/>
                <a:gd name="connsiteX15" fmla="*/ 1076188 w 1767679"/>
                <a:gd name="connsiteY15" fmla="*/ 3359088 h 3422921"/>
                <a:gd name="connsiteX16" fmla="*/ 1233999 w 1767679"/>
                <a:gd name="connsiteY16" fmla="*/ 3201650 h 3422921"/>
                <a:gd name="connsiteX17" fmla="*/ 1233999 w 1767679"/>
                <a:gd name="connsiteY17" fmla="*/ 2251775 h 3422921"/>
                <a:gd name="connsiteX18" fmla="*/ 1333946 w 1767679"/>
                <a:gd name="connsiteY18" fmla="*/ 2251775 h 3422921"/>
                <a:gd name="connsiteX19" fmla="*/ 1405838 w 1767679"/>
                <a:gd name="connsiteY19" fmla="*/ 2166059 h 3422921"/>
                <a:gd name="connsiteX20" fmla="*/ 1219972 w 1767679"/>
                <a:gd name="connsiteY20" fmla="*/ 1191693 h 3422921"/>
                <a:gd name="connsiteX21" fmla="*/ 1449674 w 1767679"/>
                <a:gd name="connsiteY21" fmla="*/ 1845935 h 3422921"/>
                <a:gd name="connsiteX22" fmla="*/ 1616252 w 1767679"/>
                <a:gd name="connsiteY22" fmla="*/ 1926404 h 3422921"/>
                <a:gd name="connsiteX23" fmla="*/ 1696911 w 1767679"/>
                <a:gd name="connsiteY23" fmla="*/ 1758470 h 3422921"/>
                <a:gd name="connsiteX24" fmla="*/ 1416358 w 1767679"/>
                <a:gd name="connsiteY24" fmla="*/ 959035 h 3422921"/>
                <a:gd name="connsiteX25" fmla="*/ 1113011 w 1767679"/>
                <a:gd name="connsiteY25" fmla="*/ 693140 h 3422921"/>
                <a:gd name="connsiteX26" fmla="*/ 655359 w 1767679"/>
                <a:gd name="connsiteY26" fmla="*/ 693140 h 3422921"/>
                <a:gd name="connsiteX27" fmla="*/ 885215 w 1767679"/>
                <a:gd name="connsiteY27" fmla="*/ 63839 h 3422921"/>
                <a:gd name="connsiteX28" fmla="*/ 613662 w 1767679"/>
                <a:gd name="connsiteY28" fmla="*/ 335011 h 3422921"/>
                <a:gd name="connsiteX29" fmla="*/ 885215 w 1767679"/>
                <a:gd name="connsiteY29" fmla="*/ 606183 h 3422921"/>
                <a:gd name="connsiteX30" fmla="*/ 1156767 w 1767679"/>
                <a:gd name="connsiteY30" fmla="*/ 335011 h 3422921"/>
                <a:gd name="connsiteX31" fmla="*/ 885215 w 1767679"/>
                <a:gd name="connsiteY31" fmla="*/ 63839 h 3422921"/>
                <a:gd name="connsiteX32" fmla="*/ 0 w 1767679"/>
                <a:gd name="connsiteY32" fmla="*/ 0 h 3422921"/>
                <a:gd name="connsiteX33" fmla="*/ 1767679 w 1767679"/>
                <a:gd name="connsiteY33" fmla="*/ 0 h 3422921"/>
                <a:gd name="connsiteX34" fmla="*/ 1767679 w 1767679"/>
                <a:gd name="connsiteY34" fmla="*/ 3422921 h 3422921"/>
                <a:gd name="connsiteX35" fmla="*/ 0 w 1767679"/>
                <a:gd name="connsiteY35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67679" h="3422921">
                  <a:moveTo>
                    <a:pt x="655359" y="693140"/>
                  </a:moveTo>
                  <a:cubicBezTo>
                    <a:pt x="515083" y="693140"/>
                    <a:pt x="413382" y="782355"/>
                    <a:pt x="352011" y="959035"/>
                  </a:cubicBezTo>
                  <a:cubicBezTo>
                    <a:pt x="315189" y="1069242"/>
                    <a:pt x="74965" y="1751473"/>
                    <a:pt x="71459" y="1758470"/>
                  </a:cubicBezTo>
                  <a:cubicBezTo>
                    <a:pt x="46910" y="1826693"/>
                    <a:pt x="83733" y="1901913"/>
                    <a:pt x="152117" y="1926404"/>
                  </a:cubicBezTo>
                  <a:cubicBezTo>
                    <a:pt x="220502" y="1949145"/>
                    <a:pt x="295901" y="1914159"/>
                    <a:pt x="318696" y="1845935"/>
                  </a:cubicBezTo>
                  <a:cubicBezTo>
                    <a:pt x="327463" y="1823194"/>
                    <a:pt x="471246" y="1422603"/>
                    <a:pt x="551905" y="1191693"/>
                  </a:cubicBezTo>
                  <a:cubicBezTo>
                    <a:pt x="543138" y="1261666"/>
                    <a:pt x="567687" y="1118223"/>
                    <a:pt x="364285" y="2166059"/>
                  </a:cubicBezTo>
                  <a:cubicBezTo>
                    <a:pt x="355518" y="2211541"/>
                    <a:pt x="390587" y="2251775"/>
                    <a:pt x="436177" y="2251775"/>
                  </a:cubicBezTo>
                  <a:cubicBezTo>
                    <a:pt x="464233" y="2251775"/>
                    <a:pt x="499302" y="2251775"/>
                    <a:pt x="536124" y="2251775"/>
                  </a:cubicBezTo>
                  <a:cubicBezTo>
                    <a:pt x="536124" y="3201650"/>
                    <a:pt x="536124" y="3201650"/>
                    <a:pt x="536124" y="3201650"/>
                  </a:cubicBezTo>
                  <a:cubicBezTo>
                    <a:pt x="536124" y="3289116"/>
                    <a:pt x="606262" y="3359088"/>
                    <a:pt x="693935" y="3359088"/>
                  </a:cubicBezTo>
                  <a:cubicBezTo>
                    <a:pt x="781608" y="3359088"/>
                    <a:pt x="851746" y="3289116"/>
                    <a:pt x="851746" y="3201650"/>
                  </a:cubicBezTo>
                  <a:cubicBezTo>
                    <a:pt x="851746" y="2251775"/>
                    <a:pt x="851746" y="2251775"/>
                    <a:pt x="851746" y="2251775"/>
                  </a:cubicBezTo>
                  <a:cubicBezTo>
                    <a:pt x="874541" y="2251775"/>
                    <a:pt x="897336" y="2251775"/>
                    <a:pt x="920131" y="2251775"/>
                  </a:cubicBezTo>
                  <a:cubicBezTo>
                    <a:pt x="920131" y="3201650"/>
                    <a:pt x="920131" y="3201650"/>
                    <a:pt x="920131" y="3201650"/>
                  </a:cubicBezTo>
                  <a:cubicBezTo>
                    <a:pt x="920131" y="3289116"/>
                    <a:pt x="990269" y="3359088"/>
                    <a:pt x="1076188" y="3359088"/>
                  </a:cubicBezTo>
                  <a:cubicBezTo>
                    <a:pt x="1163861" y="3359088"/>
                    <a:pt x="1233999" y="3289116"/>
                    <a:pt x="1233999" y="3201650"/>
                  </a:cubicBezTo>
                  <a:cubicBezTo>
                    <a:pt x="1233999" y="2251775"/>
                    <a:pt x="1233999" y="2251775"/>
                    <a:pt x="1233999" y="2251775"/>
                  </a:cubicBezTo>
                  <a:cubicBezTo>
                    <a:pt x="1272575" y="2251775"/>
                    <a:pt x="1305891" y="2251775"/>
                    <a:pt x="1333946" y="2251775"/>
                  </a:cubicBezTo>
                  <a:cubicBezTo>
                    <a:pt x="1379536" y="2251775"/>
                    <a:pt x="1414605" y="2211541"/>
                    <a:pt x="1405838" y="2166059"/>
                  </a:cubicBezTo>
                  <a:cubicBezTo>
                    <a:pt x="1204191" y="1126969"/>
                    <a:pt x="1226985" y="1247671"/>
                    <a:pt x="1219972" y="1191693"/>
                  </a:cubicBezTo>
                  <a:cubicBezTo>
                    <a:pt x="1300630" y="1424352"/>
                    <a:pt x="1440907" y="1823194"/>
                    <a:pt x="1449674" y="1845935"/>
                  </a:cubicBezTo>
                  <a:cubicBezTo>
                    <a:pt x="1472469" y="1914159"/>
                    <a:pt x="1547867" y="1949145"/>
                    <a:pt x="1616252" y="1926404"/>
                  </a:cubicBezTo>
                  <a:cubicBezTo>
                    <a:pt x="1684637" y="1901913"/>
                    <a:pt x="1719706" y="1826693"/>
                    <a:pt x="1696911" y="1758470"/>
                  </a:cubicBezTo>
                  <a:cubicBezTo>
                    <a:pt x="1693404" y="1751473"/>
                    <a:pt x="1453181" y="1069242"/>
                    <a:pt x="1416358" y="959035"/>
                  </a:cubicBezTo>
                  <a:cubicBezTo>
                    <a:pt x="1354987" y="782355"/>
                    <a:pt x="1253287" y="693140"/>
                    <a:pt x="1113011" y="693140"/>
                  </a:cubicBezTo>
                  <a:cubicBezTo>
                    <a:pt x="916624" y="693140"/>
                    <a:pt x="851746" y="693140"/>
                    <a:pt x="655359" y="693140"/>
                  </a:cubicBezTo>
                  <a:close/>
                  <a:moveTo>
                    <a:pt x="885215" y="63839"/>
                  </a:moveTo>
                  <a:cubicBezTo>
                    <a:pt x="735240" y="63839"/>
                    <a:pt x="613662" y="185247"/>
                    <a:pt x="613662" y="335011"/>
                  </a:cubicBezTo>
                  <a:cubicBezTo>
                    <a:pt x="613662" y="484775"/>
                    <a:pt x="735240" y="606183"/>
                    <a:pt x="885215" y="606183"/>
                  </a:cubicBezTo>
                  <a:cubicBezTo>
                    <a:pt x="1035189" y="606183"/>
                    <a:pt x="1156767" y="484775"/>
                    <a:pt x="1156767" y="335011"/>
                  </a:cubicBezTo>
                  <a:cubicBezTo>
                    <a:pt x="1156767" y="185247"/>
                    <a:pt x="1035189" y="63839"/>
                    <a:pt x="885215" y="63839"/>
                  </a:cubicBezTo>
                  <a:close/>
                  <a:moveTo>
                    <a:pt x="0" y="0"/>
                  </a:moveTo>
                  <a:lnTo>
                    <a:pt x="1767679" y="0"/>
                  </a:lnTo>
                  <a:lnTo>
                    <a:pt x="1767679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7" name="TextBox 15">
              <a:extLst>
                <a:ext uri="{FF2B5EF4-FFF2-40B4-BE49-F238E27FC236}">
                  <a16:creationId xmlns:a16="http://schemas.microsoft.com/office/drawing/2014/main" id="{4CEB21F5-FFD5-2A04-9393-E920796427E6}"/>
                </a:ext>
              </a:extLst>
            </p:cNvPr>
            <p:cNvSpPr txBox="1"/>
            <p:nvPr/>
          </p:nvSpPr>
          <p:spPr>
            <a:xfrm>
              <a:off x="3506917" y="5776139"/>
              <a:ext cx="27390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latach 60</a:t>
              </a:r>
            </a:p>
          </p:txBody>
        </p:sp>
        <p:sp>
          <p:nvSpPr>
            <p:cNvPr id="48" name="Text Placeholder 53">
              <a:extLst>
                <a:ext uri="{FF2B5EF4-FFF2-40B4-BE49-F238E27FC236}">
                  <a16:creationId xmlns:a16="http://schemas.microsoft.com/office/drawing/2014/main" id="{E6EEE5F3-AA70-2DAF-CD24-2B6E5971DF02}"/>
                </a:ext>
              </a:extLst>
            </p:cNvPr>
            <p:cNvSpPr txBox="1">
              <a:spLocks/>
            </p:cNvSpPr>
            <p:nvPr/>
          </p:nvSpPr>
          <p:spPr>
            <a:xfrm>
              <a:off x="5426536" y="4935335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24%</a:t>
              </a:r>
            </a:p>
          </p:txBody>
        </p:sp>
        <p:sp>
          <p:nvSpPr>
            <p:cNvPr id="49" name="Text Placeholder 53">
              <a:extLst>
                <a:ext uri="{FF2B5EF4-FFF2-40B4-BE49-F238E27FC236}">
                  <a16:creationId xmlns:a16="http://schemas.microsoft.com/office/drawing/2014/main" id="{7D1DF8FB-8B23-A87B-1474-1B52880EC59D}"/>
                </a:ext>
              </a:extLst>
            </p:cNvPr>
            <p:cNvSpPr txBox="1">
              <a:spLocks/>
            </p:cNvSpPr>
            <p:nvPr/>
          </p:nvSpPr>
          <p:spPr>
            <a:xfrm>
              <a:off x="5901409" y="3573931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42%</a:t>
              </a:r>
            </a:p>
          </p:txBody>
        </p:sp>
        <p:sp>
          <p:nvSpPr>
            <p:cNvPr id="50" name="Text Placeholder 53">
              <a:extLst>
                <a:ext uri="{FF2B5EF4-FFF2-40B4-BE49-F238E27FC236}">
                  <a16:creationId xmlns:a16="http://schemas.microsoft.com/office/drawing/2014/main" id="{21817177-AF52-7DD6-5782-F054C6E1DE9B}"/>
                </a:ext>
              </a:extLst>
            </p:cNvPr>
            <p:cNvSpPr txBox="1">
              <a:spLocks/>
            </p:cNvSpPr>
            <p:nvPr/>
          </p:nvSpPr>
          <p:spPr>
            <a:xfrm>
              <a:off x="5569044" y="2563767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16%</a:t>
              </a:r>
            </a:p>
          </p:txBody>
        </p:sp>
        <p:sp>
          <p:nvSpPr>
            <p:cNvPr id="51" name="Text Placeholder 53">
              <a:extLst>
                <a:ext uri="{FF2B5EF4-FFF2-40B4-BE49-F238E27FC236}">
                  <a16:creationId xmlns:a16="http://schemas.microsoft.com/office/drawing/2014/main" id="{9FBFC030-DF94-C0B4-03CF-E075E78D9F05}"/>
                </a:ext>
              </a:extLst>
            </p:cNvPr>
            <p:cNvSpPr txBox="1">
              <a:spLocks/>
            </p:cNvSpPr>
            <p:nvPr/>
          </p:nvSpPr>
          <p:spPr>
            <a:xfrm>
              <a:off x="5312754" y="1968746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18%</a:t>
              </a:r>
            </a:p>
          </p:txBody>
        </p:sp>
      </p:grpSp>
      <p:grpSp>
        <p:nvGrpSpPr>
          <p:cNvPr id="52" name="Group 36">
            <a:extLst>
              <a:ext uri="{FF2B5EF4-FFF2-40B4-BE49-F238E27FC236}">
                <a16:creationId xmlns:a16="http://schemas.microsoft.com/office/drawing/2014/main" id="{BD95DC25-A0B8-4708-DBF1-670707422174}"/>
              </a:ext>
            </a:extLst>
          </p:cNvPr>
          <p:cNvGrpSpPr/>
          <p:nvPr/>
        </p:nvGrpSpPr>
        <p:grpSpPr>
          <a:xfrm>
            <a:off x="6180925" y="1485825"/>
            <a:ext cx="2716077" cy="4294676"/>
            <a:chOff x="6386968" y="1758462"/>
            <a:chExt cx="2716077" cy="4294676"/>
          </a:xfrm>
        </p:grpSpPr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605AE5A1-5750-63BB-E590-A6EE5598D033}"/>
                </a:ext>
              </a:extLst>
            </p:cNvPr>
            <p:cNvSpPr/>
            <p:nvPr/>
          </p:nvSpPr>
          <p:spPr>
            <a:xfrm>
              <a:off x="6944574" y="1800760"/>
              <a:ext cx="1570300" cy="799872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FD67DFBD-4960-A12A-EF14-B39ADB77F0C3}"/>
                </a:ext>
              </a:extLst>
            </p:cNvPr>
            <p:cNvSpPr/>
            <p:nvPr/>
          </p:nvSpPr>
          <p:spPr>
            <a:xfrm>
              <a:off x="6944574" y="3313471"/>
              <a:ext cx="1570300" cy="1420761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5" name="Rectangle 85">
              <a:extLst>
                <a:ext uri="{FF2B5EF4-FFF2-40B4-BE49-F238E27FC236}">
                  <a16:creationId xmlns:a16="http://schemas.microsoft.com/office/drawing/2014/main" id="{1FA04641-F355-96DF-9F4C-18007D1A519B}"/>
                </a:ext>
              </a:extLst>
            </p:cNvPr>
            <p:cNvSpPr/>
            <p:nvPr/>
          </p:nvSpPr>
          <p:spPr>
            <a:xfrm>
              <a:off x="6944574" y="2600632"/>
              <a:ext cx="1570300" cy="712839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6" name="Rectangle 86">
              <a:extLst>
                <a:ext uri="{FF2B5EF4-FFF2-40B4-BE49-F238E27FC236}">
                  <a16:creationId xmlns:a16="http://schemas.microsoft.com/office/drawing/2014/main" id="{978E0098-C9AD-700B-AEC8-688FD79595C0}"/>
                </a:ext>
              </a:extLst>
            </p:cNvPr>
            <p:cNvSpPr/>
            <p:nvPr/>
          </p:nvSpPr>
          <p:spPr>
            <a:xfrm>
              <a:off x="6944574" y="4734232"/>
              <a:ext cx="1570300" cy="856823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7" name="Freeform: Shape 87">
              <a:extLst>
                <a:ext uri="{FF2B5EF4-FFF2-40B4-BE49-F238E27FC236}">
                  <a16:creationId xmlns:a16="http://schemas.microsoft.com/office/drawing/2014/main" id="{6CE5E9CF-E364-FBDB-79E2-ED7A26292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480" y="1758462"/>
              <a:ext cx="1654131" cy="3874259"/>
            </a:xfrm>
            <a:custGeom>
              <a:avLst/>
              <a:gdLst>
                <a:gd name="connsiteX0" fmla="*/ 379403 w 1461430"/>
                <a:gd name="connsiteY0" fmla="*/ 693024 h 3422921"/>
                <a:gd name="connsiteX1" fmla="*/ 69065 w 1461430"/>
                <a:gd name="connsiteY1" fmla="*/ 1001981 h 3422921"/>
                <a:gd name="connsiteX2" fmla="*/ 63834 w 1461430"/>
                <a:gd name="connsiteY2" fmla="*/ 1961834 h 3422921"/>
                <a:gd name="connsiteX3" fmla="*/ 194596 w 1461430"/>
                <a:gd name="connsiteY3" fmla="*/ 2093749 h 3422921"/>
                <a:gd name="connsiteX4" fmla="*/ 327100 w 1461430"/>
                <a:gd name="connsiteY4" fmla="*/ 1963571 h 3422921"/>
                <a:gd name="connsiteX5" fmla="*/ 332330 w 1461430"/>
                <a:gd name="connsiteY5" fmla="*/ 1001981 h 3422921"/>
                <a:gd name="connsiteX6" fmla="*/ 358481 w 1461430"/>
                <a:gd name="connsiteY6" fmla="*/ 977683 h 3422921"/>
                <a:gd name="connsiteX7" fmla="*/ 382890 w 1461430"/>
                <a:gd name="connsiteY7" fmla="*/ 1001981 h 3422921"/>
                <a:gd name="connsiteX8" fmla="*/ 382890 w 1461430"/>
                <a:gd name="connsiteY8" fmla="*/ 3201138 h 3422921"/>
                <a:gd name="connsiteX9" fmla="*/ 541547 w 1461430"/>
                <a:gd name="connsiteY9" fmla="*/ 3359088 h 3422921"/>
                <a:gd name="connsiteX10" fmla="*/ 698460 w 1461430"/>
                <a:gd name="connsiteY10" fmla="*/ 3201138 h 3422921"/>
                <a:gd name="connsiteX11" fmla="*/ 698460 w 1461430"/>
                <a:gd name="connsiteY11" fmla="*/ 1947949 h 3422921"/>
                <a:gd name="connsiteX12" fmla="*/ 766455 w 1461430"/>
                <a:gd name="connsiteY12" fmla="*/ 1947949 h 3422921"/>
                <a:gd name="connsiteX13" fmla="*/ 766455 w 1461430"/>
                <a:gd name="connsiteY13" fmla="*/ 3201138 h 3422921"/>
                <a:gd name="connsiteX14" fmla="*/ 925112 w 1461430"/>
                <a:gd name="connsiteY14" fmla="*/ 3359088 h 3422921"/>
                <a:gd name="connsiteX15" fmla="*/ 1082025 w 1461430"/>
                <a:gd name="connsiteY15" fmla="*/ 3201138 h 3422921"/>
                <a:gd name="connsiteX16" fmla="*/ 1080281 w 1461430"/>
                <a:gd name="connsiteY16" fmla="*/ 1005454 h 3422921"/>
                <a:gd name="connsiteX17" fmla="*/ 1106434 w 1461430"/>
                <a:gd name="connsiteY17" fmla="*/ 977683 h 3422921"/>
                <a:gd name="connsiteX18" fmla="*/ 1134330 w 1461430"/>
                <a:gd name="connsiteY18" fmla="*/ 1001981 h 3422921"/>
                <a:gd name="connsiteX19" fmla="*/ 1134330 w 1461430"/>
                <a:gd name="connsiteY19" fmla="*/ 1963571 h 3422921"/>
                <a:gd name="connsiteX20" fmla="*/ 1265090 w 1461430"/>
                <a:gd name="connsiteY20" fmla="*/ 2093749 h 3422921"/>
                <a:gd name="connsiteX21" fmla="*/ 1395851 w 1461430"/>
                <a:gd name="connsiteY21" fmla="*/ 1963571 h 3422921"/>
                <a:gd name="connsiteX22" fmla="*/ 1397594 w 1461430"/>
                <a:gd name="connsiteY22" fmla="*/ 1001981 h 3422921"/>
                <a:gd name="connsiteX23" fmla="*/ 1087255 w 1461430"/>
                <a:gd name="connsiteY23" fmla="*/ 693024 h 3422921"/>
                <a:gd name="connsiteX24" fmla="*/ 379403 w 1461430"/>
                <a:gd name="connsiteY24" fmla="*/ 693024 h 3422921"/>
                <a:gd name="connsiteX25" fmla="*/ 732889 w 1461430"/>
                <a:gd name="connsiteY25" fmla="*/ 63839 h 3422921"/>
                <a:gd name="connsiteX26" fmla="*/ 461062 w 1461430"/>
                <a:gd name="connsiteY26" fmla="*/ 334940 h 3422921"/>
                <a:gd name="connsiteX27" fmla="*/ 732889 w 1461430"/>
                <a:gd name="connsiteY27" fmla="*/ 606041 h 3422921"/>
                <a:gd name="connsiteX28" fmla="*/ 1004715 w 1461430"/>
                <a:gd name="connsiteY28" fmla="*/ 334940 h 3422921"/>
                <a:gd name="connsiteX29" fmla="*/ 732889 w 1461430"/>
                <a:gd name="connsiteY29" fmla="*/ 63839 h 3422921"/>
                <a:gd name="connsiteX30" fmla="*/ 0 w 1461430"/>
                <a:gd name="connsiteY30" fmla="*/ 0 h 3422921"/>
                <a:gd name="connsiteX31" fmla="*/ 1461430 w 1461430"/>
                <a:gd name="connsiteY31" fmla="*/ 0 h 3422921"/>
                <a:gd name="connsiteX32" fmla="*/ 1461430 w 1461430"/>
                <a:gd name="connsiteY32" fmla="*/ 3422921 h 3422921"/>
                <a:gd name="connsiteX33" fmla="*/ 0 w 1461430"/>
                <a:gd name="connsiteY33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1430" h="3422921">
                  <a:moveTo>
                    <a:pt x="379403" y="693024"/>
                  </a:moveTo>
                  <a:cubicBezTo>
                    <a:pt x="208542" y="693024"/>
                    <a:pt x="69065" y="831881"/>
                    <a:pt x="69065" y="1001981"/>
                  </a:cubicBezTo>
                  <a:cubicBezTo>
                    <a:pt x="63834" y="1961834"/>
                    <a:pt x="63834" y="1961834"/>
                    <a:pt x="63834" y="1961834"/>
                  </a:cubicBezTo>
                  <a:cubicBezTo>
                    <a:pt x="63834" y="2034735"/>
                    <a:pt x="121370" y="2093749"/>
                    <a:pt x="194596" y="2093749"/>
                  </a:cubicBezTo>
                  <a:cubicBezTo>
                    <a:pt x="267822" y="2093749"/>
                    <a:pt x="327100" y="2036471"/>
                    <a:pt x="327100" y="1963571"/>
                  </a:cubicBezTo>
                  <a:cubicBezTo>
                    <a:pt x="332330" y="1001981"/>
                    <a:pt x="332330" y="1001981"/>
                    <a:pt x="332330" y="1001981"/>
                  </a:cubicBezTo>
                  <a:cubicBezTo>
                    <a:pt x="332330" y="988096"/>
                    <a:pt x="342791" y="975946"/>
                    <a:pt x="358481" y="977683"/>
                  </a:cubicBezTo>
                  <a:cubicBezTo>
                    <a:pt x="372429" y="977683"/>
                    <a:pt x="382890" y="988096"/>
                    <a:pt x="382890" y="1001981"/>
                  </a:cubicBezTo>
                  <a:cubicBezTo>
                    <a:pt x="382890" y="3201138"/>
                    <a:pt x="382890" y="3201138"/>
                    <a:pt x="382890" y="3201138"/>
                  </a:cubicBezTo>
                  <a:cubicBezTo>
                    <a:pt x="382890" y="3287924"/>
                    <a:pt x="454373" y="3359088"/>
                    <a:pt x="541547" y="3359088"/>
                  </a:cubicBezTo>
                  <a:cubicBezTo>
                    <a:pt x="628721" y="3359088"/>
                    <a:pt x="698460" y="3287924"/>
                    <a:pt x="698460" y="3201138"/>
                  </a:cubicBezTo>
                  <a:cubicBezTo>
                    <a:pt x="698460" y="1947949"/>
                    <a:pt x="698460" y="1947949"/>
                    <a:pt x="698460" y="1947949"/>
                  </a:cubicBezTo>
                  <a:cubicBezTo>
                    <a:pt x="766455" y="1947949"/>
                    <a:pt x="766455" y="1947949"/>
                    <a:pt x="766455" y="1947949"/>
                  </a:cubicBezTo>
                  <a:cubicBezTo>
                    <a:pt x="766455" y="3201138"/>
                    <a:pt x="766455" y="3201138"/>
                    <a:pt x="766455" y="3201138"/>
                  </a:cubicBezTo>
                  <a:cubicBezTo>
                    <a:pt x="766455" y="3287924"/>
                    <a:pt x="837938" y="3359088"/>
                    <a:pt x="925112" y="3359088"/>
                  </a:cubicBezTo>
                  <a:cubicBezTo>
                    <a:pt x="1012286" y="3359088"/>
                    <a:pt x="1082025" y="3287924"/>
                    <a:pt x="1082025" y="3201138"/>
                  </a:cubicBezTo>
                  <a:cubicBezTo>
                    <a:pt x="1082025" y="1126954"/>
                    <a:pt x="1080281" y="2314185"/>
                    <a:pt x="1080281" y="1005454"/>
                  </a:cubicBezTo>
                  <a:cubicBezTo>
                    <a:pt x="1080281" y="989832"/>
                    <a:pt x="1090742" y="977683"/>
                    <a:pt x="1106434" y="977683"/>
                  </a:cubicBezTo>
                  <a:cubicBezTo>
                    <a:pt x="1120382" y="975946"/>
                    <a:pt x="1134330" y="988096"/>
                    <a:pt x="1134330" y="1001981"/>
                  </a:cubicBezTo>
                  <a:cubicBezTo>
                    <a:pt x="1134330" y="1963571"/>
                    <a:pt x="1134330" y="1963571"/>
                    <a:pt x="1134330" y="1963571"/>
                  </a:cubicBezTo>
                  <a:cubicBezTo>
                    <a:pt x="1134330" y="2034735"/>
                    <a:pt x="1191864" y="2093749"/>
                    <a:pt x="1265090" y="2093749"/>
                  </a:cubicBezTo>
                  <a:cubicBezTo>
                    <a:pt x="1338316" y="2093749"/>
                    <a:pt x="1395851" y="2034735"/>
                    <a:pt x="1395851" y="1963571"/>
                  </a:cubicBezTo>
                  <a:cubicBezTo>
                    <a:pt x="1397594" y="1001981"/>
                    <a:pt x="1397594" y="1001981"/>
                    <a:pt x="1397594" y="1001981"/>
                  </a:cubicBezTo>
                  <a:cubicBezTo>
                    <a:pt x="1395851" y="831881"/>
                    <a:pt x="1256373" y="693024"/>
                    <a:pt x="1087255" y="693024"/>
                  </a:cubicBezTo>
                  <a:cubicBezTo>
                    <a:pt x="703690" y="693024"/>
                    <a:pt x="698460" y="693024"/>
                    <a:pt x="379403" y="693024"/>
                  </a:cubicBezTo>
                  <a:close/>
                  <a:moveTo>
                    <a:pt x="732889" y="63839"/>
                  </a:moveTo>
                  <a:cubicBezTo>
                    <a:pt x="582763" y="63839"/>
                    <a:pt x="461062" y="185215"/>
                    <a:pt x="461062" y="334940"/>
                  </a:cubicBezTo>
                  <a:cubicBezTo>
                    <a:pt x="461062" y="484665"/>
                    <a:pt x="582763" y="606041"/>
                    <a:pt x="732889" y="606041"/>
                  </a:cubicBezTo>
                  <a:cubicBezTo>
                    <a:pt x="883015" y="606041"/>
                    <a:pt x="1004715" y="484665"/>
                    <a:pt x="1004715" y="334940"/>
                  </a:cubicBezTo>
                  <a:cubicBezTo>
                    <a:pt x="1004715" y="185215"/>
                    <a:pt x="883015" y="63839"/>
                    <a:pt x="732889" y="63839"/>
                  </a:cubicBezTo>
                  <a:close/>
                  <a:moveTo>
                    <a:pt x="0" y="0"/>
                  </a:moveTo>
                  <a:lnTo>
                    <a:pt x="1461430" y="0"/>
                  </a:lnTo>
                  <a:lnTo>
                    <a:pt x="1461430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78D93053-9267-4003-D9E7-EE9EFF1FBF22}"/>
                </a:ext>
              </a:extLst>
            </p:cNvPr>
            <p:cNvSpPr txBox="1"/>
            <p:nvPr/>
          </p:nvSpPr>
          <p:spPr>
            <a:xfrm>
              <a:off x="6386968" y="5776139"/>
              <a:ext cx="268551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latach 70</a:t>
              </a:r>
            </a:p>
          </p:txBody>
        </p:sp>
        <p:sp>
          <p:nvSpPr>
            <p:cNvPr id="59" name="Text Placeholder 53">
              <a:extLst>
                <a:ext uri="{FF2B5EF4-FFF2-40B4-BE49-F238E27FC236}">
                  <a16:creationId xmlns:a16="http://schemas.microsoft.com/office/drawing/2014/main" id="{AB963768-C387-DE5C-5A02-7EEA2DBE3CE8}"/>
                </a:ext>
              </a:extLst>
            </p:cNvPr>
            <p:cNvSpPr txBox="1">
              <a:spLocks/>
            </p:cNvSpPr>
            <p:nvPr/>
          </p:nvSpPr>
          <p:spPr>
            <a:xfrm>
              <a:off x="8278942" y="4932037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22%</a:t>
              </a:r>
            </a:p>
          </p:txBody>
        </p:sp>
        <p:sp>
          <p:nvSpPr>
            <p:cNvPr id="60" name="Text Placeholder 53">
              <a:extLst>
                <a:ext uri="{FF2B5EF4-FFF2-40B4-BE49-F238E27FC236}">
                  <a16:creationId xmlns:a16="http://schemas.microsoft.com/office/drawing/2014/main" id="{DC93123C-45B0-CEEC-3307-DDBFAF4CA26B}"/>
                </a:ext>
              </a:extLst>
            </p:cNvPr>
            <p:cNvSpPr txBox="1">
              <a:spLocks/>
            </p:cNvSpPr>
            <p:nvPr/>
          </p:nvSpPr>
          <p:spPr>
            <a:xfrm>
              <a:off x="8628172" y="3570633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38%</a:t>
              </a:r>
            </a:p>
          </p:txBody>
        </p:sp>
        <p:sp>
          <p:nvSpPr>
            <p:cNvPr id="61" name="Text Placeholder 53">
              <a:extLst>
                <a:ext uri="{FF2B5EF4-FFF2-40B4-BE49-F238E27FC236}">
                  <a16:creationId xmlns:a16="http://schemas.microsoft.com/office/drawing/2014/main" id="{F3005626-F5CB-2A7E-10A8-36AD3568B66D}"/>
                </a:ext>
              </a:extLst>
            </p:cNvPr>
            <p:cNvSpPr txBox="1">
              <a:spLocks/>
            </p:cNvSpPr>
            <p:nvPr/>
          </p:nvSpPr>
          <p:spPr>
            <a:xfrm>
              <a:off x="8628171" y="2560469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19%</a:t>
              </a:r>
            </a:p>
          </p:txBody>
        </p:sp>
        <p:sp>
          <p:nvSpPr>
            <p:cNvPr id="62" name="Text Placeholder 53">
              <a:extLst>
                <a:ext uri="{FF2B5EF4-FFF2-40B4-BE49-F238E27FC236}">
                  <a16:creationId xmlns:a16="http://schemas.microsoft.com/office/drawing/2014/main" id="{F3DD0E61-B6C8-0580-41E0-8F614FD4385E}"/>
                </a:ext>
              </a:extLst>
            </p:cNvPr>
            <p:cNvSpPr txBox="1">
              <a:spLocks/>
            </p:cNvSpPr>
            <p:nvPr/>
          </p:nvSpPr>
          <p:spPr>
            <a:xfrm>
              <a:off x="8165160" y="1965448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21%</a:t>
              </a:r>
            </a:p>
          </p:txBody>
        </p:sp>
      </p:grpSp>
      <p:grpSp>
        <p:nvGrpSpPr>
          <p:cNvPr id="63" name="Group 37">
            <a:extLst>
              <a:ext uri="{FF2B5EF4-FFF2-40B4-BE49-F238E27FC236}">
                <a16:creationId xmlns:a16="http://schemas.microsoft.com/office/drawing/2014/main" id="{79DE8540-C909-D417-B0A4-72CA0DE13955}"/>
              </a:ext>
            </a:extLst>
          </p:cNvPr>
          <p:cNvGrpSpPr/>
          <p:nvPr/>
        </p:nvGrpSpPr>
        <p:grpSpPr>
          <a:xfrm>
            <a:off x="8909667" y="1485825"/>
            <a:ext cx="2860384" cy="4294676"/>
            <a:chOff x="9249891" y="1758462"/>
            <a:chExt cx="2860384" cy="4294676"/>
          </a:xfrm>
        </p:grpSpPr>
        <p:sp>
          <p:nvSpPr>
            <p:cNvPr id="64" name="Rectangle 14">
              <a:extLst>
                <a:ext uri="{FF2B5EF4-FFF2-40B4-BE49-F238E27FC236}">
                  <a16:creationId xmlns:a16="http://schemas.microsoft.com/office/drawing/2014/main" id="{6A4FD3D6-F87C-390B-F105-61E170959A98}"/>
                </a:ext>
              </a:extLst>
            </p:cNvPr>
            <p:cNvSpPr/>
            <p:nvPr/>
          </p:nvSpPr>
          <p:spPr>
            <a:xfrm>
              <a:off x="9625214" y="1800760"/>
              <a:ext cx="1926309" cy="532865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5" name="Rectangle 13">
              <a:extLst>
                <a:ext uri="{FF2B5EF4-FFF2-40B4-BE49-F238E27FC236}">
                  <a16:creationId xmlns:a16="http://schemas.microsoft.com/office/drawing/2014/main" id="{B281564F-61B9-BE01-1571-18943AB58784}"/>
                </a:ext>
              </a:extLst>
            </p:cNvPr>
            <p:cNvSpPr/>
            <p:nvPr/>
          </p:nvSpPr>
          <p:spPr>
            <a:xfrm>
              <a:off x="9625214" y="3313472"/>
              <a:ext cx="1926309" cy="1420760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" name="Rectangle 93">
              <a:extLst>
                <a:ext uri="{FF2B5EF4-FFF2-40B4-BE49-F238E27FC236}">
                  <a16:creationId xmlns:a16="http://schemas.microsoft.com/office/drawing/2014/main" id="{039C4360-834E-2A98-3906-F30CF5035417}"/>
                </a:ext>
              </a:extLst>
            </p:cNvPr>
            <p:cNvSpPr/>
            <p:nvPr/>
          </p:nvSpPr>
          <p:spPr>
            <a:xfrm>
              <a:off x="9625214" y="2333625"/>
              <a:ext cx="1926309" cy="979846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7" name="Rectangle 94">
              <a:extLst>
                <a:ext uri="{FF2B5EF4-FFF2-40B4-BE49-F238E27FC236}">
                  <a16:creationId xmlns:a16="http://schemas.microsoft.com/office/drawing/2014/main" id="{BCB91F31-2617-E6D9-3B58-DFBCACC03912}"/>
                </a:ext>
              </a:extLst>
            </p:cNvPr>
            <p:cNvSpPr/>
            <p:nvPr/>
          </p:nvSpPr>
          <p:spPr>
            <a:xfrm>
              <a:off x="9625214" y="4734231"/>
              <a:ext cx="1926309" cy="856823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8" name="Freeform: Shape 95">
              <a:extLst>
                <a:ext uri="{FF2B5EF4-FFF2-40B4-BE49-F238E27FC236}">
                  <a16:creationId xmlns:a16="http://schemas.microsoft.com/office/drawing/2014/main" id="{65E86144-3188-816A-4489-C4414461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262" y="1758462"/>
              <a:ext cx="2000761" cy="3874259"/>
            </a:xfrm>
            <a:custGeom>
              <a:avLst/>
              <a:gdLst>
                <a:gd name="connsiteX0" fmla="*/ 655359 w 1767679"/>
                <a:gd name="connsiteY0" fmla="*/ 693140 h 3422921"/>
                <a:gd name="connsiteX1" fmla="*/ 352011 w 1767679"/>
                <a:gd name="connsiteY1" fmla="*/ 959035 h 3422921"/>
                <a:gd name="connsiteX2" fmla="*/ 71459 w 1767679"/>
                <a:gd name="connsiteY2" fmla="*/ 1758470 h 3422921"/>
                <a:gd name="connsiteX3" fmla="*/ 152117 w 1767679"/>
                <a:gd name="connsiteY3" fmla="*/ 1926404 h 3422921"/>
                <a:gd name="connsiteX4" fmla="*/ 318696 w 1767679"/>
                <a:gd name="connsiteY4" fmla="*/ 1845935 h 3422921"/>
                <a:gd name="connsiteX5" fmla="*/ 551905 w 1767679"/>
                <a:gd name="connsiteY5" fmla="*/ 1191693 h 3422921"/>
                <a:gd name="connsiteX6" fmla="*/ 364285 w 1767679"/>
                <a:gd name="connsiteY6" fmla="*/ 2166059 h 3422921"/>
                <a:gd name="connsiteX7" fmla="*/ 436177 w 1767679"/>
                <a:gd name="connsiteY7" fmla="*/ 2251775 h 3422921"/>
                <a:gd name="connsiteX8" fmla="*/ 536124 w 1767679"/>
                <a:gd name="connsiteY8" fmla="*/ 2251775 h 3422921"/>
                <a:gd name="connsiteX9" fmla="*/ 536124 w 1767679"/>
                <a:gd name="connsiteY9" fmla="*/ 3201650 h 3422921"/>
                <a:gd name="connsiteX10" fmla="*/ 693935 w 1767679"/>
                <a:gd name="connsiteY10" fmla="*/ 3359088 h 3422921"/>
                <a:gd name="connsiteX11" fmla="*/ 851746 w 1767679"/>
                <a:gd name="connsiteY11" fmla="*/ 3201650 h 3422921"/>
                <a:gd name="connsiteX12" fmla="*/ 851746 w 1767679"/>
                <a:gd name="connsiteY12" fmla="*/ 2251775 h 3422921"/>
                <a:gd name="connsiteX13" fmla="*/ 920131 w 1767679"/>
                <a:gd name="connsiteY13" fmla="*/ 2251775 h 3422921"/>
                <a:gd name="connsiteX14" fmla="*/ 920131 w 1767679"/>
                <a:gd name="connsiteY14" fmla="*/ 3201650 h 3422921"/>
                <a:gd name="connsiteX15" fmla="*/ 1076188 w 1767679"/>
                <a:gd name="connsiteY15" fmla="*/ 3359088 h 3422921"/>
                <a:gd name="connsiteX16" fmla="*/ 1233999 w 1767679"/>
                <a:gd name="connsiteY16" fmla="*/ 3201650 h 3422921"/>
                <a:gd name="connsiteX17" fmla="*/ 1233999 w 1767679"/>
                <a:gd name="connsiteY17" fmla="*/ 2251775 h 3422921"/>
                <a:gd name="connsiteX18" fmla="*/ 1333946 w 1767679"/>
                <a:gd name="connsiteY18" fmla="*/ 2251775 h 3422921"/>
                <a:gd name="connsiteX19" fmla="*/ 1405838 w 1767679"/>
                <a:gd name="connsiteY19" fmla="*/ 2166059 h 3422921"/>
                <a:gd name="connsiteX20" fmla="*/ 1219972 w 1767679"/>
                <a:gd name="connsiteY20" fmla="*/ 1191693 h 3422921"/>
                <a:gd name="connsiteX21" fmla="*/ 1449674 w 1767679"/>
                <a:gd name="connsiteY21" fmla="*/ 1845935 h 3422921"/>
                <a:gd name="connsiteX22" fmla="*/ 1616252 w 1767679"/>
                <a:gd name="connsiteY22" fmla="*/ 1926404 h 3422921"/>
                <a:gd name="connsiteX23" fmla="*/ 1696911 w 1767679"/>
                <a:gd name="connsiteY23" fmla="*/ 1758470 h 3422921"/>
                <a:gd name="connsiteX24" fmla="*/ 1416358 w 1767679"/>
                <a:gd name="connsiteY24" fmla="*/ 959035 h 3422921"/>
                <a:gd name="connsiteX25" fmla="*/ 1113011 w 1767679"/>
                <a:gd name="connsiteY25" fmla="*/ 693140 h 3422921"/>
                <a:gd name="connsiteX26" fmla="*/ 655359 w 1767679"/>
                <a:gd name="connsiteY26" fmla="*/ 693140 h 3422921"/>
                <a:gd name="connsiteX27" fmla="*/ 885215 w 1767679"/>
                <a:gd name="connsiteY27" fmla="*/ 63839 h 3422921"/>
                <a:gd name="connsiteX28" fmla="*/ 613662 w 1767679"/>
                <a:gd name="connsiteY28" fmla="*/ 335011 h 3422921"/>
                <a:gd name="connsiteX29" fmla="*/ 885215 w 1767679"/>
                <a:gd name="connsiteY29" fmla="*/ 606183 h 3422921"/>
                <a:gd name="connsiteX30" fmla="*/ 1156767 w 1767679"/>
                <a:gd name="connsiteY30" fmla="*/ 335011 h 3422921"/>
                <a:gd name="connsiteX31" fmla="*/ 885215 w 1767679"/>
                <a:gd name="connsiteY31" fmla="*/ 63839 h 3422921"/>
                <a:gd name="connsiteX32" fmla="*/ 0 w 1767679"/>
                <a:gd name="connsiteY32" fmla="*/ 0 h 3422921"/>
                <a:gd name="connsiteX33" fmla="*/ 1767679 w 1767679"/>
                <a:gd name="connsiteY33" fmla="*/ 0 h 3422921"/>
                <a:gd name="connsiteX34" fmla="*/ 1767679 w 1767679"/>
                <a:gd name="connsiteY34" fmla="*/ 3422921 h 3422921"/>
                <a:gd name="connsiteX35" fmla="*/ 0 w 1767679"/>
                <a:gd name="connsiteY35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67679" h="3422921">
                  <a:moveTo>
                    <a:pt x="655359" y="693140"/>
                  </a:moveTo>
                  <a:cubicBezTo>
                    <a:pt x="515083" y="693140"/>
                    <a:pt x="413382" y="782355"/>
                    <a:pt x="352011" y="959035"/>
                  </a:cubicBezTo>
                  <a:cubicBezTo>
                    <a:pt x="315189" y="1069242"/>
                    <a:pt x="74965" y="1751473"/>
                    <a:pt x="71459" y="1758470"/>
                  </a:cubicBezTo>
                  <a:cubicBezTo>
                    <a:pt x="46910" y="1826693"/>
                    <a:pt x="83733" y="1901913"/>
                    <a:pt x="152117" y="1926404"/>
                  </a:cubicBezTo>
                  <a:cubicBezTo>
                    <a:pt x="220502" y="1949145"/>
                    <a:pt x="295901" y="1914159"/>
                    <a:pt x="318696" y="1845935"/>
                  </a:cubicBezTo>
                  <a:cubicBezTo>
                    <a:pt x="327463" y="1823194"/>
                    <a:pt x="471246" y="1422603"/>
                    <a:pt x="551905" y="1191693"/>
                  </a:cubicBezTo>
                  <a:cubicBezTo>
                    <a:pt x="543138" y="1261666"/>
                    <a:pt x="567687" y="1118223"/>
                    <a:pt x="364285" y="2166059"/>
                  </a:cubicBezTo>
                  <a:cubicBezTo>
                    <a:pt x="355518" y="2211541"/>
                    <a:pt x="390587" y="2251775"/>
                    <a:pt x="436177" y="2251775"/>
                  </a:cubicBezTo>
                  <a:cubicBezTo>
                    <a:pt x="464233" y="2251775"/>
                    <a:pt x="499302" y="2251775"/>
                    <a:pt x="536124" y="2251775"/>
                  </a:cubicBezTo>
                  <a:cubicBezTo>
                    <a:pt x="536124" y="3201650"/>
                    <a:pt x="536124" y="3201650"/>
                    <a:pt x="536124" y="3201650"/>
                  </a:cubicBezTo>
                  <a:cubicBezTo>
                    <a:pt x="536124" y="3289116"/>
                    <a:pt x="606262" y="3359088"/>
                    <a:pt x="693935" y="3359088"/>
                  </a:cubicBezTo>
                  <a:cubicBezTo>
                    <a:pt x="781608" y="3359088"/>
                    <a:pt x="851746" y="3289116"/>
                    <a:pt x="851746" y="3201650"/>
                  </a:cubicBezTo>
                  <a:cubicBezTo>
                    <a:pt x="851746" y="2251775"/>
                    <a:pt x="851746" y="2251775"/>
                    <a:pt x="851746" y="2251775"/>
                  </a:cubicBezTo>
                  <a:cubicBezTo>
                    <a:pt x="874541" y="2251775"/>
                    <a:pt x="897336" y="2251775"/>
                    <a:pt x="920131" y="2251775"/>
                  </a:cubicBezTo>
                  <a:cubicBezTo>
                    <a:pt x="920131" y="3201650"/>
                    <a:pt x="920131" y="3201650"/>
                    <a:pt x="920131" y="3201650"/>
                  </a:cubicBezTo>
                  <a:cubicBezTo>
                    <a:pt x="920131" y="3289116"/>
                    <a:pt x="990269" y="3359088"/>
                    <a:pt x="1076188" y="3359088"/>
                  </a:cubicBezTo>
                  <a:cubicBezTo>
                    <a:pt x="1163861" y="3359088"/>
                    <a:pt x="1233999" y="3289116"/>
                    <a:pt x="1233999" y="3201650"/>
                  </a:cubicBezTo>
                  <a:cubicBezTo>
                    <a:pt x="1233999" y="2251775"/>
                    <a:pt x="1233999" y="2251775"/>
                    <a:pt x="1233999" y="2251775"/>
                  </a:cubicBezTo>
                  <a:cubicBezTo>
                    <a:pt x="1272575" y="2251775"/>
                    <a:pt x="1305891" y="2251775"/>
                    <a:pt x="1333946" y="2251775"/>
                  </a:cubicBezTo>
                  <a:cubicBezTo>
                    <a:pt x="1379536" y="2251775"/>
                    <a:pt x="1414605" y="2211541"/>
                    <a:pt x="1405838" y="2166059"/>
                  </a:cubicBezTo>
                  <a:cubicBezTo>
                    <a:pt x="1204191" y="1126969"/>
                    <a:pt x="1226985" y="1247671"/>
                    <a:pt x="1219972" y="1191693"/>
                  </a:cubicBezTo>
                  <a:cubicBezTo>
                    <a:pt x="1300630" y="1424352"/>
                    <a:pt x="1440907" y="1823194"/>
                    <a:pt x="1449674" y="1845935"/>
                  </a:cubicBezTo>
                  <a:cubicBezTo>
                    <a:pt x="1472469" y="1914159"/>
                    <a:pt x="1547867" y="1949145"/>
                    <a:pt x="1616252" y="1926404"/>
                  </a:cubicBezTo>
                  <a:cubicBezTo>
                    <a:pt x="1684637" y="1901913"/>
                    <a:pt x="1719706" y="1826693"/>
                    <a:pt x="1696911" y="1758470"/>
                  </a:cubicBezTo>
                  <a:cubicBezTo>
                    <a:pt x="1693404" y="1751473"/>
                    <a:pt x="1453181" y="1069242"/>
                    <a:pt x="1416358" y="959035"/>
                  </a:cubicBezTo>
                  <a:cubicBezTo>
                    <a:pt x="1354987" y="782355"/>
                    <a:pt x="1253287" y="693140"/>
                    <a:pt x="1113011" y="693140"/>
                  </a:cubicBezTo>
                  <a:cubicBezTo>
                    <a:pt x="916624" y="693140"/>
                    <a:pt x="851746" y="693140"/>
                    <a:pt x="655359" y="693140"/>
                  </a:cubicBezTo>
                  <a:close/>
                  <a:moveTo>
                    <a:pt x="885215" y="63839"/>
                  </a:moveTo>
                  <a:cubicBezTo>
                    <a:pt x="735240" y="63839"/>
                    <a:pt x="613662" y="185247"/>
                    <a:pt x="613662" y="335011"/>
                  </a:cubicBezTo>
                  <a:cubicBezTo>
                    <a:pt x="613662" y="484775"/>
                    <a:pt x="735240" y="606183"/>
                    <a:pt x="885215" y="606183"/>
                  </a:cubicBezTo>
                  <a:cubicBezTo>
                    <a:pt x="1035189" y="606183"/>
                    <a:pt x="1156767" y="484775"/>
                    <a:pt x="1156767" y="335011"/>
                  </a:cubicBezTo>
                  <a:cubicBezTo>
                    <a:pt x="1156767" y="185247"/>
                    <a:pt x="1035189" y="63839"/>
                    <a:pt x="885215" y="63839"/>
                  </a:cubicBezTo>
                  <a:close/>
                  <a:moveTo>
                    <a:pt x="0" y="0"/>
                  </a:moveTo>
                  <a:lnTo>
                    <a:pt x="1767679" y="0"/>
                  </a:lnTo>
                  <a:lnTo>
                    <a:pt x="1767679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9" name="TextBox 17">
              <a:extLst>
                <a:ext uri="{FF2B5EF4-FFF2-40B4-BE49-F238E27FC236}">
                  <a16:creationId xmlns:a16="http://schemas.microsoft.com/office/drawing/2014/main" id="{578FDF50-A1D2-B4A4-F4EA-5ABE9D3B9A8B}"/>
                </a:ext>
              </a:extLst>
            </p:cNvPr>
            <p:cNvSpPr txBox="1"/>
            <p:nvPr/>
          </p:nvSpPr>
          <p:spPr>
            <a:xfrm>
              <a:off x="9249891" y="5776139"/>
              <a:ext cx="268551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latach 80</a:t>
              </a:r>
            </a:p>
          </p:txBody>
        </p:sp>
        <p:sp>
          <p:nvSpPr>
            <p:cNvPr id="70" name="Text Placeholder 53">
              <a:extLst>
                <a:ext uri="{FF2B5EF4-FFF2-40B4-BE49-F238E27FC236}">
                  <a16:creationId xmlns:a16="http://schemas.microsoft.com/office/drawing/2014/main" id="{1B7B7A0B-92D3-BA98-5480-DABF27D48EFF}"/>
                </a:ext>
              </a:extLst>
            </p:cNvPr>
            <p:cNvSpPr txBox="1">
              <a:spLocks/>
            </p:cNvSpPr>
            <p:nvPr/>
          </p:nvSpPr>
          <p:spPr>
            <a:xfrm>
              <a:off x="11160529" y="4938411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22%</a:t>
              </a:r>
            </a:p>
          </p:txBody>
        </p:sp>
        <p:sp>
          <p:nvSpPr>
            <p:cNvPr id="71" name="Text Placeholder 53">
              <a:extLst>
                <a:ext uri="{FF2B5EF4-FFF2-40B4-BE49-F238E27FC236}">
                  <a16:creationId xmlns:a16="http://schemas.microsoft.com/office/drawing/2014/main" id="{4BFA7210-1AEB-0293-F410-3657EA429E09}"/>
                </a:ext>
              </a:extLst>
            </p:cNvPr>
            <p:cNvSpPr txBox="1">
              <a:spLocks/>
            </p:cNvSpPr>
            <p:nvPr/>
          </p:nvSpPr>
          <p:spPr>
            <a:xfrm>
              <a:off x="11635402" y="3577007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38%</a:t>
              </a:r>
            </a:p>
          </p:txBody>
        </p:sp>
        <p:sp>
          <p:nvSpPr>
            <p:cNvPr id="72" name="Text Placeholder 53">
              <a:extLst>
                <a:ext uri="{FF2B5EF4-FFF2-40B4-BE49-F238E27FC236}">
                  <a16:creationId xmlns:a16="http://schemas.microsoft.com/office/drawing/2014/main" id="{950C20FC-966B-D679-F896-1B408499961D}"/>
                </a:ext>
              </a:extLst>
            </p:cNvPr>
            <p:cNvSpPr txBox="1">
              <a:spLocks/>
            </p:cNvSpPr>
            <p:nvPr/>
          </p:nvSpPr>
          <p:spPr>
            <a:xfrm>
              <a:off x="11303037" y="2566843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26%</a:t>
              </a:r>
            </a:p>
          </p:txBody>
        </p:sp>
        <p:sp>
          <p:nvSpPr>
            <p:cNvPr id="73" name="Text Placeholder 53">
              <a:extLst>
                <a:ext uri="{FF2B5EF4-FFF2-40B4-BE49-F238E27FC236}">
                  <a16:creationId xmlns:a16="http://schemas.microsoft.com/office/drawing/2014/main" id="{448AE6AC-B00D-A292-26C0-B19C73D7F880}"/>
                </a:ext>
              </a:extLst>
            </p:cNvPr>
            <p:cNvSpPr txBox="1">
              <a:spLocks/>
            </p:cNvSpPr>
            <p:nvPr/>
          </p:nvSpPr>
          <p:spPr>
            <a:xfrm>
              <a:off x="11046747" y="1971822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14%</a:t>
              </a:r>
            </a:p>
          </p:txBody>
        </p:sp>
      </p:grpSp>
      <p:grpSp>
        <p:nvGrpSpPr>
          <p:cNvPr id="74" name="Group 46">
            <a:extLst>
              <a:ext uri="{FF2B5EF4-FFF2-40B4-BE49-F238E27FC236}">
                <a16:creationId xmlns:a16="http://schemas.microsoft.com/office/drawing/2014/main" id="{4FDE566F-B523-30D2-E74F-4A9000665335}"/>
              </a:ext>
            </a:extLst>
          </p:cNvPr>
          <p:cNvGrpSpPr/>
          <p:nvPr/>
        </p:nvGrpSpPr>
        <p:grpSpPr>
          <a:xfrm>
            <a:off x="9550332" y="599331"/>
            <a:ext cx="2025807" cy="461665"/>
            <a:chOff x="9049254" y="472574"/>
            <a:chExt cx="2537769" cy="578337"/>
          </a:xfrm>
        </p:grpSpPr>
        <p:sp>
          <p:nvSpPr>
            <p:cNvPr id="75" name="Owal 25">
              <a:extLst>
                <a:ext uri="{FF2B5EF4-FFF2-40B4-BE49-F238E27FC236}">
                  <a16:creationId xmlns:a16="http://schemas.microsoft.com/office/drawing/2014/main" id="{014843B5-7295-BAD2-0305-D32042EE08D8}"/>
                </a:ext>
              </a:extLst>
            </p:cNvPr>
            <p:cNvSpPr/>
            <p:nvPr/>
          </p:nvSpPr>
          <p:spPr>
            <a:xfrm>
              <a:off x="9049254" y="472574"/>
              <a:ext cx="578337" cy="578337"/>
            </a:xfrm>
            <a:prstGeom prst="ellipse">
              <a:avLst/>
            </a:prstGeom>
            <a:solidFill>
              <a:srgbClr val="CC00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76" name="Owal 25">
              <a:extLst>
                <a:ext uri="{FF2B5EF4-FFF2-40B4-BE49-F238E27FC236}">
                  <a16:creationId xmlns:a16="http://schemas.microsoft.com/office/drawing/2014/main" id="{6777B1E4-89B2-FB1D-1F82-48DEF6AC3B82}"/>
                </a:ext>
              </a:extLst>
            </p:cNvPr>
            <p:cNvSpPr/>
            <p:nvPr/>
          </p:nvSpPr>
          <p:spPr>
            <a:xfrm>
              <a:off x="9702398" y="472574"/>
              <a:ext cx="578337" cy="578337"/>
            </a:xfrm>
            <a:prstGeom prst="ellipse">
              <a:avLst/>
            </a:prstGeom>
            <a:solidFill>
              <a:srgbClr val="F6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77" name="Owal 25">
              <a:extLst>
                <a:ext uri="{FF2B5EF4-FFF2-40B4-BE49-F238E27FC236}">
                  <a16:creationId xmlns:a16="http://schemas.microsoft.com/office/drawing/2014/main" id="{E0AB128D-4125-837F-F496-6251EB1EEAE2}"/>
                </a:ext>
              </a:extLst>
            </p:cNvPr>
            <p:cNvSpPr/>
            <p:nvPr/>
          </p:nvSpPr>
          <p:spPr>
            <a:xfrm>
              <a:off x="10355542" y="472574"/>
              <a:ext cx="578337" cy="578337"/>
            </a:xfrm>
            <a:prstGeom prst="ellipse">
              <a:avLst/>
            </a:prstGeom>
            <a:solidFill>
              <a:srgbClr val="42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78" name="Owal 25">
              <a:extLst>
                <a:ext uri="{FF2B5EF4-FFF2-40B4-BE49-F238E27FC236}">
                  <a16:creationId xmlns:a16="http://schemas.microsoft.com/office/drawing/2014/main" id="{056E89DC-B18D-1412-696D-A7DC279B66C2}"/>
                </a:ext>
              </a:extLst>
            </p:cNvPr>
            <p:cNvSpPr/>
            <p:nvPr/>
          </p:nvSpPr>
          <p:spPr>
            <a:xfrm>
              <a:off x="11008686" y="472574"/>
              <a:ext cx="578337" cy="578337"/>
            </a:xfrm>
            <a:prstGeom prst="ellipse">
              <a:avLst/>
            </a:prstGeom>
            <a:solidFill>
              <a:srgbClr val="3171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2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3345C-C9AD-0724-4555-9381E10DA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79F31A-4122-E290-5556-F763252E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09" y="231282"/>
            <a:ext cx="11549415" cy="739379"/>
          </a:xfrm>
        </p:spPr>
        <p:txBody>
          <a:bodyPr/>
          <a:lstStyle/>
          <a:p>
            <a:r>
              <a:rPr lang="pl-PL" b="1" dirty="0">
                <a:solidFill>
                  <a:srgbClr val="CC0A5D"/>
                </a:solidFill>
                <a:cs typeface="Poppins SemiBold" panose="00000700000000000000" pitchFamily="2" charset="0"/>
              </a:rPr>
              <a:t>Generacje w Polsce </a:t>
            </a:r>
            <a:r>
              <a:rPr lang="pl-PL" b="1" dirty="0">
                <a:cs typeface="Poppins SemiBold" panose="00000700000000000000" pitchFamily="2" charset="0"/>
              </a:rPr>
              <a:t>(stan na 2020)</a:t>
            </a:r>
            <a:br>
              <a:rPr lang="pl-PL" b="1" dirty="0">
                <a:cs typeface="Poppins SemiBold" panose="00000700000000000000" pitchFamily="2" charset="0"/>
              </a:rPr>
            </a:br>
            <a:r>
              <a:rPr lang="pl-PL" b="1" dirty="0">
                <a:solidFill>
                  <a:schemeClr val="tx2"/>
                </a:solidFill>
                <a:cs typeface="Poppins SemiBold" panose="00000700000000000000" pitchFamily="2" charset="0"/>
              </a:rPr>
              <a:t> </a:t>
            </a: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28FF98-25E1-E864-17A1-227E3653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EEF22-A4DB-45E7-8C91-9889C89BF273}" type="slidenum">
              <a:rPr kumimoji="0" lang="pl-PL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l-PL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EA22F4B3-653A-CDD5-6CD4-BCB29BF1E794}"/>
              </a:ext>
            </a:extLst>
          </p:cNvPr>
          <p:cNvGrpSpPr/>
          <p:nvPr/>
        </p:nvGrpSpPr>
        <p:grpSpPr>
          <a:xfrm>
            <a:off x="5448518" y="1347970"/>
            <a:ext cx="2711497" cy="4825848"/>
            <a:chOff x="6708171" y="1758462"/>
            <a:chExt cx="2394874" cy="4262331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031A24B4-2C24-7E0D-0B48-A51AF342B413}"/>
                </a:ext>
              </a:extLst>
            </p:cNvPr>
            <p:cNvSpPr/>
            <p:nvPr/>
          </p:nvSpPr>
          <p:spPr>
            <a:xfrm>
              <a:off x="6944574" y="1800760"/>
              <a:ext cx="1570300" cy="799872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4C1CB6DA-F67F-29D4-6F6B-9192E990FE7D}"/>
                </a:ext>
              </a:extLst>
            </p:cNvPr>
            <p:cNvSpPr/>
            <p:nvPr/>
          </p:nvSpPr>
          <p:spPr>
            <a:xfrm>
              <a:off x="6944574" y="3313471"/>
              <a:ext cx="1570300" cy="1420761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" name="Rectangle 85">
              <a:extLst>
                <a:ext uri="{FF2B5EF4-FFF2-40B4-BE49-F238E27FC236}">
                  <a16:creationId xmlns:a16="http://schemas.microsoft.com/office/drawing/2014/main" id="{165DEE8D-8798-49A2-47E4-BFF7FD334440}"/>
                </a:ext>
              </a:extLst>
            </p:cNvPr>
            <p:cNvSpPr/>
            <p:nvPr/>
          </p:nvSpPr>
          <p:spPr>
            <a:xfrm>
              <a:off x="6944574" y="2600632"/>
              <a:ext cx="1570300" cy="712839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Rectangle 86">
              <a:extLst>
                <a:ext uri="{FF2B5EF4-FFF2-40B4-BE49-F238E27FC236}">
                  <a16:creationId xmlns:a16="http://schemas.microsoft.com/office/drawing/2014/main" id="{61995635-2199-051F-12D1-66275123B02C}"/>
                </a:ext>
              </a:extLst>
            </p:cNvPr>
            <p:cNvSpPr/>
            <p:nvPr/>
          </p:nvSpPr>
          <p:spPr>
            <a:xfrm>
              <a:off x="6944574" y="4734232"/>
              <a:ext cx="1570300" cy="856823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Freeform: Shape 87">
              <a:extLst>
                <a:ext uri="{FF2B5EF4-FFF2-40B4-BE49-F238E27FC236}">
                  <a16:creationId xmlns:a16="http://schemas.microsoft.com/office/drawing/2014/main" id="{69C03623-9C06-33BE-6695-5143646A2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480" y="1758462"/>
              <a:ext cx="1654131" cy="3874259"/>
            </a:xfrm>
            <a:custGeom>
              <a:avLst/>
              <a:gdLst>
                <a:gd name="connsiteX0" fmla="*/ 379403 w 1461430"/>
                <a:gd name="connsiteY0" fmla="*/ 693024 h 3422921"/>
                <a:gd name="connsiteX1" fmla="*/ 69065 w 1461430"/>
                <a:gd name="connsiteY1" fmla="*/ 1001981 h 3422921"/>
                <a:gd name="connsiteX2" fmla="*/ 63834 w 1461430"/>
                <a:gd name="connsiteY2" fmla="*/ 1961834 h 3422921"/>
                <a:gd name="connsiteX3" fmla="*/ 194596 w 1461430"/>
                <a:gd name="connsiteY3" fmla="*/ 2093749 h 3422921"/>
                <a:gd name="connsiteX4" fmla="*/ 327100 w 1461430"/>
                <a:gd name="connsiteY4" fmla="*/ 1963571 h 3422921"/>
                <a:gd name="connsiteX5" fmla="*/ 332330 w 1461430"/>
                <a:gd name="connsiteY5" fmla="*/ 1001981 h 3422921"/>
                <a:gd name="connsiteX6" fmla="*/ 358481 w 1461430"/>
                <a:gd name="connsiteY6" fmla="*/ 977683 h 3422921"/>
                <a:gd name="connsiteX7" fmla="*/ 382890 w 1461430"/>
                <a:gd name="connsiteY7" fmla="*/ 1001981 h 3422921"/>
                <a:gd name="connsiteX8" fmla="*/ 382890 w 1461430"/>
                <a:gd name="connsiteY8" fmla="*/ 3201138 h 3422921"/>
                <a:gd name="connsiteX9" fmla="*/ 541547 w 1461430"/>
                <a:gd name="connsiteY9" fmla="*/ 3359088 h 3422921"/>
                <a:gd name="connsiteX10" fmla="*/ 698460 w 1461430"/>
                <a:gd name="connsiteY10" fmla="*/ 3201138 h 3422921"/>
                <a:gd name="connsiteX11" fmla="*/ 698460 w 1461430"/>
                <a:gd name="connsiteY11" fmla="*/ 1947949 h 3422921"/>
                <a:gd name="connsiteX12" fmla="*/ 766455 w 1461430"/>
                <a:gd name="connsiteY12" fmla="*/ 1947949 h 3422921"/>
                <a:gd name="connsiteX13" fmla="*/ 766455 w 1461430"/>
                <a:gd name="connsiteY13" fmla="*/ 3201138 h 3422921"/>
                <a:gd name="connsiteX14" fmla="*/ 925112 w 1461430"/>
                <a:gd name="connsiteY14" fmla="*/ 3359088 h 3422921"/>
                <a:gd name="connsiteX15" fmla="*/ 1082025 w 1461430"/>
                <a:gd name="connsiteY15" fmla="*/ 3201138 h 3422921"/>
                <a:gd name="connsiteX16" fmla="*/ 1080281 w 1461430"/>
                <a:gd name="connsiteY16" fmla="*/ 1005454 h 3422921"/>
                <a:gd name="connsiteX17" fmla="*/ 1106434 w 1461430"/>
                <a:gd name="connsiteY17" fmla="*/ 977683 h 3422921"/>
                <a:gd name="connsiteX18" fmla="*/ 1134330 w 1461430"/>
                <a:gd name="connsiteY18" fmla="*/ 1001981 h 3422921"/>
                <a:gd name="connsiteX19" fmla="*/ 1134330 w 1461430"/>
                <a:gd name="connsiteY19" fmla="*/ 1963571 h 3422921"/>
                <a:gd name="connsiteX20" fmla="*/ 1265090 w 1461430"/>
                <a:gd name="connsiteY20" fmla="*/ 2093749 h 3422921"/>
                <a:gd name="connsiteX21" fmla="*/ 1395851 w 1461430"/>
                <a:gd name="connsiteY21" fmla="*/ 1963571 h 3422921"/>
                <a:gd name="connsiteX22" fmla="*/ 1397594 w 1461430"/>
                <a:gd name="connsiteY22" fmla="*/ 1001981 h 3422921"/>
                <a:gd name="connsiteX23" fmla="*/ 1087255 w 1461430"/>
                <a:gd name="connsiteY23" fmla="*/ 693024 h 3422921"/>
                <a:gd name="connsiteX24" fmla="*/ 379403 w 1461430"/>
                <a:gd name="connsiteY24" fmla="*/ 693024 h 3422921"/>
                <a:gd name="connsiteX25" fmla="*/ 732889 w 1461430"/>
                <a:gd name="connsiteY25" fmla="*/ 63839 h 3422921"/>
                <a:gd name="connsiteX26" fmla="*/ 461062 w 1461430"/>
                <a:gd name="connsiteY26" fmla="*/ 334940 h 3422921"/>
                <a:gd name="connsiteX27" fmla="*/ 732889 w 1461430"/>
                <a:gd name="connsiteY27" fmla="*/ 606041 h 3422921"/>
                <a:gd name="connsiteX28" fmla="*/ 1004715 w 1461430"/>
                <a:gd name="connsiteY28" fmla="*/ 334940 h 3422921"/>
                <a:gd name="connsiteX29" fmla="*/ 732889 w 1461430"/>
                <a:gd name="connsiteY29" fmla="*/ 63839 h 3422921"/>
                <a:gd name="connsiteX30" fmla="*/ 0 w 1461430"/>
                <a:gd name="connsiteY30" fmla="*/ 0 h 3422921"/>
                <a:gd name="connsiteX31" fmla="*/ 1461430 w 1461430"/>
                <a:gd name="connsiteY31" fmla="*/ 0 h 3422921"/>
                <a:gd name="connsiteX32" fmla="*/ 1461430 w 1461430"/>
                <a:gd name="connsiteY32" fmla="*/ 3422921 h 3422921"/>
                <a:gd name="connsiteX33" fmla="*/ 0 w 1461430"/>
                <a:gd name="connsiteY33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1430" h="3422921">
                  <a:moveTo>
                    <a:pt x="379403" y="693024"/>
                  </a:moveTo>
                  <a:cubicBezTo>
                    <a:pt x="208542" y="693024"/>
                    <a:pt x="69065" y="831881"/>
                    <a:pt x="69065" y="1001981"/>
                  </a:cubicBezTo>
                  <a:cubicBezTo>
                    <a:pt x="63834" y="1961834"/>
                    <a:pt x="63834" y="1961834"/>
                    <a:pt x="63834" y="1961834"/>
                  </a:cubicBezTo>
                  <a:cubicBezTo>
                    <a:pt x="63834" y="2034735"/>
                    <a:pt x="121370" y="2093749"/>
                    <a:pt x="194596" y="2093749"/>
                  </a:cubicBezTo>
                  <a:cubicBezTo>
                    <a:pt x="267822" y="2093749"/>
                    <a:pt x="327100" y="2036471"/>
                    <a:pt x="327100" y="1963571"/>
                  </a:cubicBezTo>
                  <a:cubicBezTo>
                    <a:pt x="332330" y="1001981"/>
                    <a:pt x="332330" y="1001981"/>
                    <a:pt x="332330" y="1001981"/>
                  </a:cubicBezTo>
                  <a:cubicBezTo>
                    <a:pt x="332330" y="988096"/>
                    <a:pt x="342791" y="975946"/>
                    <a:pt x="358481" y="977683"/>
                  </a:cubicBezTo>
                  <a:cubicBezTo>
                    <a:pt x="372429" y="977683"/>
                    <a:pt x="382890" y="988096"/>
                    <a:pt x="382890" y="1001981"/>
                  </a:cubicBezTo>
                  <a:cubicBezTo>
                    <a:pt x="382890" y="3201138"/>
                    <a:pt x="382890" y="3201138"/>
                    <a:pt x="382890" y="3201138"/>
                  </a:cubicBezTo>
                  <a:cubicBezTo>
                    <a:pt x="382890" y="3287924"/>
                    <a:pt x="454373" y="3359088"/>
                    <a:pt x="541547" y="3359088"/>
                  </a:cubicBezTo>
                  <a:cubicBezTo>
                    <a:pt x="628721" y="3359088"/>
                    <a:pt x="698460" y="3287924"/>
                    <a:pt x="698460" y="3201138"/>
                  </a:cubicBezTo>
                  <a:cubicBezTo>
                    <a:pt x="698460" y="1947949"/>
                    <a:pt x="698460" y="1947949"/>
                    <a:pt x="698460" y="1947949"/>
                  </a:cubicBezTo>
                  <a:cubicBezTo>
                    <a:pt x="766455" y="1947949"/>
                    <a:pt x="766455" y="1947949"/>
                    <a:pt x="766455" y="1947949"/>
                  </a:cubicBezTo>
                  <a:cubicBezTo>
                    <a:pt x="766455" y="3201138"/>
                    <a:pt x="766455" y="3201138"/>
                    <a:pt x="766455" y="3201138"/>
                  </a:cubicBezTo>
                  <a:cubicBezTo>
                    <a:pt x="766455" y="3287924"/>
                    <a:pt x="837938" y="3359088"/>
                    <a:pt x="925112" y="3359088"/>
                  </a:cubicBezTo>
                  <a:cubicBezTo>
                    <a:pt x="1012286" y="3359088"/>
                    <a:pt x="1082025" y="3287924"/>
                    <a:pt x="1082025" y="3201138"/>
                  </a:cubicBezTo>
                  <a:cubicBezTo>
                    <a:pt x="1082025" y="1126954"/>
                    <a:pt x="1080281" y="2314185"/>
                    <a:pt x="1080281" y="1005454"/>
                  </a:cubicBezTo>
                  <a:cubicBezTo>
                    <a:pt x="1080281" y="989832"/>
                    <a:pt x="1090742" y="977683"/>
                    <a:pt x="1106434" y="977683"/>
                  </a:cubicBezTo>
                  <a:cubicBezTo>
                    <a:pt x="1120382" y="975946"/>
                    <a:pt x="1134330" y="988096"/>
                    <a:pt x="1134330" y="1001981"/>
                  </a:cubicBezTo>
                  <a:cubicBezTo>
                    <a:pt x="1134330" y="1963571"/>
                    <a:pt x="1134330" y="1963571"/>
                    <a:pt x="1134330" y="1963571"/>
                  </a:cubicBezTo>
                  <a:cubicBezTo>
                    <a:pt x="1134330" y="2034735"/>
                    <a:pt x="1191864" y="2093749"/>
                    <a:pt x="1265090" y="2093749"/>
                  </a:cubicBezTo>
                  <a:cubicBezTo>
                    <a:pt x="1338316" y="2093749"/>
                    <a:pt x="1395851" y="2034735"/>
                    <a:pt x="1395851" y="1963571"/>
                  </a:cubicBezTo>
                  <a:cubicBezTo>
                    <a:pt x="1397594" y="1001981"/>
                    <a:pt x="1397594" y="1001981"/>
                    <a:pt x="1397594" y="1001981"/>
                  </a:cubicBezTo>
                  <a:cubicBezTo>
                    <a:pt x="1395851" y="831881"/>
                    <a:pt x="1256373" y="693024"/>
                    <a:pt x="1087255" y="693024"/>
                  </a:cubicBezTo>
                  <a:cubicBezTo>
                    <a:pt x="703690" y="693024"/>
                    <a:pt x="698460" y="693024"/>
                    <a:pt x="379403" y="693024"/>
                  </a:cubicBezTo>
                  <a:close/>
                  <a:moveTo>
                    <a:pt x="732889" y="63839"/>
                  </a:moveTo>
                  <a:cubicBezTo>
                    <a:pt x="582763" y="63839"/>
                    <a:pt x="461062" y="185215"/>
                    <a:pt x="461062" y="334940"/>
                  </a:cubicBezTo>
                  <a:cubicBezTo>
                    <a:pt x="461062" y="484665"/>
                    <a:pt x="582763" y="606041"/>
                    <a:pt x="732889" y="606041"/>
                  </a:cubicBezTo>
                  <a:cubicBezTo>
                    <a:pt x="883015" y="606041"/>
                    <a:pt x="1004715" y="484665"/>
                    <a:pt x="1004715" y="334940"/>
                  </a:cubicBezTo>
                  <a:cubicBezTo>
                    <a:pt x="1004715" y="185215"/>
                    <a:pt x="883015" y="63839"/>
                    <a:pt x="732889" y="63839"/>
                  </a:cubicBezTo>
                  <a:close/>
                  <a:moveTo>
                    <a:pt x="0" y="0"/>
                  </a:moveTo>
                  <a:lnTo>
                    <a:pt x="1461430" y="0"/>
                  </a:lnTo>
                  <a:lnTo>
                    <a:pt x="1461430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D535AB07-8D1E-ADE6-F2DC-215C066FFD44}"/>
                </a:ext>
              </a:extLst>
            </p:cNvPr>
            <p:cNvSpPr txBox="1"/>
            <p:nvPr/>
          </p:nvSpPr>
          <p:spPr>
            <a:xfrm>
              <a:off x="6708171" y="5776139"/>
              <a:ext cx="2039585" cy="2446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latach 70</a:t>
              </a:r>
            </a:p>
          </p:txBody>
        </p:sp>
        <p:sp>
          <p:nvSpPr>
            <p:cNvPr id="11" name="Text Placeholder 53">
              <a:extLst>
                <a:ext uri="{FF2B5EF4-FFF2-40B4-BE49-F238E27FC236}">
                  <a16:creationId xmlns:a16="http://schemas.microsoft.com/office/drawing/2014/main" id="{1A83F26A-D424-802E-8224-EF5DFFAB4F70}"/>
                </a:ext>
              </a:extLst>
            </p:cNvPr>
            <p:cNvSpPr txBox="1">
              <a:spLocks/>
            </p:cNvSpPr>
            <p:nvPr/>
          </p:nvSpPr>
          <p:spPr>
            <a:xfrm>
              <a:off x="8278942" y="4932037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22%</a:t>
              </a:r>
            </a:p>
          </p:txBody>
        </p:sp>
        <p:sp>
          <p:nvSpPr>
            <p:cNvPr id="12" name="Text Placeholder 53">
              <a:extLst>
                <a:ext uri="{FF2B5EF4-FFF2-40B4-BE49-F238E27FC236}">
                  <a16:creationId xmlns:a16="http://schemas.microsoft.com/office/drawing/2014/main" id="{DBCB9575-360E-DCEA-DD63-96202130BBE5}"/>
                </a:ext>
              </a:extLst>
            </p:cNvPr>
            <p:cNvSpPr txBox="1">
              <a:spLocks/>
            </p:cNvSpPr>
            <p:nvPr/>
          </p:nvSpPr>
          <p:spPr>
            <a:xfrm>
              <a:off x="8628172" y="3570633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38%</a:t>
              </a:r>
            </a:p>
          </p:txBody>
        </p:sp>
        <p:sp>
          <p:nvSpPr>
            <p:cNvPr id="13" name="Text Placeholder 53">
              <a:extLst>
                <a:ext uri="{FF2B5EF4-FFF2-40B4-BE49-F238E27FC236}">
                  <a16:creationId xmlns:a16="http://schemas.microsoft.com/office/drawing/2014/main" id="{C0AB362B-16B8-9CB5-7483-43B1EF8582FB}"/>
                </a:ext>
              </a:extLst>
            </p:cNvPr>
            <p:cNvSpPr txBox="1">
              <a:spLocks/>
            </p:cNvSpPr>
            <p:nvPr/>
          </p:nvSpPr>
          <p:spPr>
            <a:xfrm>
              <a:off x="8628171" y="2560469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19%</a:t>
              </a:r>
            </a:p>
          </p:txBody>
        </p:sp>
        <p:sp>
          <p:nvSpPr>
            <p:cNvPr id="14" name="Text Placeholder 53">
              <a:extLst>
                <a:ext uri="{FF2B5EF4-FFF2-40B4-BE49-F238E27FC236}">
                  <a16:creationId xmlns:a16="http://schemas.microsoft.com/office/drawing/2014/main" id="{EB0619AD-A7AC-67C3-DF83-72590C4688BB}"/>
                </a:ext>
              </a:extLst>
            </p:cNvPr>
            <p:cNvSpPr txBox="1">
              <a:spLocks/>
            </p:cNvSpPr>
            <p:nvPr/>
          </p:nvSpPr>
          <p:spPr>
            <a:xfrm>
              <a:off x="8165160" y="1965448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21%</a:t>
              </a:r>
            </a:p>
          </p:txBody>
        </p:sp>
      </p:grpSp>
      <p:grpSp>
        <p:nvGrpSpPr>
          <p:cNvPr id="15" name="Group 37">
            <a:extLst>
              <a:ext uri="{FF2B5EF4-FFF2-40B4-BE49-F238E27FC236}">
                <a16:creationId xmlns:a16="http://schemas.microsoft.com/office/drawing/2014/main" id="{30135D36-ED12-DFD8-AD81-D98DB7A0CB12}"/>
              </a:ext>
            </a:extLst>
          </p:cNvPr>
          <p:cNvGrpSpPr/>
          <p:nvPr/>
        </p:nvGrpSpPr>
        <p:grpSpPr>
          <a:xfrm>
            <a:off x="8545841" y="1360002"/>
            <a:ext cx="2867063" cy="4825848"/>
            <a:chOff x="9578000" y="1758462"/>
            <a:chExt cx="2532275" cy="4262331"/>
          </a:xfrm>
        </p:grpSpPr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E745A951-9649-21F9-9704-1198B84C8D07}"/>
                </a:ext>
              </a:extLst>
            </p:cNvPr>
            <p:cNvSpPr/>
            <p:nvPr/>
          </p:nvSpPr>
          <p:spPr>
            <a:xfrm>
              <a:off x="9625214" y="1800760"/>
              <a:ext cx="1926309" cy="538535"/>
            </a:xfrm>
            <a:prstGeom prst="rect">
              <a:avLst/>
            </a:prstGeom>
            <a:solidFill>
              <a:srgbClr val="CC003E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BC086563-D083-F3A0-138A-EC8D9564F3F2}"/>
                </a:ext>
              </a:extLst>
            </p:cNvPr>
            <p:cNvSpPr/>
            <p:nvPr/>
          </p:nvSpPr>
          <p:spPr>
            <a:xfrm>
              <a:off x="9625214" y="3544500"/>
              <a:ext cx="1926309" cy="1299556"/>
            </a:xfrm>
            <a:prstGeom prst="rect">
              <a:avLst/>
            </a:prstGeom>
            <a:solidFill>
              <a:srgbClr val="42B04D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0" name="Rectangle 93">
              <a:extLst>
                <a:ext uri="{FF2B5EF4-FFF2-40B4-BE49-F238E27FC236}">
                  <a16:creationId xmlns:a16="http://schemas.microsoft.com/office/drawing/2014/main" id="{51F9A450-0E4A-5B32-4457-44F499032517}"/>
                </a:ext>
              </a:extLst>
            </p:cNvPr>
            <p:cNvSpPr/>
            <p:nvPr/>
          </p:nvSpPr>
          <p:spPr>
            <a:xfrm>
              <a:off x="9625214" y="2341235"/>
              <a:ext cx="1926309" cy="1201325"/>
            </a:xfrm>
            <a:prstGeom prst="rect">
              <a:avLst/>
            </a:prstGeom>
            <a:solidFill>
              <a:srgbClr val="F6B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1" name="Rectangle 94">
              <a:extLst>
                <a:ext uri="{FF2B5EF4-FFF2-40B4-BE49-F238E27FC236}">
                  <a16:creationId xmlns:a16="http://schemas.microsoft.com/office/drawing/2014/main" id="{B8BAB9EE-26CF-7B48-FEED-886AE6EF8C6F}"/>
                </a:ext>
              </a:extLst>
            </p:cNvPr>
            <p:cNvSpPr/>
            <p:nvPr/>
          </p:nvSpPr>
          <p:spPr>
            <a:xfrm>
              <a:off x="9625214" y="4845997"/>
              <a:ext cx="1926309" cy="745057"/>
            </a:xfrm>
            <a:prstGeom prst="rect">
              <a:avLst/>
            </a:prstGeom>
            <a:solidFill>
              <a:srgbClr val="3171C3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2" name="Freeform: Shape 95">
              <a:extLst>
                <a:ext uri="{FF2B5EF4-FFF2-40B4-BE49-F238E27FC236}">
                  <a16:creationId xmlns:a16="http://schemas.microsoft.com/office/drawing/2014/main" id="{2D833BCE-02D8-F098-0FC2-EE5C30097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262" y="1758462"/>
              <a:ext cx="2000761" cy="3874259"/>
            </a:xfrm>
            <a:custGeom>
              <a:avLst/>
              <a:gdLst>
                <a:gd name="connsiteX0" fmla="*/ 655359 w 1767679"/>
                <a:gd name="connsiteY0" fmla="*/ 693140 h 3422921"/>
                <a:gd name="connsiteX1" fmla="*/ 352011 w 1767679"/>
                <a:gd name="connsiteY1" fmla="*/ 959035 h 3422921"/>
                <a:gd name="connsiteX2" fmla="*/ 71459 w 1767679"/>
                <a:gd name="connsiteY2" fmla="*/ 1758470 h 3422921"/>
                <a:gd name="connsiteX3" fmla="*/ 152117 w 1767679"/>
                <a:gd name="connsiteY3" fmla="*/ 1926404 h 3422921"/>
                <a:gd name="connsiteX4" fmla="*/ 318696 w 1767679"/>
                <a:gd name="connsiteY4" fmla="*/ 1845935 h 3422921"/>
                <a:gd name="connsiteX5" fmla="*/ 551905 w 1767679"/>
                <a:gd name="connsiteY5" fmla="*/ 1191693 h 3422921"/>
                <a:gd name="connsiteX6" fmla="*/ 364285 w 1767679"/>
                <a:gd name="connsiteY6" fmla="*/ 2166059 h 3422921"/>
                <a:gd name="connsiteX7" fmla="*/ 436177 w 1767679"/>
                <a:gd name="connsiteY7" fmla="*/ 2251775 h 3422921"/>
                <a:gd name="connsiteX8" fmla="*/ 536124 w 1767679"/>
                <a:gd name="connsiteY8" fmla="*/ 2251775 h 3422921"/>
                <a:gd name="connsiteX9" fmla="*/ 536124 w 1767679"/>
                <a:gd name="connsiteY9" fmla="*/ 3201650 h 3422921"/>
                <a:gd name="connsiteX10" fmla="*/ 693935 w 1767679"/>
                <a:gd name="connsiteY10" fmla="*/ 3359088 h 3422921"/>
                <a:gd name="connsiteX11" fmla="*/ 851746 w 1767679"/>
                <a:gd name="connsiteY11" fmla="*/ 3201650 h 3422921"/>
                <a:gd name="connsiteX12" fmla="*/ 851746 w 1767679"/>
                <a:gd name="connsiteY12" fmla="*/ 2251775 h 3422921"/>
                <a:gd name="connsiteX13" fmla="*/ 920131 w 1767679"/>
                <a:gd name="connsiteY13" fmla="*/ 2251775 h 3422921"/>
                <a:gd name="connsiteX14" fmla="*/ 920131 w 1767679"/>
                <a:gd name="connsiteY14" fmla="*/ 3201650 h 3422921"/>
                <a:gd name="connsiteX15" fmla="*/ 1076188 w 1767679"/>
                <a:gd name="connsiteY15" fmla="*/ 3359088 h 3422921"/>
                <a:gd name="connsiteX16" fmla="*/ 1233999 w 1767679"/>
                <a:gd name="connsiteY16" fmla="*/ 3201650 h 3422921"/>
                <a:gd name="connsiteX17" fmla="*/ 1233999 w 1767679"/>
                <a:gd name="connsiteY17" fmla="*/ 2251775 h 3422921"/>
                <a:gd name="connsiteX18" fmla="*/ 1333946 w 1767679"/>
                <a:gd name="connsiteY18" fmla="*/ 2251775 h 3422921"/>
                <a:gd name="connsiteX19" fmla="*/ 1405838 w 1767679"/>
                <a:gd name="connsiteY19" fmla="*/ 2166059 h 3422921"/>
                <a:gd name="connsiteX20" fmla="*/ 1219972 w 1767679"/>
                <a:gd name="connsiteY20" fmla="*/ 1191693 h 3422921"/>
                <a:gd name="connsiteX21" fmla="*/ 1449674 w 1767679"/>
                <a:gd name="connsiteY21" fmla="*/ 1845935 h 3422921"/>
                <a:gd name="connsiteX22" fmla="*/ 1616252 w 1767679"/>
                <a:gd name="connsiteY22" fmla="*/ 1926404 h 3422921"/>
                <a:gd name="connsiteX23" fmla="*/ 1696911 w 1767679"/>
                <a:gd name="connsiteY23" fmla="*/ 1758470 h 3422921"/>
                <a:gd name="connsiteX24" fmla="*/ 1416358 w 1767679"/>
                <a:gd name="connsiteY24" fmla="*/ 959035 h 3422921"/>
                <a:gd name="connsiteX25" fmla="*/ 1113011 w 1767679"/>
                <a:gd name="connsiteY25" fmla="*/ 693140 h 3422921"/>
                <a:gd name="connsiteX26" fmla="*/ 655359 w 1767679"/>
                <a:gd name="connsiteY26" fmla="*/ 693140 h 3422921"/>
                <a:gd name="connsiteX27" fmla="*/ 885215 w 1767679"/>
                <a:gd name="connsiteY27" fmla="*/ 63839 h 3422921"/>
                <a:gd name="connsiteX28" fmla="*/ 613662 w 1767679"/>
                <a:gd name="connsiteY28" fmla="*/ 335011 h 3422921"/>
                <a:gd name="connsiteX29" fmla="*/ 885215 w 1767679"/>
                <a:gd name="connsiteY29" fmla="*/ 606183 h 3422921"/>
                <a:gd name="connsiteX30" fmla="*/ 1156767 w 1767679"/>
                <a:gd name="connsiteY30" fmla="*/ 335011 h 3422921"/>
                <a:gd name="connsiteX31" fmla="*/ 885215 w 1767679"/>
                <a:gd name="connsiteY31" fmla="*/ 63839 h 3422921"/>
                <a:gd name="connsiteX32" fmla="*/ 0 w 1767679"/>
                <a:gd name="connsiteY32" fmla="*/ 0 h 3422921"/>
                <a:gd name="connsiteX33" fmla="*/ 1767679 w 1767679"/>
                <a:gd name="connsiteY33" fmla="*/ 0 h 3422921"/>
                <a:gd name="connsiteX34" fmla="*/ 1767679 w 1767679"/>
                <a:gd name="connsiteY34" fmla="*/ 3422921 h 3422921"/>
                <a:gd name="connsiteX35" fmla="*/ 0 w 1767679"/>
                <a:gd name="connsiteY35" fmla="*/ 3422921 h 34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67679" h="3422921">
                  <a:moveTo>
                    <a:pt x="655359" y="693140"/>
                  </a:moveTo>
                  <a:cubicBezTo>
                    <a:pt x="515083" y="693140"/>
                    <a:pt x="413382" y="782355"/>
                    <a:pt x="352011" y="959035"/>
                  </a:cubicBezTo>
                  <a:cubicBezTo>
                    <a:pt x="315189" y="1069242"/>
                    <a:pt x="74965" y="1751473"/>
                    <a:pt x="71459" y="1758470"/>
                  </a:cubicBezTo>
                  <a:cubicBezTo>
                    <a:pt x="46910" y="1826693"/>
                    <a:pt x="83733" y="1901913"/>
                    <a:pt x="152117" y="1926404"/>
                  </a:cubicBezTo>
                  <a:cubicBezTo>
                    <a:pt x="220502" y="1949145"/>
                    <a:pt x="295901" y="1914159"/>
                    <a:pt x="318696" y="1845935"/>
                  </a:cubicBezTo>
                  <a:cubicBezTo>
                    <a:pt x="327463" y="1823194"/>
                    <a:pt x="471246" y="1422603"/>
                    <a:pt x="551905" y="1191693"/>
                  </a:cubicBezTo>
                  <a:cubicBezTo>
                    <a:pt x="543138" y="1261666"/>
                    <a:pt x="567687" y="1118223"/>
                    <a:pt x="364285" y="2166059"/>
                  </a:cubicBezTo>
                  <a:cubicBezTo>
                    <a:pt x="355518" y="2211541"/>
                    <a:pt x="390587" y="2251775"/>
                    <a:pt x="436177" y="2251775"/>
                  </a:cubicBezTo>
                  <a:cubicBezTo>
                    <a:pt x="464233" y="2251775"/>
                    <a:pt x="499302" y="2251775"/>
                    <a:pt x="536124" y="2251775"/>
                  </a:cubicBezTo>
                  <a:cubicBezTo>
                    <a:pt x="536124" y="3201650"/>
                    <a:pt x="536124" y="3201650"/>
                    <a:pt x="536124" y="3201650"/>
                  </a:cubicBezTo>
                  <a:cubicBezTo>
                    <a:pt x="536124" y="3289116"/>
                    <a:pt x="606262" y="3359088"/>
                    <a:pt x="693935" y="3359088"/>
                  </a:cubicBezTo>
                  <a:cubicBezTo>
                    <a:pt x="781608" y="3359088"/>
                    <a:pt x="851746" y="3289116"/>
                    <a:pt x="851746" y="3201650"/>
                  </a:cubicBezTo>
                  <a:cubicBezTo>
                    <a:pt x="851746" y="2251775"/>
                    <a:pt x="851746" y="2251775"/>
                    <a:pt x="851746" y="2251775"/>
                  </a:cubicBezTo>
                  <a:cubicBezTo>
                    <a:pt x="874541" y="2251775"/>
                    <a:pt x="897336" y="2251775"/>
                    <a:pt x="920131" y="2251775"/>
                  </a:cubicBezTo>
                  <a:cubicBezTo>
                    <a:pt x="920131" y="3201650"/>
                    <a:pt x="920131" y="3201650"/>
                    <a:pt x="920131" y="3201650"/>
                  </a:cubicBezTo>
                  <a:cubicBezTo>
                    <a:pt x="920131" y="3289116"/>
                    <a:pt x="990269" y="3359088"/>
                    <a:pt x="1076188" y="3359088"/>
                  </a:cubicBezTo>
                  <a:cubicBezTo>
                    <a:pt x="1163861" y="3359088"/>
                    <a:pt x="1233999" y="3289116"/>
                    <a:pt x="1233999" y="3201650"/>
                  </a:cubicBezTo>
                  <a:cubicBezTo>
                    <a:pt x="1233999" y="2251775"/>
                    <a:pt x="1233999" y="2251775"/>
                    <a:pt x="1233999" y="2251775"/>
                  </a:cubicBezTo>
                  <a:cubicBezTo>
                    <a:pt x="1272575" y="2251775"/>
                    <a:pt x="1305891" y="2251775"/>
                    <a:pt x="1333946" y="2251775"/>
                  </a:cubicBezTo>
                  <a:cubicBezTo>
                    <a:pt x="1379536" y="2251775"/>
                    <a:pt x="1414605" y="2211541"/>
                    <a:pt x="1405838" y="2166059"/>
                  </a:cubicBezTo>
                  <a:cubicBezTo>
                    <a:pt x="1204191" y="1126969"/>
                    <a:pt x="1226985" y="1247671"/>
                    <a:pt x="1219972" y="1191693"/>
                  </a:cubicBezTo>
                  <a:cubicBezTo>
                    <a:pt x="1300630" y="1424352"/>
                    <a:pt x="1440907" y="1823194"/>
                    <a:pt x="1449674" y="1845935"/>
                  </a:cubicBezTo>
                  <a:cubicBezTo>
                    <a:pt x="1472469" y="1914159"/>
                    <a:pt x="1547867" y="1949145"/>
                    <a:pt x="1616252" y="1926404"/>
                  </a:cubicBezTo>
                  <a:cubicBezTo>
                    <a:pt x="1684637" y="1901913"/>
                    <a:pt x="1719706" y="1826693"/>
                    <a:pt x="1696911" y="1758470"/>
                  </a:cubicBezTo>
                  <a:cubicBezTo>
                    <a:pt x="1693404" y="1751473"/>
                    <a:pt x="1453181" y="1069242"/>
                    <a:pt x="1416358" y="959035"/>
                  </a:cubicBezTo>
                  <a:cubicBezTo>
                    <a:pt x="1354987" y="782355"/>
                    <a:pt x="1253287" y="693140"/>
                    <a:pt x="1113011" y="693140"/>
                  </a:cubicBezTo>
                  <a:cubicBezTo>
                    <a:pt x="916624" y="693140"/>
                    <a:pt x="851746" y="693140"/>
                    <a:pt x="655359" y="693140"/>
                  </a:cubicBezTo>
                  <a:close/>
                  <a:moveTo>
                    <a:pt x="885215" y="63839"/>
                  </a:moveTo>
                  <a:cubicBezTo>
                    <a:pt x="735240" y="63839"/>
                    <a:pt x="613662" y="185247"/>
                    <a:pt x="613662" y="335011"/>
                  </a:cubicBezTo>
                  <a:cubicBezTo>
                    <a:pt x="613662" y="484775"/>
                    <a:pt x="735240" y="606183"/>
                    <a:pt x="885215" y="606183"/>
                  </a:cubicBezTo>
                  <a:cubicBezTo>
                    <a:pt x="1035189" y="606183"/>
                    <a:pt x="1156767" y="484775"/>
                    <a:pt x="1156767" y="335011"/>
                  </a:cubicBezTo>
                  <a:cubicBezTo>
                    <a:pt x="1156767" y="185247"/>
                    <a:pt x="1035189" y="63839"/>
                    <a:pt x="885215" y="63839"/>
                  </a:cubicBezTo>
                  <a:close/>
                  <a:moveTo>
                    <a:pt x="0" y="0"/>
                  </a:moveTo>
                  <a:lnTo>
                    <a:pt x="1767679" y="0"/>
                  </a:lnTo>
                  <a:lnTo>
                    <a:pt x="1767679" y="3422921"/>
                  </a:lnTo>
                  <a:lnTo>
                    <a:pt x="0" y="34229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B67ECD84-6D21-8CE9-DC16-512F5161580F}"/>
                </a:ext>
              </a:extLst>
            </p:cNvPr>
            <p:cNvSpPr txBox="1"/>
            <p:nvPr/>
          </p:nvSpPr>
          <p:spPr>
            <a:xfrm>
              <a:off x="9578000" y="5776139"/>
              <a:ext cx="2017283" cy="2446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33188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Urodzeni w </a:t>
              </a:r>
              <a:r>
                <a:rPr kumimoji="0" lang="pl-P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latach 90</a:t>
              </a:r>
            </a:p>
          </p:txBody>
        </p:sp>
        <p:sp>
          <p:nvSpPr>
            <p:cNvPr id="34" name="Text Placeholder 53">
              <a:extLst>
                <a:ext uri="{FF2B5EF4-FFF2-40B4-BE49-F238E27FC236}">
                  <a16:creationId xmlns:a16="http://schemas.microsoft.com/office/drawing/2014/main" id="{55C40AAC-38A6-E04B-CC95-A8C6D588164D}"/>
                </a:ext>
              </a:extLst>
            </p:cNvPr>
            <p:cNvSpPr txBox="1">
              <a:spLocks/>
            </p:cNvSpPr>
            <p:nvPr/>
          </p:nvSpPr>
          <p:spPr>
            <a:xfrm>
              <a:off x="11160529" y="4938411"/>
              <a:ext cx="474873" cy="244654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19%</a:t>
              </a:r>
            </a:p>
          </p:txBody>
        </p:sp>
        <p:sp>
          <p:nvSpPr>
            <p:cNvPr id="35" name="Text Placeholder 53">
              <a:extLst>
                <a:ext uri="{FF2B5EF4-FFF2-40B4-BE49-F238E27FC236}">
                  <a16:creationId xmlns:a16="http://schemas.microsoft.com/office/drawing/2014/main" id="{2C66E933-9FFD-915F-0E7E-09276C7E306B}"/>
                </a:ext>
              </a:extLst>
            </p:cNvPr>
            <p:cNvSpPr txBox="1">
              <a:spLocks/>
            </p:cNvSpPr>
            <p:nvPr/>
          </p:nvSpPr>
          <p:spPr>
            <a:xfrm>
              <a:off x="11635402" y="3577007"/>
              <a:ext cx="474873" cy="244654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35%</a:t>
              </a:r>
            </a:p>
          </p:txBody>
        </p:sp>
        <p:sp>
          <p:nvSpPr>
            <p:cNvPr id="36" name="Text Placeholder 53">
              <a:extLst>
                <a:ext uri="{FF2B5EF4-FFF2-40B4-BE49-F238E27FC236}">
                  <a16:creationId xmlns:a16="http://schemas.microsoft.com/office/drawing/2014/main" id="{3BD2C1F7-B866-3FE1-46D9-26FFB59D7116}"/>
                </a:ext>
              </a:extLst>
            </p:cNvPr>
            <p:cNvSpPr txBox="1">
              <a:spLocks/>
            </p:cNvSpPr>
            <p:nvPr/>
          </p:nvSpPr>
          <p:spPr>
            <a:xfrm>
              <a:off x="11303037" y="2566843"/>
              <a:ext cx="474873" cy="244654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32%</a:t>
              </a:r>
            </a:p>
          </p:txBody>
        </p:sp>
        <p:sp>
          <p:nvSpPr>
            <p:cNvPr id="37" name="Text Placeholder 53">
              <a:extLst>
                <a:ext uri="{FF2B5EF4-FFF2-40B4-BE49-F238E27FC236}">
                  <a16:creationId xmlns:a16="http://schemas.microsoft.com/office/drawing/2014/main" id="{DB416967-CFD1-8043-578B-C35430B62101}"/>
                </a:ext>
              </a:extLst>
            </p:cNvPr>
            <p:cNvSpPr txBox="1">
              <a:spLocks/>
            </p:cNvSpPr>
            <p:nvPr/>
          </p:nvSpPr>
          <p:spPr>
            <a:xfrm>
              <a:off x="11046747" y="1971822"/>
              <a:ext cx="474873" cy="276999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Roboto" panose="02000000000000000000" pitchFamily="2" charset="0"/>
                  <a:cs typeface="Roboto" panose="02000000000000000000" pitchFamily="2" charset="0"/>
                </a:rPr>
                <a:t>14%</a:t>
              </a:r>
            </a:p>
          </p:txBody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id="{827DFB09-32E6-B2C1-1813-2FAE89688DCF}"/>
              </a:ext>
            </a:extLst>
          </p:cNvPr>
          <p:cNvGrpSpPr/>
          <p:nvPr/>
        </p:nvGrpSpPr>
        <p:grpSpPr>
          <a:xfrm>
            <a:off x="1258121" y="5042027"/>
            <a:ext cx="2537769" cy="578337"/>
            <a:chOff x="9049254" y="472574"/>
            <a:chExt cx="2537769" cy="578337"/>
          </a:xfrm>
        </p:grpSpPr>
        <p:sp>
          <p:nvSpPr>
            <p:cNvPr id="39" name="Owal 25">
              <a:extLst>
                <a:ext uri="{FF2B5EF4-FFF2-40B4-BE49-F238E27FC236}">
                  <a16:creationId xmlns:a16="http://schemas.microsoft.com/office/drawing/2014/main" id="{9C8D2552-BBB3-DEAD-9CBE-F6544C0AF8EA}"/>
                </a:ext>
              </a:extLst>
            </p:cNvPr>
            <p:cNvSpPr/>
            <p:nvPr/>
          </p:nvSpPr>
          <p:spPr>
            <a:xfrm>
              <a:off x="9049254" y="472574"/>
              <a:ext cx="578337" cy="578337"/>
            </a:xfrm>
            <a:prstGeom prst="ellipse">
              <a:avLst/>
            </a:prstGeom>
            <a:solidFill>
              <a:srgbClr val="CC00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0" name="Owal 25">
              <a:extLst>
                <a:ext uri="{FF2B5EF4-FFF2-40B4-BE49-F238E27FC236}">
                  <a16:creationId xmlns:a16="http://schemas.microsoft.com/office/drawing/2014/main" id="{1DC61201-B80B-C949-BB6A-583E56DAB29F}"/>
                </a:ext>
              </a:extLst>
            </p:cNvPr>
            <p:cNvSpPr/>
            <p:nvPr/>
          </p:nvSpPr>
          <p:spPr>
            <a:xfrm>
              <a:off x="9702398" y="472574"/>
              <a:ext cx="578337" cy="578337"/>
            </a:xfrm>
            <a:prstGeom prst="ellipse">
              <a:avLst/>
            </a:prstGeom>
            <a:solidFill>
              <a:srgbClr val="F6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41" name="Owal 25">
              <a:extLst>
                <a:ext uri="{FF2B5EF4-FFF2-40B4-BE49-F238E27FC236}">
                  <a16:creationId xmlns:a16="http://schemas.microsoft.com/office/drawing/2014/main" id="{7648C6BC-236F-8095-2037-45E1CEE9550C}"/>
                </a:ext>
              </a:extLst>
            </p:cNvPr>
            <p:cNvSpPr/>
            <p:nvPr/>
          </p:nvSpPr>
          <p:spPr>
            <a:xfrm>
              <a:off x="10355542" y="472574"/>
              <a:ext cx="578337" cy="578337"/>
            </a:xfrm>
            <a:prstGeom prst="ellipse">
              <a:avLst/>
            </a:prstGeom>
            <a:solidFill>
              <a:srgbClr val="42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79" name="Owal 25">
              <a:extLst>
                <a:ext uri="{FF2B5EF4-FFF2-40B4-BE49-F238E27FC236}">
                  <a16:creationId xmlns:a16="http://schemas.microsoft.com/office/drawing/2014/main" id="{5B540527-B01B-A4B5-C15E-21C884E07EF3}"/>
                </a:ext>
              </a:extLst>
            </p:cNvPr>
            <p:cNvSpPr/>
            <p:nvPr/>
          </p:nvSpPr>
          <p:spPr>
            <a:xfrm>
              <a:off x="11008686" y="472574"/>
              <a:ext cx="578337" cy="578337"/>
            </a:xfrm>
            <a:prstGeom prst="ellipse">
              <a:avLst/>
            </a:prstGeom>
            <a:solidFill>
              <a:srgbClr val="3171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7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pokoleniu urodzonych </a:t>
            </a:r>
            <a:r>
              <a:rPr lang="pl-PL" b="1" dirty="0">
                <a:solidFill>
                  <a:schemeClr val="accent5"/>
                </a:solidFill>
              </a:rPr>
              <a:t>w latach 90’ jest o 1/3 mniej D niż w 70</a:t>
            </a:r>
          </a:p>
        </p:txBody>
      </p:sp>
      <p:grpSp>
        <p:nvGrpSpPr>
          <p:cNvPr id="38" name="Grupa 37"/>
          <p:cNvGrpSpPr/>
          <p:nvPr/>
        </p:nvGrpSpPr>
        <p:grpSpPr>
          <a:xfrm>
            <a:off x="8032586" y="3776785"/>
            <a:ext cx="2667680" cy="2667680"/>
            <a:chOff x="9129084" y="3817852"/>
            <a:chExt cx="2667680" cy="2667680"/>
          </a:xfrm>
          <a:solidFill>
            <a:schemeClr val="bg1">
              <a:lumMod val="95000"/>
            </a:schemeClr>
          </a:solidFill>
        </p:grpSpPr>
        <p:sp>
          <p:nvSpPr>
            <p:cNvPr id="37" name="Elipsa 36"/>
            <p:cNvSpPr/>
            <p:nvPr/>
          </p:nvSpPr>
          <p:spPr>
            <a:xfrm>
              <a:off x="9129084" y="3817852"/>
              <a:ext cx="2667680" cy="26676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0033A059-C1A2-4F4E-9CE1-0372AD677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7868" y="4903960"/>
              <a:ext cx="2564373" cy="495464"/>
            </a:xfrm>
            <a:prstGeom prst="rect">
              <a:avLst/>
            </a:prstGeom>
            <a:grpFill/>
            <a:ln>
              <a:noFill/>
            </a:ln>
          </p:spPr>
          <p:txBody>
            <a:bodyPr lIns="89091" tIns="44549" rIns="89091" bIns="4454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pl-PL" altLang="pl-PL" sz="3232" b="1" dirty="0">
                  <a:solidFill>
                    <a:schemeClr val="accent5"/>
                  </a:solidFill>
                  <a:latin typeface="+mn-lt"/>
                </a:rPr>
                <a:t>21</a:t>
              </a:r>
              <a:r>
                <a:rPr lang="en-US" altLang="pl-PL" sz="3232" b="1" dirty="0">
                  <a:solidFill>
                    <a:schemeClr val="accent5"/>
                  </a:solidFill>
                  <a:latin typeface="+mn-lt"/>
                </a:rPr>
                <a:t>%</a:t>
              </a:r>
              <a:r>
                <a:rPr lang="pl-PL" altLang="pl-PL" sz="3232" b="1" dirty="0">
                  <a:solidFill>
                    <a:schemeClr val="accent5"/>
                  </a:solidFill>
                  <a:latin typeface="+mn-lt"/>
                </a:rPr>
                <a:t> &gt;&gt; 14% </a:t>
              </a:r>
              <a:endParaRPr lang="en-US" altLang="pl-PL" sz="3232" b="1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C73BA3A-7EAD-42D0-A9E4-D0CE481E3906}"/>
              </a:ext>
            </a:extLst>
          </p:cNvPr>
          <p:cNvSpPr txBox="1"/>
          <p:nvPr/>
        </p:nvSpPr>
        <p:spPr>
          <a:xfrm>
            <a:off x="1162849" y="3905935"/>
            <a:ext cx="7423764" cy="2229019"/>
          </a:xfrm>
          <a:prstGeom prst="rect">
            <a:avLst/>
          </a:prstGeom>
          <a:noFill/>
        </p:spPr>
        <p:txBody>
          <a:bodyPr wrap="square" lIns="73862" tIns="36931" rIns="73862" bIns="36931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Jesteśmy </a:t>
            </a:r>
            <a:r>
              <a:rPr lang="pl-PL" sz="2400" b="1" kern="800" spc="-11" dirty="0">
                <a:solidFill>
                  <a:schemeClr val="accent5"/>
                </a:solidFill>
                <a:latin typeface="+mj-lt"/>
              </a:rPr>
              <a:t>mniej zainteresowani wyścigiem szczurów</a:t>
            </a:r>
            <a:r>
              <a:rPr lang="pl-PL" sz="2400" kern="800" spc="-11" dirty="0">
                <a:latin typeface="+mj-lt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Nie chcemy poświęcać </a:t>
            </a:r>
            <a:r>
              <a:rPr lang="pl-PL" sz="2400" b="1" kern="800" spc="-11" dirty="0">
                <a:solidFill>
                  <a:schemeClr val="accent5"/>
                </a:solidFill>
                <a:latin typeface="+mj-lt"/>
              </a:rPr>
              <a:t>życia osobistego </a:t>
            </a:r>
            <a:br>
              <a:rPr lang="pl-PL" sz="2400" b="1" kern="800" spc="-11" dirty="0">
                <a:solidFill>
                  <a:schemeClr val="accent5"/>
                </a:solidFill>
                <a:latin typeface="+mj-lt"/>
              </a:rPr>
            </a:br>
            <a:r>
              <a:rPr lang="pl-PL" sz="2400" b="1" kern="800" spc="-11" dirty="0">
                <a:solidFill>
                  <a:schemeClr val="accent5"/>
                </a:solidFill>
                <a:latin typeface="+mj-lt"/>
              </a:rPr>
              <a:t>dla kariery</a:t>
            </a:r>
            <a:r>
              <a:rPr lang="pl-PL" sz="2400" kern="800" spc="-11" dirty="0">
                <a:latin typeface="+mj-lt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……?</a:t>
            </a:r>
          </a:p>
        </p:txBody>
      </p:sp>
      <p:grpSp>
        <p:nvGrpSpPr>
          <p:cNvPr id="87" name="Grupa 86"/>
          <p:cNvGrpSpPr/>
          <p:nvPr/>
        </p:nvGrpSpPr>
        <p:grpSpPr>
          <a:xfrm>
            <a:off x="1701547" y="1041423"/>
            <a:ext cx="8504205" cy="1956153"/>
            <a:chOff x="1347464" y="1129698"/>
            <a:chExt cx="8504205" cy="1956153"/>
          </a:xfrm>
          <a:solidFill>
            <a:schemeClr val="bg1">
              <a:lumMod val="75000"/>
            </a:schemeClr>
          </a:solidFill>
        </p:grpSpPr>
        <p:grpSp>
          <p:nvGrpSpPr>
            <p:cNvPr id="35" name="Grupa 34"/>
            <p:cNvGrpSpPr/>
            <p:nvPr/>
          </p:nvGrpSpPr>
          <p:grpSpPr>
            <a:xfrm>
              <a:off x="7970177" y="1129698"/>
              <a:ext cx="1881492" cy="1932763"/>
              <a:chOff x="8020977" y="1579630"/>
              <a:chExt cx="1881492" cy="1932763"/>
            </a:xfrm>
            <a:grpFill/>
          </p:grpSpPr>
          <p:grpSp>
            <p:nvGrpSpPr>
              <p:cNvPr id="25" name="Grupa 24"/>
              <p:cNvGrpSpPr/>
              <p:nvPr/>
            </p:nvGrpSpPr>
            <p:grpSpPr>
              <a:xfrm>
                <a:off x="8020977" y="1579630"/>
                <a:ext cx="897242" cy="1932763"/>
                <a:chOff x="4505325" y="0"/>
                <a:chExt cx="3182938" cy="6856413"/>
              </a:xfrm>
              <a:grpFill/>
            </p:grpSpPr>
            <p:sp>
              <p:nvSpPr>
                <p:cNvPr id="23" name="Oval 19"/>
                <p:cNvSpPr>
                  <a:spLocks noChangeArrowheads="1"/>
                </p:cNvSpPr>
                <p:nvPr/>
              </p:nvSpPr>
              <p:spPr bwMode="auto">
                <a:xfrm>
                  <a:off x="5487988" y="0"/>
                  <a:ext cx="1335088" cy="1335088"/>
                </a:xfrm>
                <a:prstGeom prst="ellipse">
                  <a:avLst/>
                </a:prstGeom>
                <a:grpFill/>
                <a:ln w="19050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4505325" y="1539875"/>
                  <a:ext cx="3182938" cy="5316538"/>
                </a:xfrm>
                <a:custGeom>
                  <a:avLst/>
                  <a:gdLst>
                    <a:gd name="T0" fmla="*/ 1360 w 1360"/>
                    <a:gd name="T1" fmla="*/ 996 h 2274"/>
                    <a:gd name="T2" fmla="*/ 1358 w 1360"/>
                    <a:gd name="T3" fmla="*/ 991 h 2274"/>
                    <a:gd name="T4" fmla="*/ 1350 w 1360"/>
                    <a:gd name="T5" fmla="*/ 967 h 2274"/>
                    <a:gd name="T6" fmla="*/ 1348 w 1360"/>
                    <a:gd name="T7" fmla="*/ 960 h 2274"/>
                    <a:gd name="T8" fmla="*/ 1345 w 1360"/>
                    <a:gd name="T9" fmla="*/ 953 h 2274"/>
                    <a:gd name="T10" fmla="*/ 1042 w 1360"/>
                    <a:gd name="T11" fmla="*/ 124 h 2274"/>
                    <a:gd name="T12" fmla="*/ 687 w 1360"/>
                    <a:gd name="T13" fmla="*/ 1 h 2274"/>
                    <a:gd name="T14" fmla="*/ 687 w 1360"/>
                    <a:gd name="T15" fmla="*/ 0 h 2274"/>
                    <a:gd name="T16" fmla="*/ 680 w 1360"/>
                    <a:gd name="T17" fmla="*/ 1 h 2274"/>
                    <a:gd name="T18" fmla="*/ 673 w 1360"/>
                    <a:gd name="T19" fmla="*/ 0 h 2274"/>
                    <a:gd name="T20" fmla="*/ 673 w 1360"/>
                    <a:gd name="T21" fmla="*/ 1 h 2274"/>
                    <a:gd name="T22" fmla="*/ 318 w 1360"/>
                    <a:gd name="T23" fmla="*/ 124 h 2274"/>
                    <a:gd name="T24" fmla="*/ 15 w 1360"/>
                    <a:gd name="T25" fmla="*/ 953 h 2274"/>
                    <a:gd name="T26" fmla="*/ 13 w 1360"/>
                    <a:gd name="T27" fmla="*/ 960 h 2274"/>
                    <a:gd name="T28" fmla="*/ 11 w 1360"/>
                    <a:gd name="T29" fmla="*/ 967 h 2274"/>
                    <a:gd name="T30" fmla="*/ 2 w 1360"/>
                    <a:gd name="T31" fmla="*/ 991 h 2274"/>
                    <a:gd name="T32" fmla="*/ 1 w 1360"/>
                    <a:gd name="T33" fmla="*/ 996 h 2274"/>
                    <a:gd name="T34" fmla="*/ 0 w 1360"/>
                    <a:gd name="T35" fmla="*/ 1009 h 2274"/>
                    <a:gd name="T36" fmla="*/ 0 w 1360"/>
                    <a:gd name="T37" fmla="*/ 1013 h 2274"/>
                    <a:gd name="T38" fmla="*/ 85 w 1360"/>
                    <a:gd name="T39" fmla="*/ 1107 h 2274"/>
                    <a:gd name="T40" fmla="*/ 158 w 1360"/>
                    <a:gd name="T41" fmla="*/ 1058 h 2274"/>
                    <a:gd name="T42" fmla="*/ 159 w 1360"/>
                    <a:gd name="T43" fmla="*/ 1057 h 2274"/>
                    <a:gd name="T44" fmla="*/ 416 w 1360"/>
                    <a:gd name="T45" fmla="*/ 540 h 2274"/>
                    <a:gd name="T46" fmla="*/ 384 w 1360"/>
                    <a:gd name="T47" fmla="*/ 2162 h 2274"/>
                    <a:gd name="T48" fmla="*/ 383 w 1360"/>
                    <a:gd name="T49" fmla="*/ 2176 h 2274"/>
                    <a:gd name="T50" fmla="*/ 484 w 1360"/>
                    <a:gd name="T51" fmla="*/ 2274 h 2274"/>
                    <a:gd name="T52" fmla="*/ 584 w 1360"/>
                    <a:gd name="T53" fmla="*/ 2176 h 2274"/>
                    <a:gd name="T54" fmla="*/ 584 w 1360"/>
                    <a:gd name="T55" fmla="*/ 2175 h 2274"/>
                    <a:gd name="T56" fmla="*/ 585 w 1360"/>
                    <a:gd name="T57" fmla="*/ 2175 h 2274"/>
                    <a:gd name="T58" fmla="*/ 661 w 1360"/>
                    <a:gd name="T59" fmla="*/ 1179 h 2274"/>
                    <a:gd name="T60" fmla="*/ 699 w 1360"/>
                    <a:gd name="T61" fmla="*/ 1179 h 2274"/>
                    <a:gd name="T62" fmla="*/ 776 w 1360"/>
                    <a:gd name="T63" fmla="*/ 2175 h 2274"/>
                    <a:gd name="T64" fmla="*/ 776 w 1360"/>
                    <a:gd name="T65" fmla="*/ 2175 h 2274"/>
                    <a:gd name="T66" fmla="*/ 776 w 1360"/>
                    <a:gd name="T67" fmla="*/ 2176 h 2274"/>
                    <a:gd name="T68" fmla="*/ 877 w 1360"/>
                    <a:gd name="T69" fmla="*/ 2274 h 2274"/>
                    <a:gd name="T70" fmla="*/ 978 w 1360"/>
                    <a:gd name="T71" fmla="*/ 2176 h 2274"/>
                    <a:gd name="T72" fmla="*/ 977 w 1360"/>
                    <a:gd name="T73" fmla="*/ 2162 h 2274"/>
                    <a:gd name="T74" fmla="*/ 944 w 1360"/>
                    <a:gd name="T75" fmla="*/ 540 h 2274"/>
                    <a:gd name="T76" fmla="*/ 1201 w 1360"/>
                    <a:gd name="T77" fmla="*/ 1057 h 2274"/>
                    <a:gd name="T78" fmla="*/ 1203 w 1360"/>
                    <a:gd name="T79" fmla="*/ 1058 h 2274"/>
                    <a:gd name="T80" fmla="*/ 1276 w 1360"/>
                    <a:gd name="T81" fmla="*/ 1107 h 2274"/>
                    <a:gd name="T82" fmla="*/ 1360 w 1360"/>
                    <a:gd name="T83" fmla="*/ 1013 h 2274"/>
                    <a:gd name="T84" fmla="*/ 1360 w 1360"/>
                    <a:gd name="T85" fmla="*/ 1009 h 2274"/>
                    <a:gd name="T86" fmla="*/ 1360 w 1360"/>
                    <a:gd name="T87" fmla="*/ 996 h 2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0" h="2274">
                      <a:moveTo>
                        <a:pt x="1360" y="996"/>
                      </a:moveTo>
                      <a:cubicBezTo>
                        <a:pt x="1358" y="991"/>
                        <a:pt x="1358" y="991"/>
                        <a:pt x="1358" y="991"/>
                      </a:cubicBezTo>
                      <a:cubicBezTo>
                        <a:pt x="1350" y="967"/>
                        <a:pt x="1350" y="967"/>
                        <a:pt x="1350" y="967"/>
                      </a:cubicBezTo>
                      <a:cubicBezTo>
                        <a:pt x="1348" y="960"/>
                        <a:pt x="1348" y="960"/>
                        <a:pt x="1348" y="960"/>
                      </a:cubicBezTo>
                      <a:cubicBezTo>
                        <a:pt x="1345" y="953"/>
                        <a:pt x="1345" y="953"/>
                        <a:pt x="1345" y="953"/>
                      </a:cubicBezTo>
                      <a:cubicBezTo>
                        <a:pt x="1284" y="770"/>
                        <a:pt x="1078" y="160"/>
                        <a:pt x="1042" y="124"/>
                      </a:cubicBezTo>
                      <a:cubicBezTo>
                        <a:pt x="1001" y="83"/>
                        <a:pt x="987" y="21"/>
                        <a:pt x="687" y="1"/>
                      </a:cubicBezTo>
                      <a:cubicBezTo>
                        <a:pt x="687" y="1"/>
                        <a:pt x="687" y="1"/>
                        <a:pt x="687" y="0"/>
                      </a:cubicBezTo>
                      <a:cubicBezTo>
                        <a:pt x="685" y="1"/>
                        <a:pt x="683" y="1"/>
                        <a:pt x="680" y="1"/>
                      </a:cubicBezTo>
                      <a:cubicBezTo>
                        <a:pt x="678" y="1"/>
                        <a:pt x="676" y="1"/>
                        <a:pt x="673" y="0"/>
                      </a:cubicBezTo>
                      <a:cubicBezTo>
                        <a:pt x="673" y="1"/>
                        <a:pt x="673" y="1"/>
                        <a:pt x="673" y="1"/>
                      </a:cubicBezTo>
                      <a:cubicBezTo>
                        <a:pt x="374" y="21"/>
                        <a:pt x="360" y="83"/>
                        <a:pt x="318" y="124"/>
                      </a:cubicBezTo>
                      <a:cubicBezTo>
                        <a:pt x="282" y="160"/>
                        <a:pt x="77" y="770"/>
                        <a:pt x="15" y="953"/>
                      </a:cubicBezTo>
                      <a:cubicBezTo>
                        <a:pt x="13" y="960"/>
                        <a:pt x="13" y="960"/>
                        <a:pt x="13" y="960"/>
                      </a:cubicBezTo>
                      <a:cubicBezTo>
                        <a:pt x="11" y="967"/>
                        <a:pt x="11" y="967"/>
                        <a:pt x="11" y="967"/>
                      </a:cubicBezTo>
                      <a:cubicBezTo>
                        <a:pt x="2" y="991"/>
                        <a:pt x="2" y="991"/>
                        <a:pt x="2" y="991"/>
                      </a:cubicBezTo>
                      <a:cubicBezTo>
                        <a:pt x="1" y="996"/>
                        <a:pt x="1" y="996"/>
                        <a:pt x="1" y="996"/>
                      </a:cubicBezTo>
                      <a:cubicBezTo>
                        <a:pt x="1" y="1000"/>
                        <a:pt x="0" y="1005"/>
                        <a:pt x="0" y="1009"/>
                      </a:cubicBezTo>
                      <a:cubicBezTo>
                        <a:pt x="0" y="1010"/>
                        <a:pt x="0" y="1011"/>
                        <a:pt x="0" y="1013"/>
                      </a:cubicBezTo>
                      <a:cubicBezTo>
                        <a:pt x="2" y="1065"/>
                        <a:pt x="39" y="1107"/>
                        <a:pt x="85" y="1107"/>
                      </a:cubicBezTo>
                      <a:cubicBezTo>
                        <a:pt x="116" y="1107"/>
                        <a:pt x="143" y="1087"/>
                        <a:pt x="158" y="1058"/>
                      </a:cubicBezTo>
                      <a:cubicBezTo>
                        <a:pt x="159" y="1057"/>
                        <a:pt x="159" y="1057"/>
                        <a:pt x="159" y="1057"/>
                      </a:cubicBezTo>
                      <a:cubicBezTo>
                        <a:pt x="416" y="540"/>
                        <a:pt x="416" y="540"/>
                        <a:pt x="416" y="540"/>
                      </a:cubicBezTo>
                      <a:cubicBezTo>
                        <a:pt x="416" y="540"/>
                        <a:pt x="389" y="1882"/>
                        <a:pt x="384" y="2162"/>
                      </a:cubicBezTo>
                      <a:cubicBezTo>
                        <a:pt x="383" y="2166"/>
                        <a:pt x="383" y="2171"/>
                        <a:pt x="383" y="2176"/>
                      </a:cubicBezTo>
                      <a:cubicBezTo>
                        <a:pt x="383" y="2230"/>
                        <a:pt x="428" y="2274"/>
                        <a:pt x="484" y="2274"/>
                      </a:cubicBezTo>
                      <a:cubicBezTo>
                        <a:pt x="539" y="2274"/>
                        <a:pt x="584" y="2230"/>
                        <a:pt x="584" y="2176"/>
                      </a:cubicBezTo>
                      <a:cubicBezTo>
                        <a:pt x="584" y="2176"/>
                        <a:pt x="584" y="2176"/>
                        <a:pt x="584" y="2175"/>
                      </a:cubicBezTo>
                      <a:cubicBezTo>
                        <a:pt x="584" y="2175"/>
                        <a:pt x="585" y="2175"/>
                        <a:pt x="585" y="2175"/>
                      </a:cubicBezTo>
                      <a:cubicBezTo>
                        <a:pt x="585" y="2175"/>
                        <a:pt x="631" y="1833"/>
                        <a:pt x="661" y="1179"/>
                      </a:cubicBezTo>
                      <a:cubicBezTo>
                        <a:pt x="699" y="1179"/>
                        <a:pt x="699" y="1179"/>
                        <a:pt x="699" y="1179"/>
                      </a:cubicBezTo>
                      <a:cubicBezTo>
                        <a:pt x="730" y="1833"/>
                        <a:pt x="776" y="2175"/>
                        <a:pt x="776" y="2175"/>
                      </a:cubicBezTo>
                      <a:cubicBezTo>
                        <a:pt x="776" y="2175"/>
                        <a:pt x="776" y="2175"/>
                        <a:pt x="776" y="2175"/>
                      </a:cubicBezTo>
                      <a:cubicBezTo>
                        <a:pt x="776" y="2176"/>
                        <a:pt x="776" y="2176"/>
                        <a:pt x="776" y="2176"/>
                      </a:cubicBezTo>
                      <a:cubicBezTo>
                        <a:pt x="776" y="2230"/>
                        <a:pt x="821" y="2274"/>
                        <a:pt x="877" y="2274"/>
                      </a:cubicBezTo>
                      <a:cubicBezTo>
                        <a:pt x="933" y="2274"/>
                        <a:pt x="978" y="2230"/>
                        <a:pt x="978" y="2176"/>
                      </a:cubicBezTo>
                      <a:cubicBezTo>
                        <a:pt x="978" y="2171"/>
                        <a:pt x="977" y="2166"/>
                        <a:pt x="977" y="2162"/>
                      </a:cubicBezTo>
                      <a:cubicBezTo>
                        <a:pt x="971" y="1882"/>
                        <a:pt x="944" y="540"/>
                        <a:pt x="944" y="540"/>
                      </a:cubicBezTo>
                      <a:cubicBezTo>
                        <a:pt x="1201" y="1057"/>
                        <a:pt x="1201" y="1057"/>
                        <a:pt x="1201" y="1057"/>
                      </a:cubicBezTo>
                      <a:cubicBezTo>
                        <a:pt x="1201" y="1057"/>
                        <a:pt x="1202" y="1057"/>
                        <a:pt x="1203" y="1058"/>
                      </a:cubicBezTo>
                      <a:cubicBezTo>
                        <a:pt x="1217" y="1087"/>
                        <a:pt x="1245" y="1107"/>
                        <a:pt x="1276" y="1107"/>
                      </a:cubicBezTo>
                      <a:cubicBezTo>
                        <a:pt x="1322" y="1107"/>
                        <a:pt x="1359" y="1065"/>
                        <a:pt x="1360" y="1013"/>
                      </a:cubicBezTo>
                      <a:cubicBezTo>
                        <a:pt x="1360" y="1011"/>
                        <a:pt x="1360" y="1010"/>
                        <a:pt x="1360" y="1009"/>
                      </a:cubicBezTo>
                      <a:cubicBezTo>
                        <a:pt x="1360" y="1005"/>
                        <a:pt x="1360" y="1000"/>
                        <a:pt x="1360" y="99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26" name="Grupa 25"/>
              <p:cNvGrpSpPr/>
              <p:nvPr/>
            </p:nvGrpSpPr>
            <p:grpSpPr>
              <a:xfrm>
                <a:off x="9005227" y="1579630"/>
                <a:ext cx="897242" cy="1932763"/>
                <a:chOff x="4505325" y="0"/>
                <a:chExt cx="3182938" cy="6856413"/>
              </a:xfrm>
              <a:grpFill/>
            </p:grpSpPr>
            <p:sp>
              <p:nvSpPr>
                <p:cNvPr id="27" name="Oval 19"/>
                <p:cNvSpPr>
                  <a:spLocks noChangeArrowheads="1"/>
                </p:cNvSpPr>
                <p:nvPr/>
              </p:nvSpPr>
              <p:spPr bwMode="auto">
                <a:xfrm>
                  <a:off x="5487988" y="0"/>
                  <a:ext cx="1335088" cy="1335088"/>
                </a:xfrm>
                <a:prstGeom prst="ellipse">
                  <a:avLst/>
                </a:prstGeom>
                <a:grpFill/>
                <a:ln w="19050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4505325" y="1539875"/>
                  <a:ext cx="3182938" cy="5316538"/>
                </a:xfrm>
                <a:custGeom>
                  <a:avLst/>
                  <a:gdLst>
                    <a:gd name="T0" fmla="*/ 1360 w 1360"/>
                    <a:gd name="T1" fmla="*/ 996 h 2274"/>
                    <a:gd name="T2" fmla="*/ 1358 w 1360"/>
                    <a:gd name="T3" fmla="*/ 991 h 2274"/>
                    <a:gd name="T4" fmla="*/ 1350 w 1360"/>
                    <a:gd name="T5" fmla="*/ 967 h 2274"/>
                    <a:gd name="T6" fmla="*/ 1348 w 1360"/>
                    <a:gd name="T7" fmla="*/ 960 h 2274"/>
                    <a:gd name="T8" fmla="*/ 1345 w 1360"/>
                    <a:gd name="T9" fmla="*/ 953 h 2274"/>
                    <a:gd name="T10" fmla="*/ 1042 w 1360"/>
                    <a:gd name="T11" fmla="*/ 124 h 2274"/>
                    <a:gd name="T12" fmla="*/ 687 w 1360"/>
                    <a:gd name="T13" fmla="*/ 1 h 2274"/>
                    <a:gd name="T14" fmla="*/ 687 w 1360"/>
                    <a:gd name="T15" fmla="*/ 0 h 2274"/>
                    <a:gd name="T16" fmla="*/ 680 w 1360"/>
                    <a:gd name="T17" fmla="*/ 1 h 2274"/>
                    <a:gd name="T18" fmla="*/ 673 w 1360"/>
                    <a:gd name="T19" fmla="*/ 0 h 2274"/>
                    <a:gd name="T20" fmla="*/ 673 w 1360"/>
                    <a:gd name="T21" fmla="*/ 1 h 2274"/>
                    <a:gd name="T22" fmla="*/ 318 w 1360"/>
                    <a:gd name="T23" fmla="*/ 124 h 2274"/>
                    <a:gd name="T24" fmla="*/ 15 w 1360"/>
                    <a:gd name="T25" fmla="*/ 953 h 2274"/>
                    <a:gd name="T26" fmla="*/ 13 w 1360"/>
                    <a:gd name="T27" fmla="*/ 960 h 2274"/>
                    <a:gd name="T28" fmla="*/ 11 w 1360"/>
                    <a:gd name="T29" fmla="*/ 967 h 2274"/>
                    <a:gd name="T30" fmla="*/ 2 w 1360"/>
                    <a:gd name="T31" fmla="*/ 991 h 2274"/>
                    <a:gd name="T32" fmla="*/ 1 w 1360"/>
                    <a:gd name="T33" fmla="*/ 996 h 2274"/>
                    <a:gd name="T34" fmla="*/ 0 w 1360"/>
                    <a:gd name="T35" fmla="*/ 1009 h 2274"/>
                    <a:gd name="T36" fmla="*/ 0 w 1360"/>
                    <a:gd name="T37" fmla="*/ 1013 h 2274"/>
                    <a:gd name="T38" fmla="*/ 85 w 1360"/>
                    <a:gd name="T39" fmla="*/ 1107 h 2274"/>
                    <a:gd name="T40" fmla="*/ 158 w 1360"/>
                    <a:gd name="T41" fmla="*/ 1058 h 2274"/>
                    <a:gd name="T42" fmla="*/ 159 w 1360"/>
                    <a:gd name="T43" fmla="*/ 1057 h 2274"/>
                    <a:gd name="T44" fmla="*/ 416 w 1360"/>
                    <a:gd name="T45" fmla="*/ 540 h 2274"/>
                    <a:gd name="T46" fmla="*/ 384 w 1360"/>
                    <a:gd name="T47" fmla="*/ 2162 h 2274"/>
                    <a:gd name="T48" fmla="*/ 383 w 1360"/>
                    <a:gd name="T49" fmla="*/ 2176 h 2274"/>
                    <a:gd name="T50" fmla="*/ 484 w 1360"/>
                    <a:gd name="T51" fmla="*/ 2274 h 2274"/>
                    <a:gd name="T52" fmla="*/ 584 w 1360"/>
                    <a:gd name="T53" fmla="*/ 2176 h 2274"/>
                    <a:gd name="T54" fmla="*/ 584 w 1360"/>
                    <a:gd name="T55" fmla="*/ 2175 h 2274"/>
                    <a:gd name="T56" fmla="*/ 585 w 1360"/>
                    <a:gd name="T57" fmla="*/ 2175 h 2274"/>
                    <a:gd name="T58" fmla="*/ 661 w 1360"/>
                    <a:gd name="T59" fmla="*/ 1179 h 2274"/>
                    <a:gd name="T60" fmla="*/ 699 w 1360"/>
                    <a:gd name="T61" fmla="*/ 1179 h 2274"/>
                    <a:gd name="T62" fmla="*/ 776 w 1360"/>
                    <a:gd name="T63" fmla="*/ 2175 h 2274"/>
                    <a:gd name="T64" fmla="*/ 776 w 1360"/>
                    <a:gd name="T65" fmla="*/ 2175 h 2274"/>
                    <a:gd name="T66" fmla="*/ 776 w 1360"/>
                    <a:gd name="T67" fmla="*/ 2176 h 2274"/>
                    <a:gd name="T68" fmla="*/ 877 w 1360"/>
                    <a:gd name="T69" fmla="*/ 2274 h 2274"/>
                    <a:gd name="T70" fmla="*/ 978 w 1360"/>
                    <a:gd name="T71" fmla="*/ 2176 h 2274"/>
                    <a:gd name="T72" fmla="*/ 977 w 1360"/>
                    <a:gd name="T73" fmla="*/ 2162 h 2274"/>
                    <a:gd name="T74" fmla="*/ 944 w 1360"/>
                    <a:gd name="T75" fmla="*/ 540 h 2274"/>
                    <a:gd name="T76" fmla="*/ 1201 w 1360"/>
                    <a:gd name="T77" fmla="*/ 1057 h 2274"/>
                    <a:gd name="T78" fmla="*/ 1203 w 1360"/>
                    <a:gd name="T79" fmla="*/ 1058 h 2274"/>
                    <a:gd name="T80" fmla="*/ 1276 w 1360"/>
                    <a:gd name="T81" fmla="*/ 1107 h 2274"/>
                    <a:gd name="T82" fmla="*/ 1360 w 1360"/>
                    <a:gd name="T83" fmla="*/ 1013 h 2274"/>
                    <a:gd name="T84" fmla="*/ 1360 w 1360"/>
                    <a:gd name="T85" fmla="*/ 1009 h 2274"/>
                    <a:gd name="T86" fmla="*/ 1360 w 1360"/>
                    <a:gd name="T87" fmla="*/ 996 h 2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0" h="2274">
                      <a:moveTo>
                        <a:pt x="1360" y="996"/>
                      </a:moveTo>
                      <a:cubicBezTo>
                        <a:pt x="1358" y="991"/>
                        <a:pt x="1358" y="991"/>
                        <a:pt x="1358" y="991"/>
                      </a:cubicBezTo>
                      <a:cubicBezTo>
                        <a:pt x="1350" y="967"/>
                        <a:pt x="1350" y="967"/>
                        <a:pt x="1350" y="967"/>
                      </a:cubicBezTo>
                      <a:cubicBezTo>
                        <a:pt x="1348" y="960"/>
                        <a:pt x="1348" y="960"/>
                        <a:pt x="1348" y="960"/>
                      </a:cubicBezTo>
                      <a:cubicBezTo>
                        <a:pt x="1345" y="953"/>
                        <a:pt x="1345" y="953"/>
                        <a:pt x="1345" y="953"/>
                      </a:cubicBezTo>
                      <a:cubicBezTo>
                        <a:pt x="1284" y="770"/>
                        <a:pt x="1078" y="160"/>
                        <a:pt x="1042" y="124"/>
                      </a:cubicBezTo>
                      <a:cubicBezTo>
                        <a:pt x="1001" y="83"/>
                        <a:pt x="987" y="21"/>
                        <a:pt x="687" y="1"/>
                      </a:cubicBezTo>
                      <a:cubicBezTo>
                        <a:pt x="687" y="1"/>
                        <a:pt x="687" y="1"/>
                        <a:pt x="687" y="0"/>
                      </a:cubicBezTo>
                      <a:cubicBezTo>
                        <a:pt x="685" y="1"/>
                        <a:pt x="683" y="1"/>
                        <a:pt x="680" y="1"/>
                      </a:cubicBezTo>
                      <a:cubicBezTo>
                        <a:pt x="678" y="1"/>
                        <a:pt x="676" y="1"/>
                        <a:pt x="673" y="0"/>
                      </a:cubicBezTo>
                      <a:cubicBezTo>
                        <a:pt x="673" y="1"/>
                        <a:pt x="673" y="1"/>
                        <a:pt x="673" y="1"/>
                      </a:cubicBezTo>
                      <a:cubicBezTo>
                        <a:pt x="374" y="21"/>
                        <a:pt x="360" y="83"/>
                        <a:pt x="318" y="124"/>
                      </a:cubicBezTo>
                      <a:cubicBezTo>
                        <a:pt x="282" y="160"/>
                        <a:pt x="77" y="770"/>
                        <a:pt x="15" y="953"/>
                      </a:cubicBezTo>
                      <a:cubicBezTo>
                        <a:pt x="13" y="960"/>
                        <a:pt x="13" y="960"/>
                        <a:pt x="13" y="960"/>
                      </a:cubicBezTo>
                      <a:cubicBezTo>
                        <a:pt x="11" y="967"/>
                        <a:pt x="11" y="967"/>
                        <a:pt x="11" y="967"/>
                      </a:cubicBezTo>
                      <a:cubicBezTo>
                        <a:pt x="2" y="991"/>
                        <a:pt x="2" y="991"/>
                        <a:pt x="2" y="991"/>
                      </a:cubicBezTo>
                      <a:cubicBezTo>
                        <a:pt x="1" y="996"/>
                        <a:pt x="1" y="996"/>
                        <a:pt x="1" y="996"/>
                      </a:cubicBezTo>
                      <a:cubicBezTo>
                        <a:pt x="1" y="1000"/>
                        <a:pt x="0" y="1005"/>
                        <a:pt x="0" y="1009"/>
                      </a:cubicBezTo>
                      <a:cubicBezTo>
                        <a:pt x="0" y="1010"/>
                        <a:pt x="0" y="1011"/>
                        <a:pt x="0" y="1013"/>
                      </a:cubicBezTo>
                      <a:cubicBezTo>
                        <a:pt x="2" y="1065"/>
                        <a:pt x="39" y="1107"/>
                        <a:pt x="85" y="1107"/>
                      </a:cubicBezTo>
                      <a:cubicBezTo>
                        <a:pt x="116" y="1107"/>
                        <a:pt x="143" y="1087"/>
                        <a:pt x="158" y="1058"/>
                      </a:cubicBezTo>
                      <a:cubicBezTo>
                        <a:pt x="159" y="1057"/>
                        <a:pt x="159" y="1057"/>
                        <a:pt x="159" y="1057"/>
                      </a:cubicBezTo>
                      <a:cubicBezTo>
                        <a:pt x="416" y="540"/>
                        <a:pt x="416" y="540"/>
                        <a:pt x="416" y="540"/>
                      </a:cubicBezTo>
                      <a:cubicBezTo>
                        <a:pt x="416" y="540"/>
                        <a:pt x="389" y="1882"/>
                        <a:pt x="384" y="2162"/>
                      </a:cubicBezTo>
                      <a:cubicBezTo>
                        <a:pt x="383" y="2166"/>
                        <a:pt x="383" y="2171"/>
                        <a:pt x="383" y="2176"/>
                      </a:cubicBezTo>
                      <a:cubicBezTo>
                        <a:pt x="383" y="2230"/>
                        <a:pt x="428" y="2274"/>
                        <a:pt x="484" y="2274"/>
                      </a:cubicBezTo>
                      <a:cubicBezTo>
                        <a:pt x="539" y="2274"/>
                        <a:pt x="584" y="2230"/>
                        <a:pt x="584" y="2176"/>
                      </a:cubicBezTo>
                      <a:cubicBezTo>
                        <a:pt x="584" y="2176"/>
                        <a:pt x="584" y="2176"/>
                        <a:pt x="584" y="2175"/>
                      </a:cubicBezTo>
                      <a:cubicBezTo>
                        <a:pt x="584" y="2175"/>
                        <a:pt x="585" y="2175"/>
                        <a:pt x="585" y="2175"/>
                      </a:cubicBezTo>
                      <a:cubicBezTo>
                        <a:pt x="585" y="2175"/>
                        <a:pt x="631" y="1833"/>
                        <a:pt x="661" y="1179"/>
                      </a:cubicBezTo>
                      <a:cubicBezTo>
                        <a:pt x="699" y="1179"/>
                        <a:pt x="699" y="1179"/>
                        <a:pt x="699" y="1179"/>
                      </a:cubicBezTo>
                      <a:cubicBezTo>
                        <a:pt x="730" y="1833"/>
                        <a:pt x="776" y="2175"/>
                        <a:pt x="776" y="2175"/>
                      </a:cubicBezTo>
                      <a:cubicBezTo>
                        <a:pt x="776" y="2175"/>
                        <a:pt x="776" y="2175"/>
                        <a:pt x="776" y="2175"/>
                      </a:cubicBezTo>
                      <a:cubicBezTo>
                        <a:pt x="776" y="2176"/>
                        <a:pt x="776" y="2176"/>
                        <a:pt x="776" y="2176"/>
                      </a:cubicBezTo>
                      <a:cubicBezTo>
                        <a:pt x="776" y="2230"/>
                        <a:pt x="821" y="2274"/>
                        <a:pt x="877" y="2274"/>
                      </a:cubicBezTo>
                      <a:cubicBezTo>
                        <a:pt x="933" y="2274"/>
                        <a:pt x="978" y="2230"/>
                        <a:pt x="978" y="2176"/>
                      </a:cubicBezTo>
                      <a:cubicBezTo>
                        <a:pt x="978" y="2171"/>
                        <a:pt x="977" y="2166"/>
                        <a:pt x="977" y="2162"/>
                      </a:cubicBezTo>
                      <a:cubicBezTo>
                        <a:pt x="971" y="1882"/>
                        <a:pt x="944" y="540"/>
                        <a:pt x="944" y="540"/>
                      </a:cubicBezTo>
                      <a:cubicBezTo>
                        <a:pt x="1201" y="1057"/>
                        <a:pt x="1201" y="1057"/>
                        <a:pt x="1201" y="1057"/>
                      </a:cubicBezTo>
                      <a:cubicBezTo>
                        <a:pt x="1201" y="1057"/>
                        <a:pt x="1202" y="1057"/>
                        <a:pt x="1203" y="1058"/>
                      </a:cubicBezTo>
                      <a:cubicBezTo>
                        <a:pt x="1217" y="1087"/>
                        <a:pt x="1245" y="1107"/>
                        <a:pt x="1276" y="1107"/>
                      </a:cubicBezTo>
                      <a:cubicBezTo>
                        <a:pt x="1322" y="1107"/>
                        <a:pt x="1359" y="1065"/>
                        <a:pt x="1360" y="1013"/>
                      </a:cubicBezTo>
                      <a:cubicBezTo>
                        <a:pt x="1360" y="1011"/>
                        <a:pt x="1360" y="1010"/>
                        <a:pt x="1360" y="1009"/>
                      </a:cubicBezTo>
                      <a:cubicBezTo>
                        <a:pt x="1360" y="1005"/>
                        <a:pt x="1360" y="1000"/>
                        <a:pt x="1360" y="99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62" name="Grupa 61"/>
            <p:cNvGrpSpPr/>
            <p:nvPr/>
          </p:nvGrpSpPr>
          <p:grpSpPr>
            <a:xfrm>
              <a:off x="6992909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4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69" name="Grupa 68"/>
            <p:cNvGrpSpPr/>
            <p:nvPr/>
          </p:nvGrpSpPr>
          <p:grpSpPr>
            <a:xfrm>
              <a:off x="6050255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0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1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2" name="Grupa 71"/>
            <p:cNvGrpSpPr/>
            <p:nvPr/>
          </p:nvGrpSpPr>
          <p:grpSpPr>
            <a:xfrm>
              <a:off x="5109914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3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4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5" name="Grupa 74"/>
            <p:cNvGrpSpPr/>
            <p:nvPr/>
          </p:nvGrpSpPr>
          <p:grpSpPr>
            <a:xfrm>
              <a:off x="4162582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6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8" name="Grupa 77"/>
            <p:cNvGrpSpPr/>
            <p:nvPr/>
          </p:nvGrpSpPr>
          <p:grpSpPr>
            <a:xfrm>
              <a:off x="3228280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1" name="Grupa 80"/>
            <p:cNvGrpSpPr/>
            <p:nvPr/>
          </p:nvGrpSpPr>
          <p:grpSpPr>
            <a:xfrm>
              <a:off x="2283545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82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4" name="Grupa 83"/>
            <p:cNvGrpSpPr/>
            <p:nvPr/>
          </p:nvGrpSpPr>
          <p:grpSpPr>
            <a:xfrm>
              <a:off x="1347464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85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72</a:t>
            </a:fld>
            <a:endParaRPr lang="pl-PL"/>
          </a:p>
        </p:txBody>
      </p:sp>
      <p:grpSp>
        <p:nvGrpSpPr>
          <p:cNvPr id="43" name="Grupa 42"/>
          <p:cNvGrpSpPr/>
          <p:nvPr/>
        </p:nvGrpSpPr>
        <p:grpSpPr>
          <a:xfrm>
            <a:off x="1435699" y="1584707"/>
            <a:ext cx="5600033" cy="1939113"/>
            <a:chOff x="1347464" y="1146738"/>
            <a:chExt cx="5600033" cy="1939113"/>
          </a:xfrm>
          <a:solidFill>
            <a:schemeClr val="accent5"/>
          </a:solidFill>
        </p:grpSpPr>
        <p:grpSp>
          <p:nvGrpSpPr>
            <p:cNvPr id="47" name="Grupa 46"/>
            <p:cNvGrpSpPr/>
            <p:nvPr/>
          </p:nvGrpSpPr>
          <p:grpSpPr>
            <a:xfrm>
              <a:off x="6050255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7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8" name="Grupa 47"/>
            <p:cNvGrpSpPr/>
            <p:nvPr/>
          </p:nvGrpSpPr>
          <p:grpSpPr>
            <a:xfrm>
              <a:off x="5109914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1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5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9" name="Grupa 48"/>
            <p:cNvGrpSpPr/>
            <p:nvPr/>
          </p:nvGrpSpPr>
          <p:grpSpPr>
            <a:xfrm>
              <a:off x="4162582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0" name="Grupa 49"/>
            <p:cNvGrpSpPr/>
            <p:nvPr/>
          </p:nvGrpSpPr>
          <p:grpSpPr>
            <a:xfrm>
              <a:off x="3228280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7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" name="Grupa 50"/>
            <p:cNvGrpSpPr/>
            <p:nvPr/>
          </p:nvGrpSpPr>
          <p:grpSpPr>
            <a:xfrm>
              <a:off x="2283545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5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2" name="Grupa 51"/>
            <p:cNvGrpSpPr/>
            <p:nvPr/>
          </p:nvGrpSpPr>
          <p:grpSpPr>
            <a:xfrm>
              <a:off x="1347464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3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build="p"/>
        </p:bldLst>
      </p:timing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pokoleniu urodzonych w latach </a:t>
            </a:r>
            <a:r>
              <a:rPr lang="pl-PL" b="1" dirty="0">
                <a:solidFill>
                  <a:schemeClr val="accent4"/>
                </a:solidFill>
              </a:rPr>
              <a:t>90’ jest o ponad 1/3 więcej I niż w 70’</a:t>
            </a:r>
          </a:p>
        </p:txBody>
      </p:sp>
      <p:grpSp>
        <p:nvGrpSpPr>
          <p:cNvPr id="38" name="Grupa 37"/>
          <p:cNvGrpSpPr/>
          <p:nvPr/>
        </p:nvGrpSpPr>
        <p:grpSpPr>
          <a:xfrm>
            <a:off x="8416448" y="3645684"/>
            <a:ext cx="2667680" cy="2667680"/>
            <a:chOff x="9129084" y="3817852"/>
            <a:chExt cx="2667680" cy="2667680"/>
          </a:xfrm>
          <a:solidFill>
            <a:schemeClr val="bg1">
              <a:lumMod val="95000"/>
            </a:schemeClr>
          </a:solidFill>
        </p:grpSpPr>
        <p:sp>
          <p:nvSpPr>
            <p:cNvPr id="37" name="Elipsa 36"/>
            <p:cNvSpPr/>
            <p:nvPr/>
          </p:nvSpPr>
          <p:spPr>
            <a:xfrm>
              <a:off x="9129084" y="3817852"/>
              <a:ext cx="2667680" cy="26676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0033A059-C1A2-4F4E-9CE1-0372AD677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7868" y="4903960"/>
              <a:ext cx="2564373" cy="495464"/>
            </a:xfrm>
            <a:prstGeom prst="rect">
              <a:avLst/>
            </a:prstGeom>
            <a:grpFill/>
            <a:ln>
              <a:noFill/>
            </a:ln>
          </p:spPr>
          <p:txBody>
            <a:bodyPr lIns="89091" tIns="44549" rIns="89091" bIns="44549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  <a:defRPr/>
              </a:pPr>
              <a:r>
                <a:rPr lang="pl-PL" altLang="pl-PL" sz="3232" b="1" dirty="0">
                  <a:solidFill>
                    <a:schemeClr val="accent4"/>
                  </a:solidFill>
                  <a:latin typeface="+mn-lt"/>
                </a:rPr>
                <a:t>19% &gt;&gt; 32%</a:t>
              </a:r>
            </a:p>
          </p:txBody>
        </p:sp>
      </p:grp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C73BA3A-7EAD-42D0-A9E4-D0CE481E3906}"/>
              </a:ext>
            </a:extLst>
          </p:cNvPr>
          <p:cNvSpPr txBox="1"/>
          <p:nvPr/>
        </p:nvSpPr>
        <p:spPr>
          <a:xfrm>
            <a:off x="1153572" y="3639334"/>
            <a:ext cx="6948376" cy="2598351"/>
          </a:xfrm>
          <a:prstGeom prst="rect">
            <a:avLst/>
          </a:prstGeom>
          <a:noFill/>
        </p:spPr>
        <p:txBody>
          <a:bodyPr wrap="square" lIns="73862" tIns="36931" rIns="73862" bIns="36931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Jesteśmy coraz bardziej</a:t>
            </a:r>
            <a:r>
              <a:rPr lang="pl-PL" sz="2400" b="1" kern="800" spc="-11" dirty="0">
                <a:solidFill>
                  <a:schemeClr val="accent4"/>
                </a:solidFill>
                <a:latin typeface="+mj-lt"/>
              </a:rPr>
              <a:t> otwarci</a:t>
            </a:r>
            <a:r>
              <a:rPr lang="pl-PL" sz="2400" kern="800" spc="-11" dirty="0">
                <a:latin typeface="+mj-lt"/>
              </a:rPr>
              <a:t> na ludzi, </a:t>
            </a:r>
            <a:r>
              <a:rPr lang="pl-PL" sz="2400" b="1" kern="800" spc="-11" dirty="0">
                <a:solidFill>
                  <a:schemeClr val="accent4"/>
                </a:solidFill>
                <a:latin typeface="+mj-lt"/>
              </a:rPr>
              <a:t>komunikatywni</a:t>
            </a:r>
            <a:r>
              <a:rPr lang="pl-PL" sz="2400" kern="800" spc="-11" dirty="0">
                <a:latin typeface="+mj-lt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Coraz bardziej </a:t>
            </a:r>
            <a:r>
              <a:rPr lang="pl-PL" sz="2400" b="1" kern="800" spc="-11" dirty="0">
                <a:solidFill>
                  <a:schemeClr val="accent4"/>
                </a:solidFill>
                <a:latin typeface="+mj-lt"/>
              </a:rPr>
              <a:t>zależy nam na dobrych relacjach i atmosferze w pracy</a:t>
            </a:r>
            <a:r>
              <a:rPr lang="pl-PL" sz="2400" kern="800" spc="-11" dirty="0">
                <a:latin typeface="+mj-lt"/>
              </a:rPr>
              <a:t>, 2 x bardziej niż na wynikach? (</a:t>
            </a:r>
            <a:r>
              <a:rPr lang="pl-PL" sz="2400" b="1" kern="800" spc="-11" dirty="0">
                <a:solidFill>
                  <a:schemeClr val="accent5"/>
                </a:solidFill>
              </a:rPr>
              <a:t>D</a:t>
            </a:r>
            <a:r>
              <a:rPr lang="pl-PL" sz="2400" kern="800" spc="-11" dirty="0">
                <a:latin typeface="+mj-lt"/>
              </a:rPr>
              <a:t> vs</a:t>
            </a:r>
            <a:r>
              <a:rPr lang="pl-PL" sz="2400" b="1" kern="800" spc="-11" dirty="0">
                <a:solidFill>
                  <a:schemeClr val="accent4"/>
                </a:solidFill>
              </a:rPr>
              <a:t> I</a:t>
            </a:r>
            <a:r>
              <a:rPr lang="pl-PL" sz="2400" kern="800" spc="-11" dirty="0">
                <a:latin typeface="+mj-lt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pl-PL" sz="2400" kern="800" spc="-11" dirty="0">
                <a:latin typeface="+mj-lt"/>
              </a:rPr>
              <a:t>……?</a:t>
            </a:r>
          </a:p>
        </p:txBody>
      </p:sp>
      <p:grpSp>
        <p:nvGrpSpPr>
          <p:cNvPr id="87" name="Grupa 86"/>
          <p:cNvGrpSpPr/>
          <p:nvPr/>
        </p:nvGrpSpPr>
        <p:grpSpPr>
          <a:xfrm>
            <a:off x="1347464" y="920835"/>
            <a:ext cx="4659692" cy="1939113"/>
            <a:chOff x="1347464" y="1146738"/>
            <a:chExt cx="4659692" cy="1939113"/>
          </a:xfrm>
          <a:solidFill>
            <a:schemeClr val="bg1">
              <a:lumMod val="75000"/>
            </a:schemeClr>
          </a:solidFill>
        </p:grpSpPr>
        <p:grpSp>
          <p:nvGrpSpPr>
            <p:cNvPr id="72" name="Grupa 71"/>
            <p:cNvGrpSpPr/>
            <p:nvPr/>
          </p:nvGrpSpPr>
          <p:grpSpPr>
            <a:xfrm>
              <a:off x="5109914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3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4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5" name="Grupa 74"/>
            <p:cNvGrpSpPr/>
            <p:nvPr/>
          </p:nvGrpSpPr>
          <p:grpSpPr>
            <a:xfrm>
              <a:off x="4162582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6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8" name="Grupa 77"/>
            <p:cNvGrpSpPr/>
            <p:nvPr/>
          </p:nvGrpSpPr>
          <p:grpSpPr>
            <a:xfrm>
              <a:off x="3228280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1" name="Grupa 80"/>
            <p:cNvGrpSpPr/>
            <p:nvPr/>
          </p:nvGrpSpPr>
          <p:grpSpPr>
            <a:xfrm>
              <a:off x="2283545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82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84" name="Grupa 83"/>
            <p:cNvGrpSpPr/>
            <p:nvPr/>
          </p:nvGrpSpPr>
          <p:grpSpPr>
            <a:xfrm>
              <a:off x="1347464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85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73</a:t>
            </a:fld>
            <a:endParaRPr lang="pl-PL"/>
          </a:p>
        </p:txBody>
      </p:sp>
      <p:grpSp>
        <p:nvGrpSpPr>
          <p:cNvPr id="44" name="Grupa 43"/>
          <p:cNvGrpSpPr/>
          <p:nvPr/>
        </p:nvGrpSpPr>
        <p:grpSpPr>
          <a:xfrm>
            <a:off x="1153572" y="1436537"/>
            <a:ext cx="9426538" cy="1956153"/>
            <a:chOff x="1347464" y="1129698"/>
            <a:chExt cx="9426538" cy="1956153"/>
          </a:xfrm>
          <a:solidFill>
            <a:schemeClr val="accent4"/>
          </a:solidFill>
        </p:grpSpPr>
        <p:grpSp>
          <p:nvGrpSpPr>
            <p:cNvPr id="45" name="Grupa 44"/>
            <p:cNvGrpSpPr/>
            <p:nvPr/>
          </p:nvGrpSpPr>
          <p:grpSpPr>
            <a:xfrm>
              <a:off x="7970177" y="1129698"/>
              <a:ext cx="2803825" cy="1939113"/>
              <a:chOff x="8020977" y="1579630"/>
              <a:chExt cx="2803825" cy="1939113"/>
            </a:xfrm>
            <a:grpFill/>
          </p:grpSpPr>
          <p:grpSp>
            <p:nvGrpSpPr>
              <p:cNvPr id="89" name="Grupa 88"/>
              <p:cNvGrpSpPr/>
              <p:nvPr/>
            </p:nvGrpSpPr>
            <p:grpSpPr>
              <a:xfrm>
                <a:off x="8020977" y="1579630"/>
                <a:ext cx="897242" cy="1932763"/>
                <a:chOff x="4505325" y="0"/>
                <a:chExt cx="3182938" cy="6856413"/>
              </a:xfrm>
              <a:grpFill/>
            </p:grpSpPr>
            <p:sp>
              <p:nvSpPr>
                <p:cNvPr id="96" name="Oval 19"/>
                <p:cNvSpPr>
                  <a:spLocks noChangeArrowheads="1"/>
                </p:cNvSpPr>
                <p:nvPr/>
              </p:nvSpPr>
              <p:spPr bwMode="auto">
                <a:xfrm>
                  <a:off x="5487988" y="0"/>
                  <a:ext cx="1335088" cy="1335088"/>
                </a:xfrm>
                <a:prstGeom prst="ellipse">
                  <a:avLst/>
                </a:pr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7" name="Freeform 20"/>
                <p:cNvSpPr>
                  <a:spLocks/>
                </p:cNvSpPr>
                <p:nvPr/>
              </p:nvSpPr>
              <p:spPr bwMode="auto">
                <a:xfrm>
                  <a:off x="4505325" y="1539875"/>
                  <a:ext cx="3182938" cy="5316538"/>
                </a:xfrm>
                <a:custGeom>
                  <a:avLst/>
                  <a:gdLst>
                    <a:gd name="T0" fmla="*/ 1360 w 1360"/>
                    <a:gd name="T1" fmla="*/ 996 h 2274"/>
                    <a:gd name="T2" fmla="*/ 1358 w 1360"/>
                    <a:gd name="T3" fmla="*/ 991 h 2274"/>
                    <a:gd name="T4" fmla="*/ 1350 w 1360"/>
                    <a:gd name="T5" fmla="*/ 967 h 2274"/>
                    <a:gd name="T6" fmla="*/ 1348 w 1360"/>
                    <a:gd name="T7" fmla="*/ 960 h 2274"/>
                    <a:gd name="T8" fmla="*/ 1345 w 1360"/>
                    <a:gd name="T9" fmla="*/ 953 h 2274"/>
                    <a:gd name="T10" fmla="*/ 1042 w 1360"/>
                    <a:gd name="T11" fmla="*/ 124 h 2274"/>
                    <a:gd name="T12" fmla="*/ 687 w 1360"/>
                    <a:gd name="T13" fmla="*/ 1 h 2274"/>
                    <a:gd name="T14" fmla="*/ 687 w 1360"/>
                    <a:gd name="T15" fmla="*/ 0 h 2274"/>
                    <a:gd name="T16" fmla="*/ 680 w 1360"/>
                    <a:gd name="T17" fmla="*/ 1 h 2274"/>
                    <a:gd name="T18" fmla="*/ 673 w 1360"/>
                    <a:gd name="T19" fmla="*/ 0 h 2274"/>
                    <a:gd name="T20" fmla="*/ 673 w 1360"/>
                    <a:gd name="T21" fmla="*/ 1 h 2274"/>
                    <a:gd name="T22" fmla="*/ 318 w 1360"/>
                    <a:gd name="T23" fmla="*/ 124 h 2274"/>
                    <a:gd name="T24" fmla="*/ 15 w 1360"/>
                    <a:gd name="T25" fmla="*/ 953 h 2274"/>
                    <a:gd name="T26" fmla="*/ 13 w 1360"/>
                    <a:gd name="T27" fmla="*/ 960 h 2274"/>
                    <a:gd name="T28" fmla="*/ 11 w 1360"/>
                    <a:gd name="T29" fmla="*/ 967 h 2274"/>
                    <a:gd name="T30" fmla="*/ 2 w 1360"/>
                    <a:gd name="T31" fmla="*/ 991 h 2274"/>
                    <a:gd name="T32" fmla="*/ 1 w 1360"/>
                    <a:gd name="T33" fmla="*/ 996 h 2274"/>
                    <a:gd name="T34" fmla="*/ 0 w 1360"/>
                    <a:gd name="T35" fmla="*/ 1009 h 2274"/>
                    <a:gd name="T36" fmla="*/ 0 w 1360"/>
                    <a:gd name="T37" fmla="*/ 1013 h 2274"/>
                    <a:gd name="T38" fmla="*/ 85 w 1360"/>
                    <a:gd name="T39" fmla="*/ 1107 h 2274"/>
                    <a:gd name="T40" fmla="*/ 158 w 1360"/>
                    <a:gd name="T41" fmla="*/ 1058 h 2274"/>
                    <a:gd name="T42" fmla="*/ 159 w 1360"/>
                    <a:gd name="T43" fmla="*/ 1057 h 2274"/>
                    <a:gd name="T44" fmla="*/ 416 w 1360"/>
                    <a:gd name="T45" fmla="*/ 540 h 2274"/>
                    <a:gd name="T46" fmla="*/ 384 w 1360"/>
                    <a:gd name="T47" fmla="*/ 2162 h 2274"/>
                    <a:gd name="T48" fmla="*/ 383 w 1360"/>
                    <a:gd name="T49" fmla="*/ 2176 h 2274"/>
                    <a:gd name="T50" fmla="*/ 484 w 1360"/>
                    <a:gd name="T51" fmla="*/ 2274 h 2274"/>
                    <a:gd name="T52" fmla="*/ 584 w 1360"/>
                    <a:gd name="T53" fmla="*/ 2176 h 2274"/>
                    <a:gd name="T54" fmla="*/ 584 w 1360"/>
                    <a:gd name="T55" fmla="*/ 2175 h 2274"/>
                    <a:gd name="T56" fmla="*/ 585 w 1360"/>
                    <a:gd name="T57" fmla="*/ 2175 h 2274"/>
                    <a:gd name="T58" fmla="*/ 661 w 1360"/>
                    <a:gd name="T59" fmla="*/ 1179 h 2274"/>
                    <a:gd name="T60" fmla="*/ 699 w 1360"/>
                    <a:gd name="T61" fmla="*/ 1179 h 2274"/>
                    <a:gd name="T62" fmla="*/ 776 w 1360"/>
                    <a:gd name="T63" fmla="*/ 2175 h 2274"/>
                    <a:gd name="T64" fmla="*/ 776 w 1360"/>
                    <a:gd name="T65" fmla="*/ 2175 h 2274"/>
                    <a:gd name="T66" fmla="*/ 776 w 1360"/>
                    <a:gd name="T67" fmla="*/ 2176 h 2274"/>
                    <a:gd name="T68" fmla="*/ 877 w 1360"/>
                    <a:gd name="T69" fmla="*/ 2274 h 2274"/>
                    <a:gd name="T70" fmla="*/ 978 w 1360"/>
                    <a:gd name="T71" fmla="*/ 2176 h 2274"/>
                    <a:gd name="T72" fmla="*/ 977 w 1360"/>
                    <a:gd name="T73" fmla="*/ 2162 h 2274"/>
                    <a:gd name="T74" fmla="*/ 944 w 1360"/>
                    <a:gd name="T75" fmla="*/ 540 h 2274"/>
                    <a:gd name="T76" fmla="*/ 1201 w 1360"/>
                    <a:gd name="T77" fmla="*/ 1057 h 2274"/>
                    <a:gd name="T78" fmla="*/ 1203 w 1360"/>
                    <a:gd name="T79" fmla="*/ 1058 h 2274"/>
                    <a:gd name="T80" fmla="*/ 1276 w 1360"/>
                    <a:gd name="T81" fmla="*/ 1107 h 2274"/>
                    <a:gd name="T82" fmla="*/ 1360 w 1360"/>
                    <a:gd name="T83" fmla="*/ 1013 h 2274"/>
                    <a:gd name="T84" fmla="*/ 1360 w 1360"/>
                    <a:gd name="T85" fmla="*/ 1009 h 2274"/>
                    <a:gd name="T86" fmla="*/ 1360 w 1360"/>
                    <a:gd name="T87" fmla="*/ 996 h 2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0" h="2274">
                      <a:moveTo>
                        <a:pt x="1360" y="996"/>
                      </a:moveTo>
                      <a:cubicBezTo>
                        <a:pt x="1358" y="991"/>
                        <a:pt x="1358" y="991"/>
                        <a:pt x="1358" y="991"/>
                      </a:cubicBezTo>
                      <a:cubicBezTo>
                        <a:pt x="1350" y="967"/>
                        <a:pt x="1350" y="967"/>
                        <a:pt x="1350" y="967"/>
                      </a:cubicBezTo>
                      <a:cubicBezTo>
                        <a:pt x="1348" y="960"/>
                        <a:pt x="1348" y="960"/>
                        <a:pt x="1348" y="960"/>
                      </a:cubicBezTo>
                      <a:cubicBezTo>
                        <a:pt x="1345" y="953"/>
                        <a:pt x="1345" y="953"/>
                        <a:pt x="1345" y="953"/>
                      </a:cubicBezTo>
                      <a:cubicBezTo>
                        <a:pt x="1284" y="770"/>
                        <a:pt x="1078" y="160"/>
                        <a:pt x="1042" y="124"/>
                      </a:cubicBezTo>
                      <a:cubicBezTo>
                        <a:pt x="1001" y="83"/>
                        <a:pt x="987" y="21"/>
                        <a:pt x="687" y="1"/>
                      </a:cubicBezTo>
                      <a:cubicBezTo>
                        <a:pt x="687" y="1"/>
                        <a:pt x="687" y="1"/>
                        <a:pt x="687" y="0"/>
                      </a:cubicBezTo>
                      <a:cubicBezTo>
                        <a:pt x="685" y="1"/>
                        <a:pt x="683" y="1"/>
                        <a:pt x="680" y="1"/>
                      </a:cubicBezTo>
                      <a:cubicBezTo>
                        <a:pt x="678" y="1"/>
                        <a:pt x="676" y="1"/>
                        <a:pt x="673" y="0"/>
                      </a:cubicBezTo>
                      <a:cubicBezTo>
                        <a:pt x="673" y="1"/>
                        <a:pt x="673" y="1"/>
                        <a:pt x="673" y="1"/>
                      </a:cubicBezTo>
                      <a:cubicBezTo>
                        <a:pt x="374" y="21"/>
                        <a:pt x="360" y="83"/>
                        <a:pt x="318" y="124"/>
                      </a:cubicBezTo>
                      <a:cubicBezTo>
                        <a:pt x="282" y="160"/>
                        <a:pt x="77" y="770"/>
                        <a:pt x="15" y="953"/>
                      </a:cubicBezTo>
                      <a:cubicBezTo>
                        <a:pt x="13" y="960"/>
                        <a:pt x="13" y="960"/>
                        <a:pt x="13" y="960"/>
                      </a:cubicBezTo>
                      <a:cubicBezTo>
                        <a:pt x="11" y="967"/>
                        <a:pt x="11" y="967"/>
                        <a:pt x="11" y="967"/>
                      </a:cubicBezTo>
                      <a:cubicBezTo>
                        <a:pt x="2" y="991"/>
                        <a:pt x="2" y="991"/>
                        <a:pt x="2" y="991"/>
                      </a:cubicBezTo>
                      <a:cubicBezTo>
                        <a:pt x="1" y="996"/>
                        <a:pt x="1" y="996"/>
                        <a:pt x="1" y="996"/>
                      </a:cubicBezTo>
                      <a:cubicBezTo>
                        <a:pt x="1" y="1000"/>
                        <a:pt x="0" y="1005"/>
                        <a:pt x="0" y="1009"/>
                      </a:cubicBezTo>
                      <a:cubicBezTo>
                        <a:pt x="0" y="1010"/>
                        <a:pt x="0" y="1011"/>
                        <a:pt x="0" y="1013"/>
                      </a:cubicBezTo>
                      <a:cubicBezTo>
                        <a:pt x="2" y="1065"/>
                        <a:pt x="39" y="1107"/>
                        <a:pt x="85" y="1107"/>
                      </a:cubicBezTo>
                      <a:cubicBezTo>
                        <a:pt x="116" y="1107"/>
                        <a:pt x="143" y="1087"/>
                        <a:pt x="158" y="1058"/>
                      </a:cubicBezTo>
                      <a:cubicBezTo>
                        <a:pt x="159" y="1057"/>
                        <a:pt x="159" y="1057"/>
                        <a:pt x="159" y="1057"/>
                      </a:cubicBezTo>
                      <a:cubicBezTo>
                        <a:pt x="416" y="540"/>
                        <a:pt x="416" y="540"/>
                        <a:pt x="416" y="540"/>
                      </a:cubicBezTo>
                      <a:cubicBezTo>
                        <a:pt x="416" y="540"/>
                        <a:pt x="389" y="1882"/>
                        <a:pt x="384" y="2162"/>
                      </a:cubicBezTo>
                      <a:cubicBezTo>
                        <a:pt x="383" y="2166"/>
                        <a:pt x="383" y="2171"/>
                        <a:pt x="383" y="2176"/>
                      </a:cubicBezTo>
                      <a:cubicBezTo>
                        <a:pt x="383" y="2230"/>
                        <a:pt x="428" y="2274"/>
                        <a:pt x="484" y="2274"/>
                      </a:cubicBezTo>
                      <a:cubicBezTo>
                        <a:pt x="539" y="2274"/>
                        <a:pt x="584" y="2230"/>
                        <a:pt x="584" y="2176"/>
                      </a:cubicBezTo>
                      <a:cubicBezTo>
                        <a:pt x="584" y="2176"/>
                        <a:pt x="584" y="2176"/>
                        <a:pt x="584" y="2175"/>
                      </a:cubicBezTo>
                      <a:cubicBezTo>
                        <a:pt x="584" y="2175"/>
                        <a:pt x="585" y="2175"/>
                        <a:pt x="585" y="2175"/>
                      </a:cubicBezTo>
                      <a:cubicBezTo>
                        <a:pt x="585" y="2175"/>
                        <a:pt x="631" y="1833"/>
                        <a:pt x="661" y="1179"/>
                      </a:cubicBezTo>
                      <a:cubicBezTo>
                        <a:pt x="699" y="1179"/>
                        <a:pt x="699" y="1179"/>
                        <a:pt x="699" y="1179"/>
                      </a:cubicBezTo>
                      <a:cubicBezTo>
                        <a:pt x="730" y="1833"/>
                        <a:pt x="776" y="2175"/>
                        <a:pt x="776" y="2175"/>
                      </a:cubicBezTo>
                      <a:cubicBezTo>
                        <a:pt x="776" y="2175"/>
                        <a:pt x="776" y="2175"/>
                        <a:pt x="776" y="2175"/>
                      </a:cubicBezTo>
                      <a:cubicBezTo>
                        <a:pt x="776" y="2176"/>
                        <a:pt x="776" y="2176"/>
                        <a:pt x="776" y="2176"/>
                      </a:cubicBezTo>
                      <a:cubicBezTo>
                        <a:pt x="776" y="2230"/>
                        <a:pt x="821" y="2274"/>
                        <a:pt x="877" y="2274"/>
                      </a:cubicBezTo>
                      <a:cubicBezTo>
                        <a:pt x="933" y="2274"/>
                        <a:pt x="978" y="2230"/>
                        <a:pt x="978" y="2176"/>
                      </a:cubicBezTo>
                      <a:cubicBezTo>
                        <a:pt x="978" y="2171"/>
                        <a:pt x="977" y="2166"/>
                        <a:pt x="977" y="2162"/>
                      </a:cubicBezTo>
                      <a:cubicBezTo>
                        <a:pt x="971" y="1882"/>
                        <a:pt x="944" y="540"/>
                        <a:pt x="944" y="540"/>
                      </a:cubicBezTo>
                      <a:cubicBezTo>
                        <a:pt x="1201" y="1057"/>
                        <a:pt x="1201" y="1057"/>
                        <a:pt x="1201" y="1057"/>
                      </a:cubicBezTo>
                      <a:cubicBezTo>
                        <a:pt x="1201" y="1057"/>
                        <a:pt x="1202" y="1057"/>
                        <a:pt x="1203" y="1058"/>
                      </a:cubicBezTo>
                      <a:cubicBezTo>
                        <a:pt x="1217" y="1087"/>
                        <a:pt x="1245" y="1107"/>
                        <a:pt x="1276" y="1107"/>
                      </a:cubicBezTo>
                      <a:cubicBezTo>
                        <a:pt x="1322" y="1107"/>
                        <a:pt x="1359" y="1065"/>
                        <a:pt x="1360" y="1013"/>
                      </a:cubicBezTo>
                      <a:cubicBezTo>
                        <a:pt x="1360" y="1011"/>
                        <a:pt x="1360" y="1010"/>
                        <a:pt x="1360" y="1009"/>
                      </a:cubicBezTo>
                      <a:cubicBezTo>
                        <a:pt x="1360" y="1005"/>
                        <a:pt x="1360" y="1000"/>
                        <a:pt x="1360" y="99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90" name="Grupa 89"/>
              <p:cNvGrpSpPr/>
              <p:nvPr/>
            </p:nvGrpSpPr>
            <p:grpSpPr>
              <a:xfrm>
                <a:off x="8975049" y="1579630"/>
                <a:ext cx="897242" cy="1939113"/>
                <a:chOff x="4398270" y="0"/>
                <a:chExt cx="3182938" cy="6878939"/>
              </a:xfrm>
              <a:grpFill/>
            </p:grpSpPr>
            <p:sp>
              <p:nvSpPr>
                <p:cNvPr id="94" name="Oval 19"/>
                <p:cNvSpPr>
                  <a:spLocks noChangeArrowheads="1"/>
                </p:cNvSpPr>
                <p:nvPr/>
              </p:nvSpPr>
              <p:spPr bwMode="auto">
                <a:xfrm>
                  <a:off x="5366203" y="0"/>
                  <a:ext cx="1335086" cy="1335089"/>
                </a:xfrm>
                <a:prstGeom prst="ellipse">
                  <a:avLst/>
                </a:pr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5" name="Freeform 20"/>
                <p:cNvSpPr>
                  <a:spLocks/>
                </p:cNvSpPr>
                <p:nvPr/>
              </p:nvSpPr>
              <p:spPr bwMode="auto">
                <a:xfrm>
                  <a:off x="4398270" y="1562400"/>
                  <a:ext cx="3182938" cy="5316539"/>
                </a:xfrm>
                <a:custGeom>
                  <a:avLst/>
                  <a:gdLst>
                    <a:gd name="T0" fmla="*/ 1360 w 1360"/>
                    <a:gd name="T1" fmla="*/ 996 h 2274"/>
                    <a:gd name="T2" fmla="*/ 1358 w 1360"/>
                    <a:gd name="T3" fmla="*/ 991 h 2274"/>
                    <a:gd name="T4" fmla="*/ 1350 w 1360"/>
                    <a:gd name="T5" fmla="*/ 967 h 2274"/>
                    <a:gd name="T6" fmla="*/ 1348 w 1360"/>
                    <a:gd name="T7" fmla="*/ 960 h 2274"/>
                    <a:gd name="T8" fmla="*/ 1345 w 1360"/>
                    <a:gd name="T9" fmla="*/ 953 h 2274"/>
                    <a:gd name="T10" fmla="*/ 1042 w 1360"/>
                    <a:gd name="T11" fmla="*/ 124 h 2274"/>
                    <a:gd name="T12" fmla="*/ 687 w 1360"/>
                    <a:gd name="T13" fmla="*/ 1 h 2274"/>
                    <a:gd name="T14" fmla="*/ 687 w 1360"/>
                    <a:gd name="T15" fmla="*/ 0 h 2274"/>
                    <a:gd name="T16" fmla="*/ 680 w 1360"/>
                    <a:gd name="T17" fmla="*/ 1 h 2274"/>
                    <a:gd name="T18" fmla="*/ 673 w 1360"/>
                    <a:gd name="T19" fmla="*/ 0 h 2274"/>
                    <a:gd name="T20" fmla="*/ 673 w 1360"/>
                    <a:gd name="T21" fmla="*/ 1 h 2274"/>
                    <a:gd name="T22" fmla="*/ 318 w 1360"/>
                    <a:gd name="T23" fmla="*/ 124 h 2274"/>
                    <a:gd name="T24" fmla="*/ 15 w 1360"/>
                    <a:gd name="T25" fmla="*/ 953 h 2274"/>
                    <a:gd name="T26" fmla="*/ 13 w 1360"/>
                    <a:gd name="T27" fmla="*/ 960 h 2274"/>
                    <a:gd name="T28" fmla="*/ 11 w 1360"/>
                    <a:gd name="T29" fmla="*/ 967 h 2274"/>
                    <a:gd name="T30" fmla="*/ 2 w 1360"/>
                    <a:gd name="T31" fmla="*/ 991 h 2274"/>
                    <a:gd name="T32" fmla="*/ 1 w 1360"/>
                    <a:gd name="T33" fmla="*/ 996 h 2274"/>
                    <a:gd name="T34" fmla="*/ 0 w 1360"/>
                    <a:gd name="T35" fmla="*/ 1009 h 2274"/>
                    <a:gd name="T36" fmla="*/ 0 w 1360"/>
                    <a:gd name="T37" fmla="*/ 1013 h 2274"/>
                    <a:gd name="T38" fmla="*/ 85 w 1360"/>
                    <a:gd name="T39" fmla="*/ 1107 h 2274"/>
                    <a:gd name="T40" fmla="*/ 158 w 1360"/>
                    <a:gd name="T41" fmla="*/ 1058 h 2274"/>
                    <a:gd name="T42" fmla="*/ 159 w 1360"/>
                    <a:gd name="T43" fmla="*/ 1057 h 2274"/>
                    <a:gd name="T44" fmla="*/ 416 w 1360"/>
                    <a:gd name="T45" fmla="*/ 540 h 2274"/>
                    <a:gd name="T46" fmla="*/ 384 w 1360"/>
                    <a:gd name="T47" fmla="*/ 2162 h 2274"/>
                    <a:gd name="T48" fmla="*/ 383 w 1360"/>
                    <a:gd name="T49" fmla="*/ 2176 h 2274"/>
                    <a:gd name="T50" fmla="*/ 484 w 1360"/>
                    <a:gd name="T51" fmla="*/ 2274 h 2274"/>
                    <a:gd name="T52" fmla="*/ 584 w 1360"/>
                    <a:gd name="T53" fmla="*/ 2176 h 2274"/>
                    <a:gd name="T54" fmla="*/ 584 w 1360"/>
                    <a:gd name="T55" fmla="*/ 2175 h 2274"/>
                    <a:gd name="T56" fmla="*/ 585 w 1360"/>
                    <a:gd name="T57" fmla="*/ 2175 h 2274"/>
                    <a:gd name="T58" fmla="*/ 661 w 1360"/>
                    <a:gd name="T59" fmla="*/ 1179 h 2274"/>
                    <a:gd name="T60" fmla="*/ 699 w 1360"/>
                    <a:gd name="T61" fmla="*/ 1179 h 2274"/>
                    <a:gd name="T62" fmla="*/ 776 w 1360"/>
                    <a:gd name="T63" fmla="*/ 2175 h 2274"/>
                    <a:gd name="T64" fmla="*/ 776 w 1360"/>
                    <a:gd name="T65" fmla="*/ 2175 h 2274"/>
                    <a:gd name="T66" fmla="*/ 776 w 1360"/>
                    <a:gd name="T67" fmla="*/ 2176 h 2274"/>
                    <a:gd name="T68" fmla="*/ 877 w 1360"/>
                    <a:gd name="T69" fmla="*/ 2274 h 2274"/>
                    <a:gd name="T70" fmla="*/ 978 w 1360"/>
                    <a:gd name="T71" fmla="*/ 2176 h 2274"/>
                    <a:gd name="T72" fmla="*/ 977 w 1360"/>
                    <a:gd name="T73" fmla="*/ 2162 h 2274"/>
                    <a:gd name="T74" fmla="*/ 944 w 1360"/>
                    <a:gd name="T75" fmla="*/ 540 h 2274"/>
                    <a:gd name="T76" fmla="*/ 1201 w 1360"/>
                    <a:gd name="T77" fmla="*/ 1057 h 2274"/>
                    <a:gd name="T78" fmla="*/ 1203 w 1360"/>
                    <a:gd name="T79" fmla="*/ 1058 h 2274"/>
                    <a:gd name="T80" fmla="*/ 1276 w 1360"/>
                    <a:gd name="T81" fmla="*/ 1107 h 2274"/>
                    <a:gd name="T82" fmla="*/ 1360 w 1360"/>
                    <a:gd name="T83" fmla="*/ 1013 h 2274"/>
                    <a:gd name="T84" fmla="*/ 1360 w 1360"/>
                    <a:gd name="T85" fmla="*/ 1009 h 2274"/>
                    <a:gd name="T86" fmla="*/ 1360 w 1360"/>
                    <a:gd name="T87" fmla="*/ 996 h 2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0" h="2274">
                      <a:moveTo>
                        <a:pt x="1360" y="996"/>
                      </a:moveTo>
                      <a:cubicBezTo>
                        <a:pt x="1358" y="991"/>
                        <a:pt x="1358" y="991"/>
                        <a:pt x="1358" y="991"/>
                      </a:cubicBezTo>
                      <a:cubicBezTo>
                        <a:pt x="1350" y="967"/>
                        <a:pt x="1350" y="967"/>
                        <a:pt x="1350" y="967"/>
                      </a:cubicBezTo>
                      <a:cubicBezTo>
                        <a:pt x="1348" y="960"/>
                        <a:pt x="1348" y="960"/>
                        <a:pt x="1348" y="960"/>
                      </a:cubicBezTo>
                      <a:cubicBezTo>
                        <a:pt x="1345" y="953"/>
                        <a:pt x="1345" y="953"/>
                        <a:pt x="1345" y="953"/>
                      </a:cubicBezTo>
                      <a:cubicBezTo>
                        <a:pt x="1284" y="770"/>
                        <a:pt x="1078" y="160"/>
                        <a:pt x="1042" y="124"/>
                      </a:cubicBezTo>
                      <a:cubicBezTo>
                        <a:pt x="1001" y="83"/>
                        <a:pt x="987" y="21"/>
                        <a:pt x="687" y="1"/>
                      </a:cubicBezTo>
                      <a:cubicBezTo>
                        <a:pt x="687" y="1"/>
                        <a:pt x="687" y="1"/>
                        <a:pt x="687" y="0"/>
                      </a:cubicBezTo>
                      <a:cubicBezTo>
                        <a:pt x="685" y="1"/>
                        <a:pt x="683" y="1"/>
                        <a:pt x="680" y="1"/>
                      </a:cubicBezTo>
                      <a:cubicBezTo>
                        <a:pt x="678" y="1"/>
                        <a:pt x="676" y="1"/>
                        <a:pt x="673" y="0"/>
                      </a:cubicBezTo>
                      <a:cubicBezTo>
                        <a:pt x="673" y="1"/>
                        <a:pt x="673" y="1"/>
                        <a:pt x="673" y="1"/>
                      </a:cubicBezTo>
                      <a:cubicBezTo>
                        <a:pt x="374" y="21"/>
                        <a:pt x="360" y="83"/>
                        <a:pt x="318" y="124"/>
                      </a:cubicBezTo>
                      <a:cubicBezTo>
                        <a:pt x="282" y="160"/>
                        <a:pt x="77" y="770"/>
                        <a:pt x="15" y="953"/>
                      </a:cubicBezTo>
                      <a:cubicBezTo>
                        <a:pt x="13" y="960"/>
                        <a:pt x="13" y="960"/>
                        <a:pt x="13" y="960"/>
                      </a:cubicBezTo>
                      <a:cubicBezTo>
                        <a:pt x="11" y="967"/>
                        <a:pt x="11" y="967"/>
                        <a:pt x="11" y="967"/>
                      </a:cubicBezTo>
                      <a:cubicBezTo>
                        <a:pt x="2" y="991"/>
                        <a:pt x="2" y="991"/>
                        <a:pt x="2" y="991"/>
                      </a:cubicBezTo>
                      <a:cubicBezTo>
                        <a:pt x="1" y="996"/>
                        <a:pt x="1" y="996"/>
                        <a:pt x="1" y="996"/>
                      </a:cubicBezTo>
                      <a:cubicBezTo>
                        <a:pt x="1" y="1000"/>
                        <a:pt x="0" y="1005"/>
                        <a:pt x="0" y="1009"/>
                      </a:cubicBezTo>
                      <a:cubicBezTo>
                        <a:pt x="0" y="1010"/>
                        <a:pt x="0" y="1011"/>
                        <a:pt x="0" y="1013"/>
                      </a:cubicBezTo>
                      <a:cubicBezTo>
                        <a:pt x="2" y="1065"/>
                        <a:pt x="39" y="1107"/>
                        <a:pt x="85" y="1107"/>
                      </a:cubicBezTo>
                      <a:cubicBezTo>
                        <a:pt x="116" y="1107"/>
                        <a:pt x="143" y="1087"/>
                        <a:pt x="158" y="1058"/>
                      </a:cubicBezTo>
                      <a:cubicBezTo>
                        <a:pt x="159" y="1057"/>
                        <a:pt x="159" y="1057"/>
                        <a:pt x="159" y="1057"/>
                      </a:cubicBezTo>
                      <a:cubicBezTo>
                        <a:pt x="416" y="540"/>
                        <a:pt x="416" y="540"/>
                        <a:pt x="416" y="540"/>
                      </a:cubicBezTo>
                      <a:cubicBezTo>
                        <a:pt x="416" y="540"/>
                        <a:pt x="389" y="1882"/>
                        <a:pt x="384" y="2162"/>
                      </a:cubicBezTo>
                      <a:cubicBezTo>
                        <a:pt x="383" y="2166"/>
                        <a:pt x="383" y="2171"/>
                        <a:pt x="383" y="2176"/>
                      </a:cubicBezTo>
                      <a:cubicBezTo>
                        <a:pt x="383" y="2230"/>
                        <a:pt x="428" y="2274"/>
                        <a:pt x="484" y="2274"/>
                      </a:cubicBezTo>
                      <a:cubicBezTo>
                        <a:pt x="539" y="2274"/>
                        <a:pt x="584" y="2230"/>
                        <a:pt x="584" y="2176"/>
                      </a:cubicBezTo>
                      <a:cubicBezTo>
                        <a:pt x="584" y="2176"/>
                        <a:pt x="584" y="2176"/>
                        <a:pt x="584" y="2175"/>
                      </a:cubicBezTo>
                      <a:cubicBezTo>
                        <a:pt x="584" y="2175"/>
                        <a:pt x="585" y="2175"/>
                        <a:pt x="585" y="2175"/>
                      </a:cubicBezTo>
                      <a:cubicBezTo>
                        <a:pt x="585" y="2175"/>
                        <a:pt x="631" y="1833"/>
                        <a:pt x="661" y="1179"/>
                      </a:cubicBezTo>
                      <a:cubicBezTo>
                        <a:pt x="699" y="1179"/>
                        <a:pt x="699" y="1179"/>
                        <a:pt x="699" y="1179"/>
                      </a:cubicBezTo>
                      <a:cubicBezTo>
                        <a:pt x="730" y="1833"/>
                        <a:pt x="776" y="2175"/>
                        <a:pt x="776" y="2175"/>
                      </a:cubicBezTo>
                      <a:cubicBezTo>
                        <a:pt x="776" y="2175"/>
                        <a:pt x="776" y="2175"/>
                        <a:pt x="776" y="2175"/>
                      </a:cubicBezTo>
                      <a:cubicBezTo>
                        <a:pt x="776" y="2176"/>
                        <a:pt x="776" y="2176"/>
                        <a:pt x="776" y="2176"/>
                      </a:cubicBezTo>
                      <a:cubicBezTo>
                        <a:pt x="776" y="2230"/>
                        <a:pt x="821" y="2274"/>
                        <a:pt x="877" y="2274"/>
                      </a:cubicBezTo>
                      <a:cubicBezTo>
                        <a:pt x="933" y="2274"/>
                        <a:pt x="978" y="2230"/>
                        <a:pt x="978" y="2176"/>
                      </a:cubicBezTo>
                      <a:cubicBezTo>
                        <a:pt x="978" y="2171"/>
                        <a:pt x="977" y="2166"/>
                        <a:pt x="977" y="2162"/>
                      </a:cubicBezTo>
                      <a:cubicBezTo>
                        <a:pt x="971" y="1882"/>
                        <a:pt x="944" y="540"/>
                        <a:pt x="944" y="540"/>
                      </a:cubicBezTo>
                      <a:cubicBezTo>
                        <a:pt x="1201" y="1057"/>
                        <a:pt x="1201" y="1057"/>
                        <a:pt x="1201" y="1057"/>
                      </a:cubicBezTo>
                      <a:cubicBezTo>
                        <a:pt x="1201" y="1057"/>
                        <a:pt x="1202" y="1057"/>
                        <a:pt x="1203" y="1058"/>
                      </a:cubicBezTo>
                      <a:cubicBezTo>
                        <a:pt x="1217" y="1087"/>
                        <a:pt x="1245" y="1107"/>
                        <a:pt x="1276" y="1107"/>
                      </a:cubicBezTo>
                      <a:cubicBezTo>
                        <a:pt x="1322" y="1107"/>
                        <a:pt x="1359" y="1065"/>
                        <a:pt x="1360" y="1013"/>
                      </a:cubicBezTo>
                      <a:cubicBezTo>
                        <a:pt x="1360" y="1011"/>
                        <a:pt x="1360" y="1010"/>
                        <a:pt x="1360" y="1009"/>
                      </a:cubicBezTo>
                      <a:cubicBezTo>
                        <a:pt x="1360" y="1005"/>
                        <a:pt x="1360" y="1000"/>
                        <a:pt x="1360" y="99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grpSp>
            <p:nvGrpSpPr>
              <p:cNvPr id="91" name="Grupa 90"/>
              <p:cNvGrpSpPr/>
              <p:nvPr/>
            </p:nvGrpSpPr>
            <p:grpSpPr>
              <a:xfrm>
                <a:off x="9927560" y="1579630"/>
                <a:ext cx="897242" cy="1939113"/>
                <a:chOff x="4285676" y="0"/>
                <a:chExt cx="3182938" cy="6878939"/>
              </a:xfrm>
              <a:grpFill/>
            </p:grpSpPr>
            <p:sp>
              <p:nvSpPr>
                <p:cNvPr id="92" name="Oval 19"/>
                <p:cNvSpPr>
                  <a:spLocks noChangeArrowheads="1"/>
                </p:cNvSpPr>
                <p:nvPr/>
              </p:nvSpPr>
              <p:spPr bwMode="auto">
                <a:xfrm>
                  <a:off x="5237547" y="0"/>
                  <a:ext cx="1335086" cy="1335089"/>
                </a:xfrm>
                <a:prstGeom prst="ellipse">
                  <a:avLst/>
                </a:pr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3" name="Freeform 20"/>
                <p:cNvSpPr>
                  <a:spLocks/>
                </p:cNvSpPr>
                <p:nvPr/>
              </p:nvSpPr>
              <p:spPr bwMode="auto">
                <a:xfrm>
                  <a:off x="4285676" y="1562400"/>
                  <a:ext cx="3182938" cy="5316539"/>
                </a:xfrm>
                <a:custGeom>
                  <a:avLst/>
                  <a:gdLst>
                    <a:gd name="T0" fmla="*/ 1360 w 1360"/>
                    <a:gd name="T1" fmla="*/ 996 h 2274"/>
                    <a:gd name="T2" fmla="*/ 1358 w 1360"/>
                    <a:gd name="T3" fmla="*/ 991 h 2274"/>
                    <a:gd name="T4" fmla="*/ 1350 w 1360"/>
                    <a:gd name="T5" fmla="*/ 967 h 2274"/>
                    <a:gd name="T6" fmla="*/ 1348 w 1360"/>
                    <a:gd name="T7" fmla="*/ 960 h 2274"/>
                    <a:gd name="T8" fmla="*/ 1345 w 1360"/>
                    <a:gd name="T9" fmla="*/ 953 h 2274"/>
                    <a:gd name="T10" fmla="*/ 1042 w 1360"/>
                    <a:gd name="T11" fmla="*/ 124 h 2274"/>
                    <a:gd name="T12" fmla="*/ 687 w 1360"/>
                    <a:gd name="T13" fmla="*/ 1 h 2274"/>
                    <a:gd name="T14" fmla="*/ 687 w 1360"/>
                    <a:gd name="T15" fmla="*/ 0 h 2274"/>
                    <a:gd name="T16" fmla="*/ 680 w 1360"/>
                    <a:gd name="T17" fmla="*/ 1 h 2274"/>
                    <a:gd name="T18" fmla="*/ 673 w 1360"/>
                    <a:gd name="T19" fmla="*/ 0 h 2274"/>
                    <a:gd name="T20" fmla="*/ 673 w 1360"/>
                    <a:gd name="T21" fmla="*/ 1 h 2274"/>
                    <a:gd name="T22" fmla="*/ 318 w 1360"/>
                    <a:gd name="T23" fmla="*/ 124 h 2274"/>
                    <a:gd name="T24" fmla="*/ 15 w 1360"/>
                    <a:gd name="T25" fmla="*/ 953 h 2274"/>
                    <a:gd name="T26" fmla="*/ 13 w 1360"/>
                    <a:gd name="T27" fmla="*/ 960 h 2274"/>
                    <a:gd name="T28" fmla="*/ 11 w 1360"/>
                    <a:gd name="T29" fmla="*/ 967 h 2274"/>
                    <a:gd name="T30" fmla="*/ 2 w 1360"/>
                    <a:gd name="T31" fmla="*/ 991 h 2274"/>
                    <a:gd name="T32" fmla="*/ 1 w 1360"/>
                    <a:gd name="T33" fmla="*/ 996 h 2274"/>
                    <a:gd name="T34" fmla="*/ 0 w 1360"/>
                    <a:gd name="T35" fmla="*/ 1009 h 2274"/>
                    <a:gd name="T36" fmla="*/ 0 w 1360"/>
                    <a:gd name="T37" fmla="*/ 1013 h 2274"/>
                    <a:gd name="T38" fmla="*/ 85 w 1360"/>
                    <a:gd name="T39" fmla="*/ 1107 h 2274"/>
                    <a:gd name="T40" fmla="*/ 158 w 1360"/>
                    <a:gd name="T41" fmla="*/ 1058 h 2274"/>
                    <a:gd name="T42" fmla="*/ 159 w 1360"/>
                    <a:gd name="T43" fmla="*/ 1057 h 2274"/>
                    <a:gd name="T44" fmla="*/ 416 w 1360"/>
                    <a:gd name="T45" fmla="*/ 540 h 2274"/>
                    <a:gd name="T46" fmla="*/ 384 w 1360"/>
                    <a:gd name="T47" fmla="*/ 2162 h 2274"/>
                    <a:gd name="T48" fmla="*/ 383 w 1360"/>
                    <a:gd name="T49" fmla="*/ 2176 h 2274"/>
                    <a:gd name="T50" fmla="*/ 484 w 1360"/>
                    <a:gd name="T51" fmla="*/ 2274 h 2274"/>
                    <a:gd name="T52" fmla="*/ 584 w 1360"/>
                    <a:gd name="T53" fmla="*/ 2176 h 2274"/>
                    <a:gd name="T54" fmla="*/ 584 w 1360"/>
                    <a:gd name="T55" fmla="*/ 2175 h 2274"/>
                    <a:gd name="T56" fmla="*/ 585 w 1360"/>
                    <a:gd name="T57" fmla="*/ 2175 h 2274"/>
                    <a:gd name="T58" fmla="*/ 661 w 1360"/>
                    <a:gd name="T59" fmla="*/ 1179 h 2274"/>
                    <a:gd name="T60" fmla="*/ 699 w 1360"/>
                    <a:gd name="T61" fmla="*/ 1179 h 2274"/>
                    <a:gd name="T62" fmla="*/ 776 w 1360"/>
                    <a:gd name="T63" fmla="*/ 2175 h 2274"/>
                    <a:gd name="T64" fmla="*/ 776 w 1360"/>
                    <a:gd name="T65" fmla="*/ 2175 h 2274"/>
                    <a:gd name="T66" fmla="*/ 776 w 1360"/>
                    <a:gd name="T67" fmla="*/ 2176 h 2274"/>
                    <a:gd name="T68" fmla="*/ 877 w 1360"/>
                    <a:gd name="T69" fmla="*/ 2274 h 2274"/>
                    <a:gd name="T70" fmla="*/ 978 w 1360"/>
                    <a:gd name="T71" fmla="*/ 2176 h 2274"/>
                    <a:gd name="T72" fmla="*/ 977 w 1360"/>
                    <a:gd name="T73" fmla="*/ 2162 h 2274"/>
                    <a:gd name="T74" fmla="*/ 944 w 1360"/>
                    <a:gd name="T75" fmla="*/ 540 h 2274"/>
                    <a:gd name="T76" fmla="*/ 1201 w 1360"/>
                    <a:gd name="T77" fmla="*/ 1057 h 2274"/>
                    <a:gd name="T78" fmla="*/ 1203 w 1360"/>
                    <a:gd name="T79" fmla="*/ 1058 h 2274"/>
                    <a:gd name="T80" fmla="*/ 1276 w 1360"/>
                    <a:gd name="T81" fmla="*/ 1107 h 2274"/>
                    <a:gd name="T82" fmla="*/ 1360 w 1360"/>
                    <a:gd name="T83" fmla="*/ 1013 h 2274"/>
                    <a:gd name="T84" fmla="*/ 1360 w 1360"/>
                    <a:gd name="T85" fmla="*/ 1009 h 2274"/>
                    <a:gd name="T86" fmla="*/ 1360 w 1360"/>
                    <a:gd name="T87" fmla="*/ 996 h 2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0" h="2274">
                      <a:moveTo>
                        <a:pt x="1360" y="996"/>
                      </a:moveTo>
                      <a:cubicBezTo>
                        <a:pt x="1358" y="991"/>
                        <a:pt x="1358" y="991"/>
                        <a:pt x="1358" y="991"/>
                      </a:cubicBezTo>
                      <a:cubicBezTo>
                        <a:pt x="1350" y="967"/>
                        <a:pt x="1350" y="967"/>
                        <a:pt x="1350" y="967"/>
                      </a:cubicBezTo>
                      <a:cubicBezTo>
                        <a:pt x="1348" y="960"/>
                        <a:pt x="1348" y="960"/>
                        <a:pt x="1348" y="960"/>
                      </a:cubicBezTo>
                      <a:cubicBezTo>
                        <a:pt x="1345" y="953"/>
                        <a:pt x="1345" y="953"/>
                        <a:pt x="1345" y="953"/>
                      </a:cubicBezTo>
                      <a:cubicBezTo>
                        <a:pt x="1284" y="770"/>
                        <a:pt x="1078" y="160"/>
                        <a:pt x="1042" y="124"/>
                      </a:cubicBezTo>
                      <a:cubicBezTo>
                        <a:pt x="1001" y="83"/>
                        <a:pt x="987" y="21"/>
                        <a:pt x="687" y="1"/>
                      </a:cubicBezTo>
                      <a:cubicBezTo>
                        <a:pt x="687" y="1"/>
                        <a:pt x="687" y="1"/>
                        <a:pt x="687" y="0"/>
                      </a:cubicBezTo>
                      <a:cubicBezTo>
                        <a:pt x="685" y="1"/>
                        <a:pt x="683" y="1"/>
                        <a:pt x="680" y="1"/>
                      </a:cubicBezTo>
                      <a:cubicBezTo>
                        <a:pt x="678" y="1"/>
                        <a:pt x="676" y="1"/>
                        <a:pt x="673" y="0"/>
                      </a:cubicBezTo>
                      <a:cubicBezTo>
                        <a:pt x="673" y="1"/>
                        <a:pt x="673" y="1"/>
                        <a:pt x="673" y="1"/>
                      </a:cubicBezTo>
                      <a:cubicBezTo>
                        <a:pt x="374" y="21"/>
                        <a:pt x="360" y="83"/>
                        <a:pt x="318" y="124"/>
                      </a:cubicBezTo>
                      <a:cubicBezTo>
                        <a:pt x="282" y="160"/>
                        <a:pt x="77" y="770"/>
                        <a:pt x="15" y="953"/>
                      </a:cubicBezTo>
                      <a:cubicBezTo>
                        <a:pt x="13" y="960"/>
                        <a:pt x="13" y="960"/>
                        <a:pt x="13" y="960"/>
                      </a:cubicBezTo>
                      <a:cubicBezTo>
                        <a:pt x="11" y="967"/>
                        <a:pt x="11" y="967"/>
                        <a:pt x="11" y="967"/>
                      </a:cubicBezTo>
                      <a:cubicBezTo>
                        <a:pt x="2" y="991"/>
                        <a:pt x="2" y="991"/>
                        <a:pt x="2" y="991"/>
                      </a:cubicBezTo>
                      <a:cubicBezTo>
                        <a:pt x="1" y="996"/>
                        <a:pt x="1" y="996"/>
                        <a:pt x="1" y="996"/>
                      </a:cubicBezTo>
                      <a:cubicBezTo>
                        <a:pt x="1" y="1000"/>
                        <a:pt x="0" y="1005"/>
                        <a:pt x="0" y="1009"/>
                      </a:cubicBezTo>
                      <a:cubicBezTo>
                        <a:pt x="0" y="1010"/>
                        <a:pt x="0" y="1011"/>
                        <a:pt x="0" y="1013"/>
                      </a:cubicBezTo>
                      <a:cubicBezTo>
                        <a:pt x="2" y="1065"/>
                        <a:pt x="39" y="1107"/>
                        <a:pt x="85" y="1107"/>
                      </a:cubicBezTo>
                      <a:cubicBezTo>
                        <a:pt x="116" y="1107"/>
                        <a:pt x="143" y="1087"/>
                        <a:pt x="158" y="1058"/>
                      </a:cubicBezTo>
                      <a:cubicBezTo>
                        <a:pt x="159" y="1057"/>
                        <a:pt x="159" y="1057"/>
                        <a:pt x="159" y="1057"/>
                      </a:cubicBezTo>
                      <a:cubicBezTo>
                        <a:pt x="416" y="540"/>
                        <a:pt x="416" y="540"/>
                        <a:pt x="416" y="540"/>
                      </a:cubicBezTo>
                      <a:cubicBezTo>
                        <a:pt x="416" y="540"/>
                        <a:pt x="389" y="1882"/>
                        <a:pt x="384" y="2162"/>
                      </a:cubicBezTo>
                      <a:cubicBezTo>
                        <a:pt x="383" y="2166"/>
                        <a:pt x="383" y="2171"/>
                        <a:pt x="383" y="2176"/>
                      </a:cubicBezTo>
                      <a:cubicBezTo>
                        <a:pt x="383" y="2230"/>
                        <a:pt x="428" y="2274"/>
                        <a:pt x="484" y="2274"/>
                      </a:cubicBezTo>
                      <a:cubicBezTo>
                        <a:pt x="539" y="2274"/>
                        <a:pt x="584" y="2230"/>
                        <a:pt x="584" y="2176"/>
                      </a:cubicBezTo>
                      <a:cubicBezTo>
                        <a:pt x="584" y="2176"/>
                        <a:pt x="584" y="2176"/>
                        <a:pt x="584" y="2175"/>
                      </a:cubicBezTo>
                      <a:cubicBezTo>
                        <a:pt x="584" y="2175"/>
                        <a:pt x="585" y="2175"/>
                        <a:pt x="585" y="2175"/>
                      </a:cubicBezTo>
                      <a:cubicBezTo>
                        <a:pt x="585" y="2175"/>
                        <a:pt x="631" y="1833"/>
                        <a:pt x="661" y="1179"/>
                      </a:cubicBezTo>
                      <a:cubicBezTo>
                        <a:pt x="699" y="1179"/>
                        <a:pt x="699" y="1179"/>
                        <a:pt x="699" y="1179"/>
                      </a:cubicBezTo>
                      <a:cubicBezTo>
                        <a:pt x="730" y="1833"/>
                        <a:pt x="776" y="2175"/>
                        <a:pt x="776" y="2175"/>
                      </a:cubicBezTo>
                      <a:cubicBezTo>
                        <a:pt x="776" y="2175"/>
                        <a:pt x="776" y="2175"/>
                        <a:pt x="776" y="2175"/>
                      </a:cubicBezTo>
                      <a:cubicBezTo>
                        <a:pt x="776" y="2176"/>
                        <a:pt x="776" y="2176"/>
                        <a:pt x="776" y="2176"/>
                      </a:cubicBezTo>
                      <a:cubicBezTo>
                        <a:pt x="776" y="2230"/>
                        <a:pt x="821" y="2274"/>
                        <a:pt x="877" y="2274"/>
                      </a:cubicBezTo>
                      <a:cubicBezTo>
                        <a:pt x="933" y="2274"/>
                        <a:pt x="978" y="2230"/>
                        <a:pt x="978" y="2176"/>
                      </a:cubicBezTo>
                      <a:cubicBezTo>
                        <a:pt x="978" y="2171"/>
                        <a:pt x="977" y="2166"/>
                        <a:pt x="977" y="2162"/>
                      </a:cubicBezTo>
                      <a:cubicBezTo>
                        <a:pt x="971" y="1882"/>
                        <a:pt x="944" y="540"/>
                        <a:pt x="944" y="540"/>
                      </a:cubicBezTo>
                      <a:cubicBezTo>
                        <a:pt x="1201" y="1057"/>
                        <a:pt x="1201" y="1057"/>
                        <a:pt x="1201" y="1057"/>
                      </a:cubicBezTo>
                      <a:cubicBezTo>
                        <a:pt x="1201" y="1057"/>
                        <a:pt x="1202" y="1057"/>
                        <a:pt x="1203" y="1058"/>
                      </a:cubicBezTo>
                      <a:cubicBezTo>
                        <a:pt x="1217" y="1087"/>
                        <a:pt x="1245" y="1107"/>
                        <a:pt x="1276" y="1107"/>
                      </a:cubicBezTo>
                      <a:cubicBezTo>
                        <a:pt x="1322" y="1107"/>
                        <a:pt x="1359" y="1065"/>
                        <a:pt x="1360" y="1013"/>
                      </a:cubicBezTo>
                      <a:cubicBezTo>
                        <a:pt x="1360" y="1011"/>
                        <a:pt x="1360" y="1010"/>
                        <a:pt x="1360" y="1009"/>
                      </a:cubicBezTo>
                      <a:cubicBezTo>
                        <a:pt x="1360" y="1005"/>
                        <a:pt x="1360" y="1000"/>
                        <a:pt x="1360" y="99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accent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46" name="Grupa 45"/>
            <p:cNvGrpSpPr/>
            <p:nvPr/>
          </p:nvGrpSpPr>
          <p:grpSpPr>
            <a:xfrm>
              <a:off x="6992909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7" name="Grupa 46"/>
            <p:cNvGrpSpPr/>
            <p:nvPr/>
          </p:nvGrpSpPr>
          <p:grpSpPr>
            <a:xfrm>
              <a:off x="6050255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7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8" name="Grupa 47"/>
            <p:cNvGrpSpPr/>
            <p:nvPr/>
          </p:nvGrpSpPr>
          <p:grpSpPr>
            <a:xfrm>
              <a:off x="5109914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61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5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49" name="Grupa 48"/>
            <p:cNvGrpSpPr/>
            <p:nvPr/>
          </p:nvGrpSpPr>
          <p:grpSpPr>
            <a:xfrm>
              <a:off x="4162582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0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0" name="Grupa 49"/>
            <p:cNvGrpSpPr/>
            <p:nvPr/>
          </p:nvGrpSpPr>
          <p:grpSpPr>
            <a:xfrm>
              <a:off x="3228280" y="115308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7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1" name="Grupa 50"/>
            <p:cNvGrpSpPr/>
            <p:nvPr/>
          </p:nvGrpSpPr>
          <p:grpSpPr>
            <a:xfrm>
              <a:off x="2283545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5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52" name="Grupa 51"/>
            <p:cNvGrpSpPr/>
            <p:nvPr/>
          </p:nvGrpSpPr>
          <p:grpSpPr>
            <a:xfrm>
              <a:off x="1347464" y="1146738"/>
              <a:ext cx="897242" cy="1932763"/>
              <a:chOff x="4505325" y="0"/>
              <a:chExt cx="3182938" cy="6856413"/>
            </a:xfrm>
            <a:grpFill/>
          </p:grpSpPr>
          <p:sp>
            <p:nvSpPr>
              <p:cNvPr id="53" name="Oval 19"/>
              <p:cNvSpPr>
                <a:spLocks noChangeArrowheads="1"/>
              </p:cNvSpPr>
              <p:nvPr/>
            </p:nvSpPr>
            <p:spPr bwMode="auto">
              <a:xfrm>
                <a:off x="5487988" y="0"/>
                <a:ext cx="1335088" cy="1335088"/>
              </a:xfrm>
              <a:prstGeom prst="ellipse">
                <a:avLst/>
              </a:pr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4" name="Freeform 20"/>
              <p:cNvSpPr>
                <a:spLocks/>
              </p:cNvSpPr>
              <p:nvPr/>
            </p:nvSpPr>
            <p:spPr bwMode="auto">
              <a:xfrm>
                <a:off x="4505325" y="1539875"/>
                <a:ext cx="3182938" cy="5316538"/>
              </a:xfrm>
              <a:custGeom>
                <a:avLst/>
                <a:gdLst>
                  <a:gd name="T0" fmla="*/ 1360 w 1360"/>
                  <a:gd name="T1" fmla="*/ 996 h 2274"/>
                  <a:gd name="T2" fmla="*/ 1358 w 1360"/>
                  <a:gd name="T3" fmla="*/ 991 h 2274"/>
                  <a:gd name="T4" fmla="*/ 1350 w 1360"/>
                  <a:gd name="T5" fmla="*/ 967 h 2274"/>
                  <a:gd name="T6" fmla="*/ 1348 w 1360"/>
                  <a:gd name="T7" fmla="*/ 960 h 2274"/>
                  <a:gd name="T8" fmla="*/ 1345 w 1360"/>
                  <a:gd name="T9" fmla="*/ 953 h 2274"/>
                  <a:gd name="T10" fmla="*/ 1042 w 1360"/>
                  <a:gd name="T11" fmla="*/ 124 h 2274"/>
                  <a:gd name="T12" fmla="*/ 687 w 1360"/>
                  <a:gd name="T13" fmla="*/ 1 h 2274"/>
                  <a:gd name="T14" fmla="*/ 687 w 1360"/>
                  <a:gd name="T15" fmla="*/ 0 h 2274"/>
                  <a:gd name="T16" fmla="*/ 680 w 1360"/>
                  <a:gd name="T17" fmla="*/ 1 h 2274"/>
                  <a:gd name="T18" fmla="*/ 673 w 1360"/>
                  <a:gd name="T19" fmla="*/ 0 h 2274"/>
                  <a:gd name="T20" fmla="*/ 673 w 1360"/>
                  <a:gd name="T21" fmla="*/ 1 h 2274"/>
                  <a:gd name="T22" fmla="*/ 318 w 1360"/>
                  <a:gd name="T23" fmla="*/ 124 h 2274"/>
                  <a:gd name="T24" fmla="*/ 15 w 1360"/>
                  <a:gd name="T25" fmla="*/ 953 h 2274"/>
                  <a:gd name="T26" fmla="*/ 13 w 1360"/>
                  <a:gd name="T27" fmla="*/ 960 h 2274"/>
                  <a:gd name="T28" fmla="*/ 11 w 1360"/>
                  <a:gd name="T29" fmla="*/ 967 h 2274"/>
                  <a:gd name="T30" fmla="*/ 2 w 1360"/>
                  <a:gd name="T31" fmla="*/ 991 h 2274"/>
                  <a:gd name="T32" fmla="*/ 1 w 1360"/>
                  <a:gd name="T33" fmla="*/ 996 h 2274"/>
                  <a:gd name="T34" fmla="*/ 0 w 1360"/>
                  <a:gd name="T35" fmla="*/ 1009 h 2274"/>
                  <a:gd name="T36" fmla="*/ 0 w 1360"/>
                  <a:gd name="T37" fmla="*/ 1013 h 2274"/>
                  <a:gd name="T38" fmla="*/ 85 w 1360"/>
                  <a:gd name="T39" fmla="*/ 1107 h 2274"/>
                  <a:gd name="T40" fmla="*/ 158 w 1360"/>
                  <a:gd name="T41" fmla="*/ 1058 h 2274"/>
                  <a:gd name="T42" fmla="*/ 159 w 1360"/>
                  <a:gd name="T43" fmla="*/ 1057 h 2274"/>
                  <a:gd name="T44" fmla="*/ 416 w 1360"/>
                  <a:gd name="T45" fmla="*/ 540 h 2274"/>
                  <a:gd name="T46" fmla="*/ 384 w 1360"/>
                  <a:gd name="T47" fmla="*/ 2162 h 2274"/>
                  <a:gd name="T48" fmla="*/ 383 w 1360"/>
                  <a:gd name="T49" fmla="*/ 2176 h 2274"/>
                  <a:gd name="T50" fmla="*/ 484 w 1360"/>
                  <a:gd name="T51" fmla="*/ 2274 h 2274"/>
                  <a:gd name="T52" fmla="*/ 584 w 1360"/>
                  <a:gd name="T53" fmla="*/ 2176 h 2274"/>
                  <a:gd name="T54" fmla="*/ 584 w 1360"/>
                  <a:gd name="T55" fmla="*/ 2175 h 2274"/>
                  <a:gd name="T56" fmla="*/ 585 w 1360"/>
                  <a:gd name="T57" fmla="*/ 2175 h 2274"/>
                  <a:gd name="T58" fmla="*/ 661 w 1360"/>
                  <a:gd name="T59" fmla="*/ 1179 h 2274"/>
                  <a:gd name="T60" fmla="*/ 699 w 1360"/>
                  <a:gd name="T61" fmla="*/ 1179 h 2274"/>
                  <a:gd name="T62" fmla="*/ 776 w 1360"/>
                  <a:gd name="T63" fmla="*/ 2175 h 2274"/>
                  <a:gd name="T64" fmla="*/ 776 w 1360"/>
                  <a:gd name="T65" fmla="*/ 2175 h 2274"/>
                  <a:gd name="T66" fmla="*/ 776 w 1360"/>
                  <a:gd name="T67" fmla="*/ 2176 h 2274"/>
                  <a:gd name="T68" fmla="*/ 877 w 1360"/>
                  <a:gd name="T69" fmla="*/ 2274 h 2274"/>
                  <a:gd name="T70" fmla="*/ 978 w 1360"/>
                  <a:gd name="T71" fmla="*/ 2176 h 2274"/>
                  <a:gd name="T72" fmla="*/ 977 w 1360"/>
                  <a:gd name="T73" fmla="*/ 2162 h 2274"/>
                  <a:gd name="T74" fmla="*/ 944 w 1360"/>
                  <a:gd name="T75" fmla="*/ 540 h 2274"/>
                  <a:gd name="T76" fmla="*/ 1201 w 1360"/>
                  <a:gd name="T77" fmla="*/ 1057 h 2274"/>
                  <a:gd name="T78" fmla="*/ 1203 w 1360"/>
                  <a:gd name="T79" fmla="*/ 1058 h 2274"/>
                  <a:gd name="T80" fmla="*/ 1276 w 1360"/>
                  <a:gd name="T81" fmla="*/ 1107 h 2274"/>
                  <a:gd name="T82" fmla="*/ 1360 w 1360"/>
                  <a:gd name="T83" fmla="*/ 1013 h 2274"/>
                  <a:gd name="T84" fmla="*/ 1360 w 1360"/>
                  <a:gd name="T85" fmla="*/ 1009 h 2274"/>
                  <a:gd name="T86" fmla="*/ 1360 w 1360"/>
                  <a:gd name="T87" fmla="*/ 996 h 2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0" h="2274">
                    <a:moveTo>
                      <a:pt x="1360" y="996"/>
                    </a:moveTo>
                    <a:cubicBezTo>
                      <a:pt x="1358" y="991"/>
                      <a:pt x="1358" y="991"/>
                      <a:pt x="1358" y="991"/>
                    </a:cubicBezTo>
                    <a:cubicBezTo>
                      <a:pt x="1350" y="967"/>
                      <a:pt x="1350" y="967"/>
                      <a:pt x="1350" y="967"/>
                    </a:cubicBezTo>
                    <a:cubicBezTo>
                      <a:pt x="1348" y="960"/>
                      <a:pt x="1348" y="960"/>
                      <a:pt x="1348" y="960"/>
                    </a:cubicBezTo>
                    <a:cubicBezTo>
                      <a:pt x="1345" y="953"/>
                      <a:pt x="1345" y="953"/>
                      <a:pt x="1345" y="953"/>
                    </a:cubicBezTo>
                    <a:cubicBezTo>
                      <a:pt x="1284" y="770"/>
                      <a:pt x="1078" y="160"/>
                      <a:pt x="1042" y="124"/>
                    </a:cubicBezTo>
                    <a:cubicBezTo>
                      <a:pt x="1001" y="83"/>
                      <a:pt x="987" y="21"/>
                      <a:pt x="687" y="1"/>
                    </a:cubicBezTo>
                    <a:cubicBezTo>
                      <a:pt x="687" y="1"/>
                      <a:pt x="687" y="1"/>
                      <a:pt x="687" y="0"/>
                    </a:cubicBezTo>
                    <a:cubicBezTo>
                      <a:pt x="685" y="1"/>
                      <a:pt x="683" y="1"/>
                      <a:pt x="680" y="1"/>
                    </a:cubicBezTo>
                    <a:cubicBezTo>
                      <a:pt x="678" y="1"/>
                      <a:pt x="676" y="1"/>
                      <a:pt x="673" y="0"/>
                    </a:cubicBezTo>
                    <a:cubicBezTo>
                      <a:pt x="673" y="1"/>
                      <a:pt x="673" y="1"/>
                      <a:pt x="673" y="1"/>
                    </a:cubicBezTo>
                    <a:cubicBezTo>
                      <a:pt x="374" y="21"/>
                      <a:pt x="360" y="83"/>
                      <a:pt x="318" y="124"/>
                    </a:cubicBezTo>
                    <a:cubicBezTo>
                      <a:pt x="282" y="160"/>
                      <a:pt x="77" y="770"/>
                      <a:pt x="15" y="953"/>
                    </a:cubicBezTo>
                    <a:cubicBezTo>
                      <a:pt x="13" y="960"/>
                      <a:pt x="13" y="960"/>
                      <a:pt x="13" y="960"/>
                    </a:cubicBezTo>
                    <a:cubicBezTo>
                      <a:pt x="11" y="967"/>
                      <a:pt x="11" y="967"/>
                      <a:pt x="11" y="967"/>
                    </a:cubicBezTo>
                    <a:cubicBezTo>
                      <a:pt x="2" y="991"/>
                      <a:pt x="2" y="991"/>
                      <a:pt x="2" y="991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1" y="1000"/>
                      <a:pt x="0" y="1005"/>
                      <a:pt x="0" y="1009"/>
                    </a:cubicBezTo>
                    <a:cubicBezTo>
                      <a:pt x="0" y="1010"/>
                      <a:pt x="0" y="1011"/>
                      <a:pt x="0" y="1013"/>
                    </a:cubicBezTo>
                    <a:cubicBezTo>
                      <a:pt x="2" y="1065"/>
                      <a:pt x="39" y="1107"/>
                      <a:pt x="85" y="1107"/>
                    </a:cubicBezTo>
                    <a:cubicBezTo>
                      <a:pt x="116" y="1107"/>
                      <a:pt x="143" y="1087"/>
                      <a:pt x="158" y="1058"/>
                    </a:cubicBezTo>
                    <a:cubicBezTo>
                      <a:pt x="159" y="1057"/>
                      <a:pt x="159" y="1057"/>
                      <a:pt x="159" y="1057"/>
                    </a:cubicBezTo>
                    <a:cubicBezTo>
                      <a:pt x="416" y="540"/>
                      <a:pt x="416" y="540"/>
                      <a:pt x="416" y="540"/>
                    </a:cubicBezTo>
                    <a:cubicBezTo>
                      <a:pt x="416" y="540"/>
                      <a:pt x="389" y="1882"/>
                      <a:pt x="384" y="2162"/>
                    </a:cubicBezTo>
                    <a:cubicBezTo>
                      <a:pt x="383" y="2166"/>
                      <a:pt x="383" y="2171"/>
                      <a:pt x="383" y="2176"/>
                    </a:cubicBezTo>
                    <a:cubicBezTo>
                      <a:pt x="383" y="2230"/>
                      <a:pt x="428" y="2274"/>
                      <a:pt x="484" y="2274"/>
                    </a:cubicBezTo>
                    <a:cubicBezTo>
                      <a:pt x="539" y="2274"/>
                      <a:pt x="584" y="2230"/>
                      <a:pt x="584" y="2176"/>
                    </a:cubicBezTo>
                    <a:cubicBezTo>
                      <a:pt x="584" y="2176"/>
                      <a:pt x="584" y="2176"/>
                      <a:pt x="584" y="2175"/>
                    </a:cubicBezTo>
                    <a:cubicBezTo>
                      <a:pt x="584" y="2175"/>
                      <a:pt x="585" y="2175"/>
                      <a:pt x="585" y="2175"/>
                    </a:cubicBezTo>
                    <a:cubicBezTo>
                      <a:pt x="585" y="2175"/>
                      <a:pt x="631" y="1833"/>
                      <a:pt x="661" y="1179"/>
                    </a:cubicBezTo>
                    <a:cubicBezTo>
                      <a:pt x="699" y="1179"/>
                      <a:pt x="699" y="1179"/>
                      <a:pt x="699" y="1179"/>
                    </a:cubicBezTo>
                    <a:cubicBezTo>
                      <a:pt x="730" y="1833"/>
                      <a:pt x="776" y="2175"/>
                      <a:pt x="776" y="2175"/>
                    </a:cubicBezTo>
                    <a:cubicBezTo>
                      <a:pt x="776" y="2175"/>
                      <a:pt x="776" y="2175"/>
                      <a:pt x="776" y="2175"/>
                    </a:cubicBezTo>
                    <a:cubicBezTo>
                      <a:pt x="776" y="2176"/>
                      <a:pt x="776" y="2176"/>
                      <a:pt x="776" y="2176"/>
                    </a:cubicBezTo>
                    <a:cubicBezTo>
                      <a:pt x="776" y="2230"/>
                      <a:pt x="821" y="2274"/>
                      <a:pt x="877" y="2274"/>
                    </a:cubicBezTo>
                    <a:cubicBezTo>
                      <a:pt x="933" y="2274"/>
                      <a:pt x="978" y="2230"/>
                      <a:pt x="978" y="2176"/>
                    </a:cubicBezTo>
                    <a:cubicBezTo>
                      <a:pt x="978" y="2171"/>
                      <a:pt x="977" y="2166"/>
                      <a:pt x="977" y="2162"/>
                    </a:cubicBezTo>
                    <a:cubicBezTo>
                      <a:pt x="971" y="1882"/>
                      <a:pt x="944" y="540"/>
                      <a:pt x="944" y="540"/>
                    </a:cubicBezTo>
                    <a:cubicBezTo>
                      <a:pt x="1201" y="1057"/>
                      <a:pt x="1201" y="1057"/>
                      <a:pt x="1201" y="1057"/>
                    </a:cubicBezTo>
                    <a:cubicBezTo>
                      <a:pt x="1201" y="1057"/>
                      <a:pt x="1202" y="1057"/>
                      <a:pt x="1203" y="1058"/>
                    </a:cubicBezTo>
                    <a:cubicBezTo>
                      <a:pt x="1217" y="1087"/>
                      <a:pt x="1245" y="1107"/>
                      <a:pt x="1276" y="1107"/>
                    </a:cubicBezTo>
                    <a:cubicBezTo>
                      <a:pt x="1322" y="1107"/>
                      <a:pt x="1359" y="1065"/>
                      <a:pt x="1360" y="1013"/>
                    </a:cubicBezTo>
                    <a:cubicBezTo>
                      <a:pt x="1360" y="1011"/>
                      <a:pt x="1360" y="1010"/>
                      <a:pt x="1360" y="1009"/>
                    </a:cubicBezTo>
                    <a:cubicBezTo>
                      <a:pt x="1360" y="1005"/>
                      <a:pt x="1360" y="1000"/>
                      <a:pt x="1360" y="996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87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3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750"/>
                                            <p:tgtEl>
                                              <p:spTgt spid="3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uiExpand="1" build="p"/>
        </p:bldLst>
      </p:timing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Wnioski dla Liderek i Liderów </a:t>
            </a:r>
            <a:r>
              <a:rPr lang="pl-PL" dirty="0"/>
              <a:t>(z naszych badań)</a:t>
            </a:r>
          </a:p>
        </p:txBody>
      </p:sp>
      <p:grpSp>
        <p:nvGrpSpPr>
          <p:cNvPr id="52" name="Grupa 51"/>
          <p:cNvGrpSpPr/>
          <p:nvPr/>
        </p:nvGrpSpPr>
        <p:grpSpPr>
          <a:xfrm>
            <a:off x="367528" y="3687963"/>
            <a:ext cx="5334773" cy="1630093"/>
            <a:chOff x="367528" y="3687963"/>
            <a:chExt cx="5334773" cy="1630093"/>
          </a:xfrm>
        </p:grpSpPr>
        <p:grpSp>
          <p:nvGrpSpPr>
            <p:cNvPr id="25" name="Grupa 24"/>
            <p:cNvGrpSpPr/>
            <p:nvPr/>
          </p:nvGrpSpPr>
          <p:grpSpPr>
            <a:xfrm>
              <a:off x="367528" y="3687963"/>
              <a:ext cx="5334773" cy="1630093"/>
              <a:chOff x="367528" y="3421263"/>
              <a:chExt cx="5334773" cy="1630093"/>
            </a:xfrm>
          </p:grpSpPr>
          <p:sp>
            <p:nvSpPr>
              <p:cNvPr id="9" name="Rectangle 32">
                <a:extLst>
                  <a:ext uri="{FF2B5EF4-FFF2-40B4-BE49-F238E27FC236}">
                    <a16:creationId xmlns:a16="http://schemas.microsoft.com/office/drawing/2014/main" id="{71DB382E-5D9B-49A5-8597-D9FAB2A9B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2044" y="3527580"/>
                <a:ext cx="4200257" cy="1419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9070" tIns="44539" rIns="89070" bIns="44539">
                <a:spAutoFit/>
              </a:bodyPr>
              <a:lstStyle>
                <a:lvl1pPr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Jeśli chcesz przyciągnąć 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i zatrzymać przedstawicieli pokolenia Y</a:t>
                </a:r>
                <a:endParaRPr lang="en-US" altLang="pl-PL" sz="2000" b="1" dirty="0">
                  <a:solidFill>
                    <a:srgbClr val="39393B"/>
                  </a:solidFill>
                  <a:latin typeface="Open Sans Light" pitchFamily="34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buduj adekwatną kulturę przywództwa </a:t>
                </a: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w swojej organizacji</a:t>
                </a:r>
                <a:endParaRPr lang="en-US" altLang="pl-PL" sz="1800" dirty="0">
                  <a:solidFill>
                    <a:srgbClr val="39393B"/>
                  </a:solidFill>
                  <a:latin typeface="Open Sans Light" pitchFamily="34" charset="0"/>
                </a:endParaRPr>
              </a:p>
            </p:txBody>
          </p:sp>
          <p:sp>
            <p:nvSpPr>
              <p:cNvPr id="10" name="Prostokąt zaokrąglony 9"/>
              <p:cNvSpPr/>
              <p:nvPr/>
            </p:nvSpPr>
            <p:spPr>
              <a:xfrm>
                <a:off x="371475" y="3423347"/>
                <a:ext cx="5330826" cy="1628009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Prostokąt z rogami zaokrąglonymi z jednej strony 11"/>
              <p:cNvSpPr/>
              <p:nvPr/>
            </p:nvSpPr>
            <p:spPr>
              <a:xfrm rot="16200000">
                <a:off x="17073" y="3771718"/>
                <a:ext cx="1628009" cy="927100"/>
              </a:xfrm>
              <a:prstGeom prst="round2SameRect">
                <a:avLst>
                  <a:gd name="adj1" fmla="val 30365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44" name="Freeform 31"/>
            <p:cNvSpPr>
              <a:spLocks noEditPoints="1"/>
            </p:cNvSpPr>
            <p:nvPr/>
          </p:nvSpPr>
          <p:spPr bwMode="auto">
            <a:xfrm>
              <a:off x="480794" y="4077325"/>
              <a:ext cx="700565" cy="711858"/>
            </a:xfrm>
            <a:custGeom>
              <a:avLst/>
              <a:gdLst>
                <a:gd name="T0" fmla="*/ 278 w 380"/>
                <a:gd name="T1" fmla="*/ 287 h 386"/>
                <a:gd name="T2" fmla="*/ 244 w 380"/>
                <a:gd name="T3" fmla="*/ 213 h 386"/>
                <a:gd name="T4" fmla="*/ 280 w 380"/>
                <a:gd name="T5" fmla="*/ 119 h 386"/>
                <a:gd name="T6" fmla="*/ 190 w 380"/>
                <a:gd name="T7" fmla="*/ 0 h 386"/>
                <a:gd name="T8" fmla="*/ 100 w 380"/>
                <a:gd name="T9" fmla="*/ 119 h 386"/>
                <a:gd name="T10" fmla="*/ 138 w 380"/>
                <a:gd name="T11" fmla="*/ 215 h 386"/>
                <a:gd name="T12" fmla="*/ 106 w 380"/>
                <a:gd name="T13" fmla="*/ 287 h 386"/>
                <a:gd name="T14" fmla="*/ 0 w 380"/>
                <a:gd name="T15" fmla="*/ 381 h 386"/>
                <a:gd name="T16" fmla="*/ 5 w 380"/>
                <a:gd name="T17" fmla="*/ 386 h 386"/>
                <a:gd name="T18" fmla="*/ 376 w 380"/>
                <a:gd name="T19" fmla="*/ 386 h 386"/>
                <a:gd name="T20" fmla="*/ 380 w 380"/>
                <a:gd name="T21" fmla="*/ 381 h 386"/>
                <a:gd name="T22" fmla="*/ 278 w 380"/>
                <a:gd name="T23" fmla="*/ 287 h 386"/>
                <a:gd name="T24" fmla="*/ 110 w 380"/>
                <a:gd name="T25" fmla="*/ 119 h 386"/>
                <a:gd name="T26" fmla="*/ 190 w 380"/>
                <a:gd name="T27" fmla="*/ 10 h 386"/>
                <a:gd name="T28" fmla="*/ 271 w 380"/>
                <a:gd name="T29" fmla="*/ 119 h 386"/>
                <a:gd name="T30" fmla="*/ 236 w 380"/>
                <a:gd name="T31" fmla="*/ 207 h 386"/>
                <a:gd name="T32" fmla="*/ 235 w 380"/>
                <a:gd name="T33" fmla="*/ 209 h 386"/>
                <a:gd name="T34" fmla="*/ 190 w 380"/>
                <a:gd name="T35" fmla="*/ 228 h 386"/>
                <a:gd name="T36" fmla="*/ 147 w 380"/>
                <a:gd name="T37" fmla="*/ 210 h 386"/>
                <a:gd name="T38" fmla="*/ 145 w 380"/>
                <a:gd name="T39" fmla="*/ 208 h 386"/>
                <a:gd name="T40" fmla="*/ 110 w 380"/>
                <a:gd name="T41" fmla="*/ 119 h 386"/>
                <a:gd name="T42" fmla="*/ 10 w 380"/>
                <a:gd name="T43" fmla="*/ 376 h 386"/>
                <a:gd name="T44" fmla="*/ 108 w 380"/>
                <a:gd name="T45" fmla="*/ 296 h 386"/>
                <a:gd name="T46" fmla="*/ 108 w 380"/>
                <a:gd name="T47" fmla="*/ 296 h 386"/>
                <a:gd name="T48" fmla="*/ 147 w 380"/>
                <a:gd name="T49" fmla="*/ 222 h 386"/>
                <a:gd name="T50" fmla="*/ 190 w 380"/>
                <a:gd name="T51" fmla="*/ 238 h 386"/>
                <a:gd name="T52" fmla="*/ 234 w 380"/>
                <a:gd name="T53" fmla="*/ 221 h 386"/>
                <a:gd name="T54" fmla="*/ 275 w 380"/>
                <a:gd name="T55" fmla="*/ 296 h 386"/>
                <a:gd name="T56" fmla="*/ 276 w 380"/>
                <a:gd name="T57" fmla="*/ 297 h 386"/>
                <a:gd name="T58" fmla="*/ 371 w 380"/>
                <a:gd name="T59" fmla="*/ 376 h 386"/>
                <a:gd name="T60" fmla="*/ 10 w 380"/>
                <a:gd name="T61" fmla="*/ 37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0" h="386">
                  <a:moveTo>
                    <a:pt x="278" y="287"/>
                  </a:moveTo>
                  <a:cubicBezTo>
                    <a:pt x="262" y="283"/>
                    <a:pt x="244" y="261"/>
                    <a:pt x="244" y="213"/>
                  </a:cubicBezTo>
                  <a:cubicBezTo>
                    <a:pt x="265" y="191"/>
                    <a:pt x="280" y="157"/>
                    <a:pt x="280" y="119"/>
                  </a:cubicBezTo>
                  <a:cubicBezTo>
                    <a:pt x="280" y="46"/>
                    <a:pt x="246" y="0"/>
                    <a:pt x="190" y="0"/>
                  </a:cubicBezTo>
                  <a:cubicBezTo>
                    <a:pt x="135" y="0"/>
                    <a:pt x="100" y="46"/>
                    <a:pt x="100" y="119"/>
                  </a:cubicBezTo>
                  <a:cubicBezTo>
                    <a:pt x="100" y="157"/>
                    <a:pt x="116" y="193"/>
                    <a:pt x="138" y="215"/>
                  </a:cubicBezTo>
                  <a:cubicBezTo>
                    <a:pt x="138" y="244"/>
                    <a:pt x="129" y="279"/>
                    <a:pt x="106" y="287"/>
                  </a:cubicBezTo>
                  <a:cubicBezTo>
                    <a:pt x="37" y="301"/>
                    <a:pt x="0" y="333"/>
                    <a:pt x="0" y="381"/>
                  </a:cubicBezTo>
                  <a:cubicBezTo>
                    <a:pt x="0" y="384"/>
                    <a:pt x="2" y="386"/>
                    <a:pt x="5" y="386"/>
                  </a:cubicBezTo>
                  <a:cubicBezTo>
                    <a:pt x="376" y="386"/>
                    <a:pt x="376" y="386"/>
                    <a:pt x="376" y="386"/>
                  </a:cubicBezTo>
                  <a:cubicBezTo>
                    <a:pt x="378" y="386"/>
                    <a:pt x="380" y="384"/>
                    <a:pt x="380" y="381"/>
                  </a:cubicBezTo>
                  <a:cubicBezTo>
                    <a:pt x="380" y="334"/>
                    <a:pt x="345" y="302"/>
                    <a:pt x="278" y="287"/>
                  </a:cubicBezTo>
                  <a:close/>
                  <a:moveTo>
                    <a:pt x="110" y="119"/>
                  </a:moveTo>
                  <a:cubicBezTo>
                    <a:pt x="110" y="66"/>
                    <a:pt x="131" y="10"/>
                    <a:pt x="190" y="10"/>
                  </a:cubicBezTo>
                  <a:cubicBezTo>
                    <a:pt x="250" y="10"/>
                    <a:pt x="271" y="66"/>
                    <a:pt x="271" y="119"/>
                  </a:cubicBezTo>
                  <a:cubicBezTo>
                    <a:pt x="271" y="151"/>
                    <a:pt x="257" y="186"/>
                    <a:pt x="236" y="207"/>
                  </a:cubicBezTo>
                  <a:cubicBezTo>
                    <a:pt x="236" y="207"/>
                    <a:pt x="235" y="208"/>
                    <a:pt x="235" y="209"/>
                  </a:cubicBezTo>
                  <a:cubicBezTo>
                    <a:pt x="222" y="221"/>
                    <a:pt x="207" y="228"/>
                    <a:pt x="190" y="228"/>
                  </a:cubicBezTo>
                  <a:cubicBezTo>
                    <a:pt x="174" y="228"/>
                    <a:pt x="159" y="221"/>
                    <a:pt x="147" y="210"/>
                  </a:cubicBezTo>
                  <a:cubicBezTo>
                    <a:pt x="147" y="209"/>
                    <a:pt x="146" y="209"/>
                    <a:pt x="145" y="208"/>
                  </a:cubicBezTo>
                  <a:cubicBezTo>
                    <a:pt x="124" y="187"/>
                    <a:pt x="110" y="152"/>
                    <a:pt x="110" y="119"/>
                  </a:cubicBezTo>
                  <a:close/>
                  <a:moveTo>
                    <a:pt x="10" y="376"/>
                  </a:moveTo>
                  <a:cubicBezTo>
                    <a:pt x="12" y="335"/>
                    <a:pt x="45" y="308"/>
                    <a:pt x="108" y="296"/>
                  </a:cubicBezTo>
                  <a:cubicBezTo>
                    <a:pt x="108" y="296"/>
                    <a:pt x="108" y="296"/>
                    <a:pt x="108" y="296"/>
                  </a:cubicBezTo>
                  <a:cubicBezTo>
                    <a:pt x="135" y="287"/>
                    <a:pt x="146" y="254"/>
                    <a:pt x="147" y="222"/>
                  </a:cubicBezTo>
                  <a:cubicBezTo>
                    <a:pt x="160" y="232"/>
                    <a:pt x="175" y="238"/>
                    <a:pt x="190" y="238"/>
                  </a:cubicBezTo>
                  <a:cubicBezTo>
                    <a:pt x="206" y="238"/>
                    <a:pt x="221" y="232"/>
                    <a:pt x="234" y="221"/>
                  </a:cubicBezTo>
                  <a:cubicBezTo>
                    <a:pt x="236" y="253"/>
                    <a:pt x="248" y="289"/>
                    <a:pt x="275" y="296"/>
                  </a:cubicBezTo>
                  <a:cubicBezTo>
                    <a:pt x="276" y="297"/>
                    <a:pt x="276" y="297"/>
                    <a:pt x="276" y="297"/>
                  </a:cubicBezTo>
                  <a:cubicBezTo>
                    <a:pt x="337" y="309"/>
                    <a:pt x="369" y="336"/>
                    <a:pt x="371" y="376"/>
                  </a:cubicBezTo>
                  <a:lnTo>
                    <a:pt x="10" y="37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upa 50"/>
          <p:cNvGrpSpPr/>
          <p:nvPr/>
        </p:nvGrpSpPr>
        <p:grpSpPr>
          <a:xfrm>
            <a:off x="367528" y="1521172"/>
            <a:ext cx="5334773" cy="1628010"/>
            <a:chOff x="367528" y="1521172"/>
            <a:chExt cx="5334773" cy="1628010"/>
          </a:xfrm>
        </p:grpSpPr>
        <p:grpSp>
          <p:nvGrpSpPr>
            <p:cNvPr id="24" name="Grupa 23"/>
            <p:cNvGrpSpPr/>
            <p:nvPr/>
          </p:nvGrpSpPr>
          <p:grpSpPr>
            <a:xfrm>
              <a:off x="367528" y="1521172"/>
              <a:ext cx="5334773" cy="1628010"/>
              <a:chOff x="367528" y="1254472"/>
              <a:chExt cx="5334773" cy="1628010"/>
            </a:xfrm>
          </p:grpSpPr>
          <p:sp>
            <p:nvSpPr>
              <p:cNvPr id="3" name="Rectangle 28">
                <a:extLst>
                  <a:ext uri="{FF2B5EF4-FFF2-40B4-BE49-F238E27FC236}">
                    <a16:creationId xmlns:a16="http://schemas.microsoft.com/office/drawing/2014/main" id="{571C4D16-68FA-455E-9698-84ECE9ED5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200" y="1358706"/>
                <a:ext cx="4229101" cy="1391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9070" tIns="44539" rIns="89070" bIns="44539">
                <a:spAutoFit/>
              </a:bodyPr>
              <a:lstStyle>
                <a:lvl1pPr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Świadomie zarządzaj różnorodnością </a:t>
                </a:r>
                <a:endParaRPr lang="en-US" altLang="pl-PL" sz="2000" b="1" dirty="0">
                  <a:solidFill>
                    <a:srgbClr val="39393B"/>
                  </a:solidFill>
                  <a:latin typeface="Open Sans Light" pitchFamily="34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behawioralną, pokoleniową, płciową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i kulturową, a </a:t>
                </a: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unikniesz zbędnych konfliktów i wydobędziesz potencjał</a:t>
                </a:r>
                <a:endParaRPr lang="en-US" altLang="pl-PL" sz="1800" b="1" dirty="0">
                  <a:solidFill>
                    <a:schemeClr val="accent1"/>
                  </a:solidFill>
                  <a:latin typeface="Open Sans Light" pitchFamily="34" charset="0"/>
                </a:endParaRPr>
              </a:p>
            </p:txBody>
          </p:sp>
          <p:sp>
            <p:nvSpPr>
              <p:cNvPr id="8" name="Prostokąt zaokrąglony 7"/>
              <p:cNvSpPr/>
              <p:nvPr/>
            </p:nvSpPr>
            <p:spPr>
              <a:xfrm>
                <a:off x="371475" y="1254473"/>
                <a:ext cx="5330826" cy="1628009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Prostokąt z rogami zaokrąglonymi z jednej strony 10"/>
              <p:cNvSpPr/>
              <p:nvPr/>
            </p:nvSpPr>
            <p:spPr>
              <a:xfrm rot="16200000">
                <a:off x="17073" y="1604927"/>
                <a:ext cx="1628009" cy="927100"/>
              </a:xfrm>
              <a:prstGeom prst="round2SameRect">
                <a:avLst>
                  <a:gd name="adj1" fmla="val 2351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45" name="Freeform 42"/>
            <p:cNvSpPr>
              <a:spLocks noEditPoints="1"/>
            </p:cNvSpPr>
            <p:nvPr/>
          </p:nvSpPr>
          <p:spPr bwMode="auto">
            <a:xfrm>
              <a:off x="524001" y="1904774"/>
              <a:ext cx="594225" cy="696264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upa 52"/>
          <p:cNvGrpSpPr/>
          <p:nvPr/>
        </p:nvGrpSpPr>
        <p:grpSpPr>
          <a:xfrm>
            <a:off x="6485752" y="1165573"/>
            <a:ext cx="5334773" cy="1316286"/>
            <a:chOff x="6485752" y="1165573"/>
            <a:chExt cx="5334773" cy="1316286"/>
          </a:xfrm>
        </p:grpSpPr>
        <p:grpSp>
          <p:nvGrpSpPr>
            <p:cNvPr id="26" name="Grupa 25"/>
            <p:cNvGrpSpPr/>
            <p:nvPr/>
          </p:nvGrpSpPr>
          <p:grpSpPr>
            <a:xfrm>
              <a:off x="6485752" y="1165573"/>
              <a:ext cx="5334773" cy="1316286"/>
              <a:chOff x="6485752" y="1254473"/>
              <a:chExt cx="5334773" cy="1316286"/>
            </a:xfrm>
          </p:grpSpPr>
          <p:sp>
            <p:nvSpPr>
              <p:cNvPr id="4" name="Rectangle 29">
                <a:extLst>
                  <a:ext uri="{FF2B5EF4-FFF2-40B4-BE49-F238E27FC236}">
                    <a16:creationId xmlns:a16="http://schemas.microsoft.com/office/drawing/2014/main" id="{6B6F2416-FFE7-4A1D-AE90-034CA4FE2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8199" y="1358706"/>
                <a:ext cx="4103101" cy="114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9070" tIns="44539" rIns="89070" bIns="44539">
                <a:spAutoFit/>
              </a:bodyPr>
              <a:lstStyle>
                <a:lvl1pPr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Tworząc kampanię </a:t>
                </a:r>
                <a:r>
                  <a:rPr lang="pl-PL" altLang="pl-PL" sz="2000" b="1" dirty="0" err="1">
                    <a:solidFill>
                      <a:srgbClr val="39393B"/>
                    </a:solidFill>
                    <a:latin typeface="Open Sans Light" pitchFamily="34" charset="0"/>
                  </a:rPr>
                  <a:t>Employer</a:t>
                </a: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 </a:t>
                </a:r>
                <a:r>
                  <a:rPr lang="pl-PL" altLang="pl-PL" sz="2000" b="1" dirty="0" err="1">
                    <a:solidFill>
                      <a:srgbClr val="39393B"/>
                    </a:solidFill>
                    <a:latin typeface="Open Sans Light" pitchFamily="34" charset="0"/>
                  </a:rPr>
                  <a:t>Branding</a:t>
                </a:r>
                <a:endParaRPr lang="pl-PL" altLang="pl-PL" sz="2000" b="1" dirty="0">
                  <a:solidFill>
                    <a:srgbClr val="39393B"/>
                  </a:solidFill>
                  <a:latin typeface="Open Sans Light" pitchFamily="34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zastanów się do </a:t>
                </a: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jakiej grupy pokoleniowej</a:t>
                </a: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 ją kierujesz</a:t>
                </a:r>
                <a:endParaRPr lang="en-US" altLang="pl-PL" sz="1800" dirty="0">
                  <a:solidFill>
                    <a:srgbClr val="39393B"/>
                  </a:solidFill>
                  <a:latin typeface="Open Sans Light" pitchFamily="34" charset="0"/>
                </a:endParaRPr>
              </a:p>
            </p:txBody>
          </p:sp>
          <p:sp>
            <p:nvSpPr>
              <p:cNvPr id="16" name="Prostokąt zaokrąglony 15"/>
              <p:cNvSpPr/>
              <p:nvPr/>
            </p:nvSpPr>
            <p:spPr>
              <a:xfrm>
                <a:off x="6489699" y="1254474"/>
                <a:ext cx="5330826" cy="1316285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Prostokąt z rogami zaokrąglonymi z jednej strony 16"/>
              <p:cNvSpPr/>
              <p:nvPr/>
            </p:nvSpPr>
            <p:spPr>
              <a:xfrm rot="16200000">
                <a:off x="6291160" y="1449065"/>
                <a:ext cx="1316283" cy="927100"/>
              </a:xfrm>
              <a:prstGeom prst="round2SameRect">
                <a:avLst>
                  <a:gd name="adj1" fmla="val 2351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48" name="Freeform 116"/>
            <p:cNvSpPr>
              <a:spLocks noEditPoints="1"/>
            </p:cNvSpPr>
            <p:nvPr/>
          </p:nvSpPr>
          <p:spPr bwMode="auto">
            <a:xfrm>
              <a:off x="6661928" y="1504950"/>
              <a:ext cx="601532" cy="613704"/>
            </a:xfrm>
            <a:custGeom>
              <a:avLst/>
              <a:gdLst>
                <a:gd name="T0" fmla="*/ 566 w 641"/>
                <a:gd name="T1" fmla="*/ 533 h 653"/>
                <a:gd name="T2" fmla="*/ 525 w 641"/>
                <a:gd name="T3" fmla="*/ 323 h 653"/>
                <a:gd name="T4" fmla="*/ 439 w 641"/>
                <a:gd name="T5" fmla="*/ 267 h 653"/>
                <a:gd name="T6" fmla="*/ 381 w 641"/>
                <a:gd name="T7" fmla="*/ 61 h 653"/>
                <a:gd name="T8" fmla="*/ 259 w 641"/>
                <a:gd name="T9" fmla="*/ 61 h 653"/>
                <a:gd name="T10" fmla="*/ 202 w 641"/>
                <a:gd name="T11" fmla="*/ 267 h 653"/>
                <a:gd name="T12" fmla="*/ 115 w 641"/>
                <a:gd name="T13" fmla="*/ 323 h 653"/>
                <a:gd name="T14" fmla="*/ 74 w 641"/>
                <a:gd name="T15" fmla="*/ 533 h 653"/>
                <a:gd name="T16" fmla="*/ 0 w 641"/>
                <a:gd name="T17" fmla="*/ 592 h 653"/>
                <a:gd name="T18" fmla="*/ 122 w 641"/>
                <a:gd name="T19" fmla="*/ 592 h 653"/>
                <a:gd name="T20" fmla="*/ 162 w 641"/>
                <a:gd name="T21" fmla="*/ 382 h 653"/>
                <a:gd name="T22" fmla="*/ 188 w 641"/>
                <a:gd name="T23" fmla="*/ 382 h 653"/>
                <a:gd name="T24" fmla="*/ 173 w 641"/>
                <a:gd name="T25" fmla="*/ 592 h 653"/>
                <a:gd name="T26" fmla="*/ 295 w 641"/>
                <a:gd name="T27" fmla="*/ 592 h 653"/>
                <a:gd name="T28" fmla="*/ 233 w 641"/>
                <a:gd name="T29" fmla="*/ 531 h 653"/>
                <a:gd name="T30" fmla="*/ 237 w 641"/>
                <a:gd name="T31" fmla="*/ 323 h 653"/>
                <a:gd name="T32" fmla="*/ 294 w 641"/>
                <a:gd name="T33" fmla="*/ 116 h 653"/>
                <a:gd name="T34" fmla="*/ 346 w 641"/>
                <a:gd name="T35" fmla="*/ 116 h 653"/>
                <a:gd name="T36" fmla="*/ 404 w 641"/>
                <a:gd name="T37" fmla="*/ 323 h 653"/>
                <a:gd name="T38" fmla="*/ 408 w 641"/>
                <a:gd name="T39" fmla="*/ 531 h 653"/>
                <a:gd name="T40" fmla="*/ 346 w 641"/>
                <a:gd name="T41" fmla="*/ 592 h 653"/>
                <a:gd name="T42" fmla="*/ 468 w 641"/>
                <a:gd name="T43" fmla="*/ 592 h 653"/>
                <a:gd name="T44" fmla="*/ 452 w 641"/>
                <a:gd name="T45" fmla="*/ 382 h 653"/>
                <a:gd name="T46" fmla="*/ 478 w 641"/>
                <a:gd name="T47" fmla="*/ 382 h 653"/>
                <a:gd name="T48" fmla="*/ 519 w 641"/>
                <a:gd name="T49" fmla="*/ 592 h 653"/>
                <a:gd name="T50" fmla="*/ 641 w 641"/>
                <a:gd name="T51" fmla="*/ 592 h 653"/>
                <a:gd name="T52" fmla="*/ 108 w 641"/>
                <a:gd name="T53" fmla="*/ 592 h 653"/>
                <a:gd name="T54" fmla="*/ 14 w 641"/>
                <a:gd name="T55" fmla="*/ 592 h 653"/>
                <a:gd name="T56" fmla="*/ 108 w 641"/>
                <a:gd name="T57" fmla="*/ 592 h 653"/>
                <a:gd name="T58" fmla="*/ 234 w 641"/>
                <a:gd name="T59" fmla="*/ 639 h 653"/>
                <a:gd name="T60" fmla="*/ 234 w 641"/>
                <a:gd name="T61" fmla="*/ 545 h 653"/>
                <a:gd name="T62" fmla="*/ 223 w 641"/>
                <a:gd name="T63" fmla="*/ 323 h 653"/>
                <a:gd name="T64" fmla="*/ 129 w 641"/>
                <a:gd name="T65" fmla="*/ 323 h 653"/>
                <a:gd name="T66" fmla="*/ 223 w 641"/>
                <a:gd name="T67" fmla="*/ 323 h 653"/>
                <a:gd name="T68" fmla="*/ 320 w 641"/>
                <a:gd name="T69" fmla="*/ 14 h 653"/>
                <a:gd name="T70" fmla="*/ 320 w 641"/>
                <a:gd name="T71" fmla="*/ 108 h 653"/>
                <a:gd name="T72" fmla="*/ 454 w 641"/>
                <a:gd name="T73" fmla="*/ 592 h 653"/>
                <a:gd name="T74" fmla="*/ 360 w 641"/>
                <a:gd name="T75" fmla="*/ 592 h 653"/>
                <a:gd name="T76" fmla="*/ 454 w 641"/>
                <a:gd name="T77" fmla="*/ 592 h 653"/>
                <a:gd name="T78" fmla="*/ 464 w 641"/>
                <a:gd name="T79" fmla="*/ 276 h 653"/>
                <a:gd name="T80" fmla="*/ 464 w 641"/>
                <a:gd name="T81" fmla="*/ 369 h 653"/>
                <a:gd name="T82" fmla="*/ 580 w 641"/>
                <a:gd name="T83" fmla="*/ 639 h 653"/>
                <a:gd name="T84" fmla="*/ 580 w 641"/>
                <a:gd name="T85" fmla="*/ 545 h 653"/>
                <a:gd name="T86" fmla="*/ 580 w 641"/>
                <a:gd name="T87" fmla="*/ 63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1" h="653">
                  <a:moveTo>
                    <a:pt x="580" y="531"/>
                  </a:moveTo>
                  <a:cubicBezTo>
                    <a:pt x="575" y="531"/>
                    <a:pt x="571" y="532"/>
                    <a:pt x="566" y="533"/>
                  </a:cubicBezTo>
                  <a:cubicBezTo>
                    <a:pt x="491" y="377"/>
                    <a:pt x="491" y="377"/>
                    <a:pt x="491" y="377"/>
                  </a:cubicBezTo>
                  <a:cubicBezTo>
                    <a:pt x="511" y="367"/>
                    <a:pt x="525" y="346"/>
                    <a:pt x="525" y="323"/>
                  </a:cubicBezTo>
                  <a:cubicBezTo>
                    <a:pt x="525" y="289"/>
                    <a:pt x="498" y="262"/>
                    <a:pt x="464" y="262"/>
                  </a:cubicBezTo>
                  <a:cubicBezTo>
                    <a:pt x="455" y="262"/>
                    <a:pt x="447" y="264"/>
                    <a:pt x="439" y="267"/>
                  </a:cubicBezTo>
                  <a:cubicBezTo>
                    <a:pt x="358" y="109"/>
                    <a:pt x="358" y="109"/>
                    <a:pt x="358" y="109"/>
                  </a:cubicBezTo>
                  <a:cubicBezTo>
                    <a:pt x="372" y="97"/>
                    <a:pt x="381" y="80"/>
                    <a:pt x="381" y="61"/>
                  </a:cubicBezTo>
                  <a:cubicBezTo>
                    <a:pt x="381" y="28"/>
                    <a:pt x="354" y="0"/>
                    <a:pt x="320" y="0"/>
                  </a:cubicBezTo>
                  <a:cubicBezTo>
                    <a:pt x="287" y="0"/>
                    <a:pt x="259" y="28"/>
                    <a:pt x="259" y="61"/>
                  </a:cubicBezTo>
                  <a:cubicBezTo>
                    <a:pt x="259" y="80"/>
                    <a:pt x="268" y="97"/>
                    <a:pt x="282" y="109"/>
                  </a:cubicBezTo>
                  <a:cubicBezTo>
                    <a:pt x="202" y="267"/>
                    <a:pt x="202" y="267"/>
                    <a:pt x="202" y="267"/>
                  </a:cubicBezTo>
                  <a:cubicBezTo>
                    <a:pt x="194" y="264"/>
                    <a:pt x="185" y="262"/>
                    <a:pt x="176" y="262"/>
                  </a:cubicBezTo>
                  <a:cubicBezTo>
                    <a:pt x="143" y="262"/>
                    <a:pt x="115" y="289"/>
                    <a:pt x="115" y="323"/>
                  </a:cubicBezTo>
                  <a:cubicBezTo>
                    <a:pt x="115" y="346"/>
                    <a:pt x="129" y="367"/>
                    <a:pt x="149" y="377"/>
                  </a:cubicBezTo>
                  <a:cubicBezTo>
                    <a:pt x="74" y="533"/>
                    <a:pt x="74" y="533"/>
                    <a:pt x="74" y="533"/>
                  </a:cubicBezTo>
                  <a:cubicBezTo>
                    <a:pt x="70" y="532"/>
                    <a:pt x="65" y="531"/>
                    <a:pt x="61" y="531"/>
                  </a:cubicBezTo>
                  <a:cubicBezTo>
                    <a:pt x="27" y="531"/>
                    <a:pt x="0" y="558"/>
                    <a:pt x="0" y="592"/>
                  </a:cubicBezTo>
                  <a:cubicBezTo>
                    <a:pt x="0" y="625"/>
                    <a:pt x="27" y="653"/>
                    <a:pt x="61" y="653"/>
                  </a:cubicBezTo>
                  <a:cubicBezTo>
                    <a:pt x="94" y="653"/>
                    <a:pt x="122" y="625"/>
                    <a:pt x="122" y="592"/>
                  </a:cubicBezTo>
                  <a:cubicBezTo>
                    <a:pt x="122" y="568"/>
                    <a:pt x="108" y="547"/>
                    <a:pt x="87" y="537"/>
                  </a:cubicBezTo>
                  <a:cubicBezTo>
                    <a:pt x="162" y="382"/>
                    <a:pt x="162" y="382"/>
                    <a:pt x="162" y="382"/>
                  </a:cubicBezTo>
                  <a:cubicBezTo>
                    <a:pt x="167" y="383"/>
                    <a:pt x="171" y="383"/>
                    <a:pt x="176" y="383"/>
                  </a:cubicBezTo>
                  <a:cubicBezTo>
                    <a:pt x="180" y="383"/>
                    <a:pt x="184" y="383"/>
                    <a:pt x="188" y="382"/>
                  </a:cubicBezTo>
                  <a:cubicBezTo>
                    <a:pt x="219" y="533"/>
                    <a:pt x="219" y="533"/>
                    <a:pt x="219" y="533"/>
                  </a:cubicBezTo>
                  <a:cubicBezTo>
                    <a:pt x="192" y="540"/>
                    <a:pt x="173" y="564"/>
                    <a:pt x="173" y="592"/>
                  </a:cubicBezTo>
                  <a:cubicBezTo>
                    <a:pt x="173" y="625"/>
                    <a:pt x="200" y="653"/>
                    <a:pt x="234" y="653"/>
                  </a:cubicBezTo>
                  <a:cubicBezTo>
                    <a:pt x="267" y="653"/>
                    <a:pt x="295" y="625"/>
                    <a:pt x="295" y="592"/>
                  </a:cubicBezTo>
                  <a:cubicBezTo>
                    <a:pt x="295" y="558"/>
                    <a:pt x="267" y="531"/>
                    <a:pt x="234" y="531"/>
                  </a:cubicBezTo>
                  <a:cubicBezTo>
                    <a:pt x="233" y="531"/>
                    <a:pt x="233" y="531"/>
                    <a:pt x="233" y="531"/>
                  </a:cubicBezTo>
                  <a:cubicBezTo>
                    <a:pt x="202" y="378"/>
                    <a:pt x="202" y="378"/>
                    <a:pt x="202" y="378"/>
                  </a:cubicBezTo>
                  <a:cubicBezTo>
                    <a:pt x="222" y="368"/>
                    <a:pt x="237" y="347"/>
                    <a:pt x="237" y="323"/>
                  </a:cubicBezTo>
                  <a:cubicBezTo>
                    <a:pt x="237" y="303"/>
                    <a:pt x="228" y="286"/>
                    <a:pt x="213" y="275"/>
                  </a:cubicBezTo>
                  <a:cubicBezTo>
                    <a:pt x="294" y="116"/>
                    <a:pt x="294" y="116"/>
                    <a:pt x="294" y="116"/>
                  </a:cubicBezTo>
                  <a:cubicBezTo>
                    <a:pt x="302" y="120"/>
                    <a:pt x="311" y="122"/>
                    <a:pt x="320" y="122"/>
                  </a:cubicBezTo>
                  <a:cubicBezTo>
                    <a:pt x="330" y="122"/>
                    <a:pt x="338" y="120"/>
                    <a:pt x="346" y="116"/>
                  </a:cubicBezTo>
                  <a:cubicBezTo>
                    <a:pt x="427" y="275"/>
                    <a:pt x="427" y="275"/>
                    <a:pt x="427" y="275"/>
                  </a:cubicBezTo>
                  <a:cubicBezTo>
                    <a:pt x="413" y="286"/>
                    <a:pt x="404" y="303"/>
                    <a:pt x="404" y="323"/>
                  </a:cubicBezTo>
                  <a:cubicBezTo>
                    <a:pt x="404" y="347"/>
                    <a:pt x="418" y="368"/>
                    <a:pt x="439" y="378"/>
                  </a:cubicBezTo>
                  <a:cubicBezTo>
                    <a:pt x="408" y="531"/>
                    <a:pt x="408" y="531"/>
                    <a:pt x="408" y="531"/>
                  </a:cubicBezTo>
                  <a:cubicBezTo>
                    <a:pt x="408" y="531"/>
                    <a:pt x="407" y="531"/>
                    <a:pt x="407" y="531"/>
                  </a:cubicBezTo>
                  <a:cubicBezTo>
                    <a:pt x="373" y="531"/>
                    <a:pt x="346" y="558"/>
                    <a:pt x="346" y="592"/>
                  </a:cubicBezTo>
                  <a:cubicBezTo>
                    <a:pt x="346" y="625"/>
                    <a:pt x="373" y="653"/>
                    <a:pt x="407" y="653"/>
                  </a:cubicBezTo>
                  <a:cubicBezTo>
                    <a:pt x="440" y="653"/>
                    <a:pt x="468" y="625"/>
                    <a:pt x="468" y="592"/>
                  </a:cubicBezTo>
                  <a:cubicBezTo>
                    <a:pt x="468" y="564"/>
                    <a:pt x="448" y="540"/>
                    <a:pt x="422" y="533"/>
                  </a:cubicBezTo>
                  <a:cubicBezTo>
                    <a:pt x="452" y="382"/>
                    <a:pt x="452" y="382"/>
                    <a:pt x="452" y="382"/>
                  </a:cubicBezTo>
                  <a:cubicBezTo>
                    <a:pt x="456" y="383"/>
                    <a:pt x="460" y="383"/>
                    <a:pt x="464" y="383"/>
                  </a:cubicBezTo>
                  <a:cubicBezTo>
                    <a:pt x="469" y="383"/>
                    <a:pt x="474" y="383"/>
                    <a:pt x="478" y="382"/>
                  </a:cubicBezTo>
                  <a:cubicBezTo>
                    <a:pt x="553" y="537"/>
                    <a:pt x="553" y="537"/>
                    <a:pt x="553" y="537"/>
                  </a:cubicBezTo>
                  <a:cubicBezTo>
                    <a:pt x="533" y="547"/>
                    <a:pt x="519" y="568"/>
                    <a:pt x="519" y="592"/>
                  </a:cubicBezTo>
                  <a:cubicBezTo>
                    <a:pt x="519" y="625"/>
                    <a:pt x="546" y="653"/>
                    <a:pt x="580" y="653"/>
                  </a:cubicBezTo>
                  <a:cubicBezTo>
                    <a:pt x="613" y="653"/>
                    <a:pt x="641" y="625"/>
                    <a:pt x="641" y="592"/>
                  </a:cubicBezTo>
                  <a:cubicBezTo>
                    <a:pt x="641" y="558"/>
                    <a:pt x="613" y="531"/>
                    <a:pt x="580" y="531"/>
                  </a:cubicBezTo>
                  <a:close/>
                  <a:moveTo>
                    <a:pt x="108" y="592"/>
                  </a:moveTo>
                  <a:cubicBezTo>
                    <a:pt x="108" y="618"/>
                    <a:pt x="87" y="639"/>
                    <a:pt x="61" y="639"/>
                  </a:cubicBezTo>
                  <a:cubicBezTo>
                    <a:pt x="35" y="639"/>
                    <a:pt x="14" y="618"/>
                    <a:pt x="14" y="592"/>
                  </a:cubicBezTo>
                  <a:cubicBezTo>
                    <a:pt x="14" y="566"/>
                    <a:pt x="35" y="545"/>
                    <a:pt x="61" y="545"/>
                  </a:cubicBezTo>
                  <a:cubicBezTo>
                    <a:pt x="87" y="545"/>
                    <a:pt x="108" y="566"/>
                    <a:pt x="108" y="592"/>
                  </a:cubicBezTo>
                  <a:close/>
                  <a:moveTo>
                    <a:pt x="281" y="592"/>
                  </a:moveTo>
                  <a:cubicBezTo>
                    <a:pt x="281" y="618"/>
                    <a:pt x="260" y="639"/>
                    <a:pt x="234" y="639"/>
                  </a:cubicBezTo>
                  <a:cubicBezTo>
                    <a:pt x="208" y="639"/>
                    <a:pt x="187" y="618"/>
                    <a:pt x="187" y="592"/>
                  </a:cubicBezTo>
                  <a:cubicBezTo>
                    <a:pt x="187" y="566"/>
                    <a:pt x="208" y="545"/>
                    <a:pt x="234" y="545"/>
                  </a:cubicBezTo>
                  <a:cubicBezTo>
                    <a:pt x="260" y="545"/>
                    <a:pt x="281" y="566"/>
                    <a:pt x="281" y="592"/>
                  </a:cubicBezTo>
                  <a:close/>
                  <a:moveTo>
                    <a:pt x="223" y="323"/>
                  </a:moveTo>
                  <a:cubicBezTo>
                    <a:pt x="223" y="348"/>
                    <a:pt x="202" y="369"/>
                    <a:pt x="176" y="369"/>
                  </a:cubicBezTo>
                  <a:cubicBezTo>
                    <a:pt x="150" y="369"/>
                    <a:pt x="129" y="348"/>
                    <a:pt x="129" y="323"/>
                  </a:cubicBezTo>
                  <a:cubicBezTo>
                    <a:pt x="129" y="297"/>
                    <a:pt x="150" y="276"/>
                    <a:pt x="176" y="276"/>
                  </a:cubicBezTo>
                  <a:cubicBezTo>
                    <a:pt x="202" y="276"/>
                    <a:pt x="223" y="297"/>
                    <a:pt x="223" y="323"/>
                  </a:cubicBezTo>
                  <a:close/>
                  <a:moveTo>
                    <a:pt x="273" y="61"/>
                  </a:moveTo>
                  <a:cubicBezTo>
                    <a:pt x="273" y="35"/>
                    <a:pt x="294" y="14"/>
                    <a:pt x="320" y="14"/>
                  </a:cubicBezTo>
                  <a:cubicBezTo>
                    <a:pt x="346" y="14"/>
                    <a:pt x="367" y="35"/>
                    <a:pt x="367" y="61"/>
                  </a:cubicBezTo>
                  <a:cubicBezTo>
                    <a:pt x="367" y="87"/>
                    <a:pt x="346" y="108"/>
                    <a:pt x="320" y="108"/>
                  </a:cubicBezTo>
                  <a:cubicBezTo>
                    <a:pt x="294" y="108"/>
                    <a:pt x="273" y="87"/>
                    <a:pt x="273" y="61"/>
                  </a:cubicBezTo>
                  <a:close/>
                  <a:moveTo>
                    <a:pt x="454" y="592"/>
                  </a:moveTo>
                  <a:cubicBezTo>
                    <a:pt x="454" y="618"/>
                    <a:pt x="433" y="639"/>
                    <a:pt x="407" y="639"/>
                  </a:cubicBezTo>
                  <a:cubicBezTo>
                    <a:pt x="381" y="639"/>
                    <a:pt x="360" y="618"/>
                    <a:pt x="360" y="592"/>
                  </a:cubicBezTo>
                  <a:cubicBezTo>
                    <a:pt x="360" y="566"/>
                    <a:pt x="381" y="545"/>
                    <a:pt x="407" y="545"/>
                  </a:cubicBezTo>
                  <a:cubicBezTo>
                    <a:pt x="433" y="545"/>
                    <a:pt x="454" y="566"/>
                    <a:pt x="454" y="592"/>
                  </a:cubicBezTo>
                  <a:close/>
                  <a:moveTo>
                    <a:pt x="418" y="323"/>
                  </a:moveTo>
                  <a:cubicBezTo>
                    <a:pt x="418" y="297"/>
                    <a:pt x="439" y="276"/>
                    <a:pt x="464" y="276"/>
                  </a:cubicBezTo>
                  <a:cubicBezTo>
                    <a:pt x="490" y="276"/>
                    <a:pt x="511" y="297"/>
                    <a:pt x="511" y="323"/>
                  </a:cubicBezTo>
                  <a:cubicBezTo>
                    <a:pt x="511" y="348"/>
                    <a:pt x="490" y="369"/>
                    <a:pt x="464" y="369"/>
                  </a:cubicBezTo>
                  <a:cubicBezTo>
                    <a:pt x="439" y="369"/>
                    <a:pt x="418" y="348"/>
                    <a:pt x="418" y="323"/>
                  </a:cubicBezTo>
                  <a:close/>
                  <a:moveTo>
                    <a:pt x="580" y="639"/>
                  </a:moveTo>
                  <a:cubicBezTo>
                    <a:pt x="554" y="639"/>
                    <a:pt x="533" y="618"/>
                    <a:pt x="533" y="592"/>
                  </a:cubicBezTo>
                  <a:cubicBezTo>
                    <a:pt x="533" y="566"/>
                    <a:pt x="554" y="545"/>
                    <a:pt x="580" y="545"/>
                  </a:cubicBezTo>
                  <a:cubicBezTo>
                    <a:pt x="606" y="545"/>
                    <a:pt x="627" y="566"/>
                    <a:pt x="627" y="592"/>
                  </a:cubicBezTo>
                  <a:cubicBezTo>
                    <a:pt x="627" y="618"/>
                    <a:pt x="606" y="639"/>
                    <a:pt x="580" y="6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upa 54"/>
          <p:cNvGrpSpPr/>
          <p:nvPr/>
        </p:nvGrpSpPr>
        <p:grpSpPr>
          <a:xfrm>
            <a:off x="6485752" y="4563814"/>
            <a:ext cx="5334773" cy="1316286"/>
            <a:chOff x="6485752" y="4563814"/>
            <a:chExt cx="5334773" cy="1316286"/>
          </a:xfrm>
        </p:grpSpPr>
        <p:grpSp>
          <p:nvGrpSpPr>
            <p:cNvPr id="28" name="Grupa 27"/>
            <p:cNvGrpSpPr/>
            <p:nvPr/>
          </p:nvGrpSpPr>
          <p:grpSpPr>
            <a:xfrm>
              <a:off x="6485752" y="4563814"/>
              <a:ext cx="5334773" cy="1316286"/>
              <a:chOff x="6485752" y="4652714"/>
              <a:chExt cx="5334773" cy="1316286"/>
            </a:xfrm>
          </p:grpSpPr>
          <p:sp>
            <p:nvSpPr>
              <p:cNvPr id="6" name="Rectangle 31">
                <a:extLst>
                  <a:ext uri="{FF2B5EF4-FFF2-40B4-BE49-F238E27FC236}">
                    <a16:creationId xmlns:a16="http://schemas.microsoft.com/office/drawing/2014/main" id="{001C5CD3-3193-4AD0-8304-8D60DFD20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8199" y="4878083"/>
                <a:ext cx="4103101" cy="865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9070" tIns="44539" rIns="89070" bIns="44539">
                <a:spAutoFit/>
              </a:bodyPr>
              <a:lstStyle>
                <a:lvl1pPr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Pamiętaj o platynowej zasadzie </a:t>
                </a:r>
                <a:endParaRPr lang="en-US" altLang="pl-PL" sz="2000" b="1" dirty="0">
                  <a:solidFill>
                    <a:srgbClr val="39393B"/>
                  </a:solidFill>
                  <a:latin typeface="Open Sans Light" pitchFamily="34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traktuj innych </a:t>
                </a: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tak jak oni </a:t>
                </a: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chcieliby </a:t>
                </a:r>
                <a:b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</a:b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być traktowani</a:t>
                </a:r>
                <a:endParaRPr lang="en-US" altLang="pl-PL" sz="1800" b="1" dirty="0">
                  <a:solidFill>
                    <a:schemeClr val="accent1"/>
                  </a:solidFill>
                  <a:latin typeface="Open Sans Light" pitchFamily="34" charset="0"/>
                </a:endParaRPr>
              </a:p>
            </p:txBody>
          </p:sp>
          <p:sp>
            <p:nvSpPr>
              <p:cNvPr id="22" name="Prostokąt zaokrąglony 21"/>
              <p:cNvSpPr/>
              <p:nvPr/>
            </p:nvSpPr>
            <p:spPr>
              <a:xfrm>
                <a:off x="6489699" y="4652715"/>
                <a:ext cx="5330826" cy="1316285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" name="Prostokąt z rogami zaokrąglonymi z jednej strony 22"/>
              <p:cNvSpPr/>
              <p:nvPr/>
            </p:nvSpPr>
            <p:spPr>
              <a:xfrm rot="16200000">
                <a:off x="6291160" y="4847306"/>
                <a:ext cx="1316283" cy="927100"/>
              </a:xfrm>
              <a:prstGeom prst="round2SameRect">
                <a:avLst>
                  <a:gd name="adj1" fmla="val 2351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49" name="Freeform 80"/>
            <p:cNvSpPr>
              <a:spLocks noEditPoints="1"/>
            </p:cNvSpPr>
            <p:nvPr/>
          </p:nvSpPr>
          <p:spPr bwMode="auto">
            <a:xfrm>
              <a:off x="6650849" y="4924425"/>
              <a:ext cx="623690" cy="578796"/>
            </a:xfrm>
            <a:custGeom>
              <a:avLst/>
              <a:gdLst>
                <a:gd name="T0" fmla="*/ 314 w 628"/>
                <a:gd name="T1" fmla="*/ 583 h 583"/>
                <a:gd name="T2" fmla="*/ 0 w 628"/>
                <a:gd name="T3" fmla="*/ 194 h 583"/>
                <a:gd name="T4" fmla="*/ 160 w 628"/>
                <a:gd name="T5" fmla="*/ 0 h 583"/>
                <a:gd name="T6" fmla="*/ 314 w 628"/>
                <a:gd name="T7" fmla="*/ 84 h 583"/>
                <a:gd name="T8" fmla="*/ 467 w 628"/>
                <a:gd name="T9" fmla="*/ 0 h 583"/>
                <a:gd name="T10" fmla="*/ 628 w 628"/>
                <a:gd name="T11" fmla="*/ 194 h 583"/>
                <a:gd name="T12" fmla="*/ 314 w 628"/>
                <a:gd name="T13" fmla="*/ 583 h 583"/>
                <a:gd name="T14" fmla="*/ 160 w 628"/>
                <a:gd name="T15" fmla="*/ 14 h 583"/>
                <a:gd name="T16" fmla="*/ 14 w 628"/>
                <a:gd name="T17" fmla="*/ 194 h 583"/>
                <a:gd name="T18" fmla="*/ 140 w 628"/>
                <a:gd name="T19" fmla="*/ 458 h 583"/>
                <a:gd name="T20" fmla="*/ 314 w 628"/>
                <a:gd name="T21" fmla="*/ 569 h 583"/>
                <a:gd name="T22" fmla="*/ 488 w 628"/>
                <a:gd name="T23" fmla="*/ 458 h 583"/>
                <a:gd name="T24" fmla="*/ 614 w 628"/>
                <a:gd name="T25" fmla="*/ 194 h 583"/>
                <a:gd name="T26" fmla="*/ 467 w 628"/>
                <a:gd name="T27" fmla="*/ 14 h 583"/>
                <a:gd name="T28" fmla="*/ 321 w 628"/>
                <a:gd name="T29" fmla="*/ 116 h 583"/>
                <a:gd name="T30" fmla="*/ 314 w 628"/>
                <a:gd name="T31" fmla="*/ 123 h 583"/>
                <a:gd name="T32" fmla="*/ 307 w 628"/>
                <a:gd name="T33" fmla="*/ 116 h 583"/>
                <a:gd name="T34" fmla="*/ 160 w 628"/>
                <a:gd name="T35" fmla="*/ 14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8" h="583">
                  <a:moveTo>
                    <a:pt x="314" y="583"/>
                  </a:moveTo>
                  <a:cubicBezTo>
                    <a:pt x="239" y="583"/>
                    <a:pt x="0" y="403"/>
                    <a:pt x="0" y="194"/>
                  </a:cubicBezTo>
                  <a:cubicBezTo>
                    <a:pt x="0" y="102"/>
                    <a:pt x="68" y="0"/>
                    <a:pt x="160" y="0"/>
                  </a:cubicBezTo>
                  <a:cubicBezTo>
                    <a:pt x="230" y="0"/>
                    <a:pt x="294" y="37"/>
                    <a:pt x="314" y="84"/>
                  </a:cubicBezTo>
                  <a:cubicBezTo>
                    <a:pt x="335" y="37"/>
                    <a:pt x="398" y="0"/>
                    <a:pt x="467" y="0"/>
                  </a:cubicBezTo>
                  <a:cubicBezTo>
                    <a:pt x="559" y="0"/>
                    <a:pt x="628" y="102"/>
                    <a:pt x="628" y="194"/>
                  </a:cubicBezTo>
                  <a:cubicBezTo>
                    <a:pt x="628" y="403"/>
                    <a:pt x="388" y="583"/>
                    <a:pt x="314" y="583"/>
                  </a:cubicBezTo>
                  <a:close/>
                  <a:moveTo>
                    <a:pt x="160" y="14"/>
                  </a:moveTo>
                  <a:cubicBezTo>
                    <a:pt x="91" y="14"/>
                    <a:pt x="14" y="91"/>
                    <a:pt x="14" y="194"/>
                  </a:cubicBezTo>
                  <a:cubicBezTo>
                    <a:pt x="14" y="312"/>
                    <a:pt x="93" y="410"/>
                    <a:pt x="140" y="458"/>
                  </a:cubicBezTo>
                  <a:cubicBezTo>
                    <a:pt x="207" y="526"/>
                    <a:pt x="282" y="569"/>
                    <a:pt x="314" y="569"/>
                  </a:cubicBezTo>
                  <a:cubicBezTo>
                    <a:pt x="345" y="569"/>
                    <a:pt x="421" y="526"/>
                    <a:pt x="488" y="458"/>
                  </a:cubicBezTo>
                  <a:cubicBezTo>
                    <a:pt x="535" y="410"/>
                    <a:pt x="614" y="312"/>
                    <a:pt x="614" y="194"/>
                  </a:cubicBezTo>
                  <a:cubicBezTo>
                    <a:pt x="614" y="91"/>
                    <a:pt x="536" y="14"/>
                    <a:pt x="467" y="14"/>
                  </a:cubicBezTo>
                  <a:cubicBezTo>
                    <a:pt x="383" y="14"/>
                    <a:pt x="321" y="68"/>
                    <a:pt x="321" y="116"/>
                  </a:cubicBezTo>
                  <a:cubicBezTo>
                    <a:pt x="321" y="120"/>
                    <a:pt x="318" y="123"/>
                    <a:pt x="314" y="123"/>
                  </a:cubicBezTo>
                  <a:cubicBezTo>
                    <a:pt x="310" y="123"/>
                    <a:pt x="307" y="120"/>
                    <a:pt x="307" y="116"/>
                  </a:cubicBezTo>
                  <a:cubicBezTo>
                    <a:pt x="307" y="58"/>
                    <a:pt x="229" y="14"/>
                    <a:pt x="160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upa 53"/>
          <p:cNvGrpSpPr/>
          <p:nvPr/>
        </p:nvGrpSpPr>
        <p:grpSpPr>
          <a:xfrm>
            <a:off x="6485752" y="2925514"/>
            <a:ext cx="5334773" cy="1316286"/>
            <a:chOff x="6485752" y="2925514"/>
            <a:chExt cx="5334773" cy="1316286"/>
          </a:xfrm>
        </p:grpSpPr>
        <p:grpSp>
          <p:nvGrpSpPr>
            <p:cNvPr id="27" name="Grupa 26"/>
            <p:cNvGrpSpPr/>
            <p:nvPr/>
          </p:nvGrpSpPr>
          <p:grpSpPr>
            <a:xfrm>
              <a:off x="6485752" y="2925514"/>
              <a:ext cx="5334773" cy="1316286"/>
              <a:chOff x="6485752" y="3014414"/>
              <a:chExt cx="5334773" cy="1316286"/>
            </a:xfrm>
          </p:grpSpPr>
          <p:sp>
            <p:nvSpPr>
              <p:cNvPr id="5" name="Rectangle 30">
                <a:extLst>
                  <a:ext uri="{FF2B5EF4-FFF2-40B4-BE49-F238E27FC236}">
                    <a16:creationId xmlns:a16="http://schemas.microsoft.com/office/drawing/2014/main" id="{E4D10464-294F-4E1E-AC9B-40F07D806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8199" y="3350583"/>
                <a:ext cx="4103101" cy="643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9070" tIns="44539" rIns="89070" bIns="44539">
                <a:spAutoFit/>
              </a:bodyPr>
              <a:lstStyle>
                <a:lvl1pPr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1470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4700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b="1" dirty="0">
                    <a:solidFill>
                      <a:srgbClr val="39393B"/>
                    </a:solidFill>
                    <a:latin typeface="Open Sans Light" pitchFamily="34" charset="0"/>
                  </a:rPr>
                  <a:t>Nie wierz w stereotypy </a:t>
                </a:r>
                <a:r>
                  <a:rPr lang="pl-PL" altLang="pl-PL" sz="2000" dirty="0">
                    <a:solidFill>
                      <a:srgbClr val="39393B"/>
                    </a:solidFill>
                    <a:latin typeface="Open Sans Light" pitchFamily="34" charset="0"/>
                  </a:rPr>
                  <a:t> 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pl-PL" altLang="pl-PL" sz="2000" dirty="0">
                    <a:solidFill>
                      <a:srgbClr val="39393B"/>
                    </a:solidFill>
                    <a:latin typeface="Open Sans Light" pitchFamily="34" charset="0"/>
                  </a:rPr>
                  <a:t>k</a:t>
                </a:r>
                <a:r>
                  <a:rPr lang="pl-PL" altLang="pl-PL" sz="1800" dirty="0">
                    <a:solidFill>
                      <a:srgbClr val="39393B"/>
                    </a:solidFill>
                    <a:latin typeface="Open Sans Light" pitchFamily="34" charset="0"/>
                  </a:rPr>
                  <a:t>orzystaj z </a:t>
                </a:r>
                <a:r>
                  <a:rPr lang="pl-PL" altLang="pl-PL" sz="1800" b="1" dirty="0">
                    <a:solidFill>
                      <a:schemeClr val="accent1"/>
                    </a:solidFill>
                    <a:latin typeface="Open Sans Light" pitchFamily="34" charset="0"/>
                  </a:rPr>
                  <a:t>narzędzi diagnostycznych</a:t>
                </a:r>
                <a:endParaRPr lang="en-US" altLang="pl-PL" sz="1800" b="1" dirty="0">
                  <a:solidFill>
                    <a:schemeClr val="accent1"/>
                  </a:solidFill>
                  <a:latin typeface="Open Sans Light" pitchFamily="34" charset="0"/>
                </a:endParaRPr>
              </a:p>
            </p:txBody>
          </p:sp>
          <p:sp>
            <p:nvSpPr>
              <p:cNvPr id="19" name="Prostokąt zaokrąglony 18"/>
              <p:cNvSpPr/>
              <p:nvPr/>
            </p:nvSpPr>
            <p:spPr>
              <a:xfrm>
                <a:off x="6489699" y="3014415"/>
                <a:ext cx="5330826" cy="1316285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rostokąt z rogami zaokrąglonymi z jednej strony 19"/>
              <p:cNvSpPr/>
              <p:nvPr/>
            </p:nvSpPr>
            <p:spPr>
              <a:xfrm rot="16200000">
                <a:off x="6291160" y="3209006"/>
                <a:ext cx="1316283" cy="927100"/>
              </a:xfrm>
              <a:prstGeom prst="round2SameRect">
                <a:avLst>
                  <a:gd name="adj1" fmla="val 2351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0" name="Freeform 132"/>
            <p:cNvSpPr>
              <a:spLocks noEditPoints="1"/>
            </p:cNvSpPr>
            <p:nvPr/>
          </p:nvSpPr>
          <p:spPr bwMode="auto">
            <a:xfrm>
              <a:off x="6608655" y="3409950"/>
              <a:ext cx="699064" cy="300894"/>
            </a:xfrm>
            <a:custGeom>
              <a:avLst/>
              <a:gdLst>
                <a:gd name="T0" fmla="*/ 596 w 765"/>
                <a:gd name="T1" fmla="*/ 0 h 339"/>
                <a:gd name="T2" fmla="*/ 443 w 765"/>
                <a:gd name="T3" fmla="*/ 97 h 339"/>
                <a:gd name="T4" fmla="*/ 415 w 765"/>
                <a:gd name="T5" fmla="*/ 88 h 339"/>
                <a:gd name="T6" fmla="*/ 382 w 765"/>
                <a:gd name="T7" fmla="*/ 58 h 339"/>
                <a:gd name="T8" fmla="*/ 349 w 765"/>
                <a:gd name="T9" fmla="*/ 88 h 339"/>
                <a:gd name="T10" fmla="*/ 321 w 765"/>
                <a:gd name="T11" fmla="*/ 97 h 339"/>
                <a:gd name="T12" fmla="*/ 169 w 765"/>
                <a:gd name="T13" fmla="*/ 0 h 339"/>
                <a:gd name="T14" fmla="*/ 0 w 765"/>
                <a:gd name="T15" fmla="*/ 170 h 339"/>
                <a:gd name="T16" fmla="*/ 169 w 765"/>
                <a:gd name="T17" fmla="*/ 339 h 339"/>
                <a:gd name="T18" fmla="*/ 338 w 765"/>
                <a:gd name="T19" fmla="*/ 170 h 339"/>
                <a:gd name="T20" fmla="*/ 327 w 765"/>
                <a:gd name="T21" fmla="*/ 109 h 339"/>
                <a:gd name="T22" fmla="*/ 351 w 765"/>
                <a:gd name="T23" fmla="*/ 102 h 339"/>
                <a:gd name="T24" fmla="*/ 382 w 765"/>
                <a:gd name="T25" fmla="*/ 124 h 339"/>
                <a:gd name="T26" fmla="*/ 414 w 765"/>
                <a:gd name="T27" fmla="*/ 102 h 339"/>
                <a:gd name="T28" fmla="*/ 438 w 765"/>
                <a:gd name="T29" fmla="*/ 109 h 339"/>
                <a:gd name="T30" fmla="*/ 427 w 765"/>
                <a:gd name="T31" fmla="*/ 170 h 339"/>
                <a:gd name="T32" fmla="*/ 596 w 765"/>
                <a:gd name="T33" fmla="*/ 339 h 339"/>
                <a:gd name="T34" fmla="*/ 765 w 765"/>
                <a:gd name="T35" fmla="*/ 170 h 339"/>
                <a:gd name="T36" fmla="*/ 596 w 765"/>
                <a:gd name="T37" fmla="*/ 0 h 339"/>
                <a:gd name="T38" fmla="*/ 169 w 765"/>
                <a:gd name="T39" fmla="*/ 325 h 339"/>
                <a:gd name="T40" fmla="*/ 14 w 765"/>
                <a:gd name="T41" fmla="*/ 170 h 339"/>
                <a:gd name="T42" fmla="*/ 169 w 765"/>
                <a:gd name="T43" fmla="*/ 14 h 339"/>
                <a:gd name="T44" fmla="*/ 324 w 765"/>
                <a:gd name="T45" fmla="*/ 170 h 339"/>
                <a:gd name="T46" fmla="*/ 169 w 765"/>
                <a:gd name="T47" fmla="*/ 325 h 339"/>
                <a:gd name="T48" fmla="*/ 382 w 765"/>
                <a:gd name="T49" fmla="*/ 110 h 339"/>
                <a:gd name="T50" fmla="*/ 363 w 765"/>
                <a:gd name="T51" fmla="*/ 91 h 339"/>
                <a:gd name="T52" fmla="*/ 382 w 765"/>
                <a:gd name="T53" fmla="*/ 72 h 339"/>
                <a:gd name="T54" fmla="*/ 401 w 765"/>
                <a:gd name="T55" fmla="*/ 91 h 339"/>
                <a:gd name="T56" fmla="*/ 382 w 765"/>
                <a:gd name="T57" fmla="*/ 110 h 339"/>
                <a:gd name="T58" fmla="*/ 596 w 765"/>
                <a:gd name="T59" fmla="*/ 325 h 339"/>
                <a:gd name="T60" fmla="*/ 441 w 765"/>
                <a:gd name="T61" fmla="*/ 170 h 339"/>
                <a:gd name="T62" fmla="*/ 596 w 765"/>
                <a:gd name="T63" fmla="*/ 14 h 339"/>
                <a:gd name="T64" fmla="*/ 751 w 765"/>
                <a:gd name="T65" fmla="*/ 170 h 339"/>
                <a:gd name="T66" fmla="*/ 596 w 765"/>
                <a:gd name="T67" fmla="*/ 325 h 339"/>
                <a:gd name="T68" fmla="*/ 233 w 765"/>
                <a:gd name="T69" fmla="*/ 55 h 339"/>
                <a:gd name="T70" fmla="*/ 223 w 765"/>
                <a:gd name="T71" fmla="*/ 58 h 339"/>
                <a:gd name="T72" fmla="*/ 57 w 765"/>
                <a:gd name="T73" fmla="*/ 115 h 339"/>
                <a:gd name="T74" fmla="*/ 51 w 765"/>
                <a:gd name="T75" fmla="*/ 119 h 339"/>
                <a:gd name="T76" fmla="*/ 48 w 765"/>
                <a:gd name="T77" fmla="*/ 118 h 339"/>
                <a:gd name="T78" fmla="*/ 45 w 765"/>
                <a:gd name="T79" fmla="*/ 109 h 339"/>
                <a:gd name="T80" fmla="*/ 229 w 765"/>
                <a:gd name="T81" fmla="*/ 45 h 339"/>
                <a:gd name="T82" fmla="*/ 233 w 765"/>
                <a:gd name="T83" fmla="*/ 55 h 339"/>
                <a:gd name="T84" fmla="*/ 660 w 765"/>
                <a:gd name="T85" fmla="*/ 55 h 339"/>
                <a:gd name="T86" fmla="*/ 650 w 765"/>
                <a:gd name="T87" fmla="*/ 58 h 339"/>
                <a:gd name="T88" fmla="*/ 484 w 765"/>
                <a:gd name="T89" fmla="*/ 115 h 339"/>
                <a:gd name="T90" fmla="*/ 478 w 765"/>
                <a:gd name="T91" fmla="*/ 119 h 339"/>
                <a:gd name="T92" fmla="*/ 475 w 765"/>
                <a:gd name="T93" fmla="*/ 118 h 339"/>
                <a:gd name="T94" fmla="*/ 471 w 765"/>
                <a:gd name="T95" fmla="*/ 109 h 339"/>
                <a:gd name="T96" fmla="*/ 656 w 765"/>
                <a:gd name="T97" fmla="*/ 45 h 339"/>
                <a:gd name="T98" fmla="*/ 660 w 765"/>
                <a:gd name="T99" fmla="*/ 5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5" h="339">
                  <a:moveTo>
                    <a:pt x="596" y="0"/>
                  </a:moveTo>
                  <a:cubicBezTo>
                    <a:pt x="529" y="0"/>
                    <a:pt x="471" y="40"/>
                    <a:pt x="443" y="97"/>
                  </a:cubicBezTo>
                  <a:cubicBezTo>
                    <a:pt x="434" y="93"/>
                    <a:pt x="425" y="90"/>
                    <a:pt x="415" y="88"/>
                  </a:cubicBezTo>
                  <a:cubicBezTo>
                    <a:pt x="414" y="71"/>
                    <a:pt x="399" y="58"/>
                    <a:pt x="382" y="58"/>
                  </a:cubicBezTo>
                  <a:cubicBezTo>
                    <a:pt x="365" y="58"/>
                    <a:pt x="351" y="71"/>
                    <a:pt x="349" y="88"/>
                  </a:cubicBezTo>
                  <a:cubicBezTo>
                    <a:pt x="340" y="90"/>
                    <a:pt x="330" y="93"/>
                    <a:pt x="321" y="97"/>
                  </a:cubicBezTo>
                  <a:cubicBezTo>
                    <a:pt x="294" y="40"/>
                    <a:pt x="236" y="0"/>
                    <a:pt x="169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3"/>
                    <a:pt x="76" y="339"/>
                    <a:pt x="169" y="339"/>
                  </a:cubicBezTo>
                  <a:cubicBezTo>
                    <a:pt x="262" y="339"/>
                    <a:pt x="338" y="263"/>
                    <a:pt x="338" y="170"/>
                  </a:cubicBezTo>
                  <a:cubicBezTo>
                    <a:pt x="338" y="148"/>
                    <a:pt x="334" y="128"/>
                    <a:pt x="327" y="109"/>
                  </a:cubicBezTo>
                  <a:cubicBezTo>
                    <a:pt x="335" y="106"/>
                    <a:pt x="343" y="103"/>
                    <a:pt x="351" y="102"/>
                  </a:cubicBezTo>
                  <a:cubicBezTo>
                    <a:pt x="355" y="115"/>
                    <a:pt x="368" y="124"/>
                    <a:pt x="382" y="124"/>
                  </a:cubicBezTo>
                  <a:cubicBezTo>
                    <a:pt x="397" y="124"/>
                    <a:pt x="409" y="115"/>
                    <a:pt x="414" y="102"/>
                  </a:cubicBezTo>
                  <a:cubicBezTo>
                    <a:pt x="422" y="103"/>
                    <a:pt x="430" y="106"/>
                    <a:pt x="438" y="109"/>
                  </a:cubicBezTo>
                  <a:cubicBezTo>
                    <a:pt x="431" y="128"/>
                    <a:pt x="427" y="148"/>
                    <a:pt x="427" y="170"/>
                  </a:cubicBezTo>
                  <a:cubicBezTo>
                    <a:pt x="427" y="263"/>
                    <a:pt x="502" y="339"/>
                    <a:pt x="596" y="339"/>
                  </a:cubicBezTo>
                  <a:cubicBezTo>
                    <a:pt x="689" y="339"/>
                    <a:pt x="765" y="263"/>
                    <a:pt x="765" y="170"/>
                  </a:cubicBezTo>
                  <a:cubicBezTo>
                    <a:pt x="765" y="76"/>
                    <a:pt x="689" y="0"/>
                    <a:pt x="596" y="0"/>
                  </a:cubicBezTo>
                  <a:close/>
                  <a:moveTo>
                    <a:pt x="169" y="325"/>
                  </a:moveTo>
                  <a:cubicBezTo>
                    <a:pt x="83" y="325"/>
                    <a:pt x="14" y="255"/>
                    <a:pt x="14" y="170"/>
                  </a:cubicBezTo>
                  <a:cubicBezTo>
                    <a:pt x="14" y="84"/>
                    <a:pt x="83" y="14"/>
                    <a:pt x="169" y="14"/>
                  </a:cubicBezTo>
                  <a:cubicBezTo>
                    <a:pt x="254" y="14"/>
                    <a:pt x="324" y="84"/>
                    <a:pt x="324" y="170"/>
                  </a:cubicBezTo>
                  <a:cubicBezTo>
                    <a:pt x="324" y="255"/>
                    <a:pt x="254" y="325"/>
                    <a:pt x="169" y="325"/>
                  </a:cubicBezTo>
                  <a:close/>
                  <a:moveTo>
                    <a:pt x="382" y="110"/>
                  </a:moveTo>
                  <a:cubicBezTo>
                    <a:pt x="372" y="110"/>
                    <a:pt x="363" y="102"/>
                    <a:pt x="363" y="91"/>
                  </a:cubicBezTo>
                  <a:cubicBezTo>
                    <a:pt x="363" y="80"/>
                    <a:pt x="372" y="72"/>
                    <a:pt x="382" y="72"/>
                  </a:cubicBezTo>
                  <a:cubicBezTo>
                    <a:pt x="393" y="72"/>
                    <a:pt x="401" y="80"/>
                    <a:pt x="401" y="91"/>
                  </a:cubicBezTo>
                  <a:cubicBezTo>
                    <a:pt x="401" y="102"/>
                    <a:pt x="393" y="110"/>
                    <a:pt x="382" y="110"/>
                  </a:cubicBezTo>
                  <a:close/>
                  <a:moveTo>
                    <a:pt x="596" y="325"/>
                  </a:moveTo>
                  <a:cubicBezTo>
                    <a:pt x="510" y="325"/>
                    <a:pt x="441" y="255"/>
                    <a:pt x="441" y="170"/>
                  </a:cubicBezTo>
                  <a:cubicBezTo>
                    <a:pt x="441" y="84"/>
                    <a:pt x="510" y="14"/>
                    <a:pt x="596" y="14"/>
                  </a:cubicBezTo>
                  <a:cubicBezTo>
                    <a:pt x="681" y="14"/>
                    <a:pt x="751" y="84"/>
                    <a:pt x="751" y="170"/>
                  </a:cubicBezTo>
                  <a:cubicBezTo>
                    <a:pt x="751" y="255"/>
                    <a:pt x="681" y="325"/>
                    <a:pt x="596" y="325"/>
                  </a:cubicBezTo>
                  <a:close/>
                  <a:moveTo>
                    <a:pt x="233" y="55"/>
                  </a:moveTo>
                  <a:cubicBezTo>
                    <a:pt x="231" y="58"/>
                    <a:pt x="227" y="60"/>
                    <a:pt x="223" y="58"/>
                  </a:cubicBezTo>
                  <a:cubicBezTo>
                    <a:pt x="162" y="28"/>
                    <a:pt x="87" y="53"/>
                    <a:pt x="57" y="115"/>
                  </a:cubicBezTo>
                  <a:cubicBezTo>
                    <a:pt x="56" y="118"/>
                    <a:pt x="53" y="119"/>
                    <a:pt x="51" y="119"/>
                  </a:cubicBezTo>
                  <a:cubicBezTo>
                    <a:pt x="50" y="119"/>
                    <a:pt x="49" y="119"/>
                    <a:pt x="48" y="118"/>
                  </a:cubicBezTo>
                  <a:cubicBezTo>
                    <a:pt x="44" y="117"/>
                    <a:pt x="43" y="112"/>
                    <a:pt x="45" y="109"/>
                  </a:cubicBezTo>
                  <a:cubicBezTo>
                    <a:pt x="78" y="40"/>
                    <a:pt x="161" y="12"/>
                    <a:pt x="229" y="45"/>
                  </a:cubicBezTo>
                  <a:cubicBezTo>
                    <a:pt x="233" y="47"/>
                    <a:pt x="234" y="51"/>
                    <a:pt x="233" y="55"/>
                  </a:cubicBezTo>
                  <a:close/>
                  <a:moveTo>
                    <a:pt x="660" y="55"/>
                  </a:moveTo>
                  <a:cubicBezTo>
                    <a:pt x="658" y="58"/>
                    <a:pt x="654" y="60"/>
                    <a:pt x="650" y="58"/>
                  </a:cubicBezTo>
                  <a:cubicBezTo>
                    <a:pt x="589" y="28"/>
                    <a:pt x="514" y="53"/>
                    <a:pt x="484" y="115"/>
                  </a:cubicBezTo>
                  <a:cubicBezTo>
                    <a:pt x="483" y="118"/>
                    <a:pt x="480" y="119"/>
                    <a:pt x="478" y="119"/>
                  </a:cubicBezTo>
                  <a:cubicBezTo>
                    <a:pt x="477" y="119"/>
                    <a:pt x="476" y="119"/>
                    <a:pt x="475" y="118"/>
                  </a:cubicBezTo>
                  <a:cubicBezTo>
                    <a:pt x="471" y="117"/>
                    <a:pt x="470" y="112"/>
                    <a:pt x="471" y="109"/>
                  </a:cubicBezTo>
                  <a:cubicBezTo>
                    <a:pt x="505" y="40"/>
                    <a:pt x="588" y="12"/>
                    <a:pt x="656" y="45"/>
                  </a:cubicBezTo>
                  <a:cubicBezTo>
                    <a:pt x="660" y="47"/>
                    <a:pt x="661" y="51"/>
                    <a:pt x="660" y="5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2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3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7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8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2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59618" y="3400650"/>
            <a:ext cx="8281987" cy="707979"/>
          </a:xfrm>
        </p:spPr>
        <p:txBody>
          <a:bodyPr>
            <a:normAutofit/>
          </a:bodyPr>
          <a:lstStyle/>
          <a:p>
            <a:r>
              <a:rPr lang="pl-PL" sz="4000" dirty="0"/>
              <a:t>Dziękujemy za zainteresowanie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Extended DISC</a:t>
            </a:r>
          </a:p>
        </p:txBody>
      </p:sp>
    </p:spTree>
    <p:extLst>
      <p:ext uri="{BB962C8B-B14F-4D97-AF65-F5344CB8AC3E}">
        <p14:creationId xmlns:p14="http://schemas.microsoft.com/office/powerpoint/2010/main" val="10915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 flipV="1">
            <a:off x="2686050" y="1028700"/>
            <a:ext cx="0" cy="2400300"/>
          </a:xfrm>
          <a:prstGeom prst="line">
            <a:avLst/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>
            <a:endCxn id="10" idx="1"/>
          </p:cNvCxnSpPr>
          <p:nvPr/>
        </p:nvCxnSpPr>
        <p:spPr>
          <a:xfrm>
            <a:off x="2686050" y="1019175"/>
            <a:ext cx="3780860" cy="0"/>
          </a:xfrm>
          <a:prstGeom prst="line">
            <a:avLst/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/>
          <p:cNvCxnSpPr/>
          <p:nvPr/>
        </p:nvCxnSpPr>
        <p:spPr>
          <a:xfrm flipH="1">
            <a:off x="-2691166" y="4408764"/>
            <a:ext cx="4786666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15" y="1207823"/>
            <a:ext cx="5253390" cy="445292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466910" y="788342"/>
            <a:ext cx="389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+mj-lt"/>
              </a:rPr>
              <a:t>Masz pytania?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466910" y="1250007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</a:rPr>
              <a:t>Skontaktuj się z nami!</a:t>
            </a:r>
          </a:p>
        </p:txBody>
      </p:sp>
      <p:grpSp>
        <p:nvGrpSpPr>
          <p:cNvPr id="27" name="Grupa 26"/>
          <p:cNvGrpSpPr/>
          <p:nvPr/>
        </p:nvGrpSpPr>
        <p:grpSpPr>
          <a:xfrm>
            <a:off x="6666770" y="4775200"/>
            <a:ext cx="5020810" cy="838120"/>
            <a:chOff x="7527889" y="5602514"/>
            <a:chExt cx="3580624" cy="597711"/>
          </a:xfrm>
          <a:effectLst/>
        </p:grpSpPr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9" y="5620434"/>
              <a:ext cx="1252566" cy="579791"/>
            </a:xfrm>
            <a:prstGeom prst="rect">
              <a:avLst/>
            </a:prstGeom>
          </p:spPr>
        </p:pic>
        <p:sp>
          <p:nvSpPr>
            <p:cNvPr id="29" name="Slide Number Placeholder 5"/>
            <p:cNvSpPr txBox="1">
              <a:spLocks/>
            </p:cNvSpPr>
            <p:nvPr/>
          </p:nvSpPr>
          <p:spPr>
            <a:xfrm>
              <a:off x="8815257" y="5756684"/>
              <a:ext cx="2293256" cy="307290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sp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dirty="0">
                  <a:solidFill>
                    <a:schemeClr val="tx1"/>
                  </a:solidFill>
                </a:rPr>
                <a:t>www.extended.tools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Łącznik prosty 29"/>
            <p:cNvCxnSpPr/>
            <p:nvPr/>
          </p:nvCxnSpPr>
          <p:spPr>
            <a:xfrm>
              <a:off x="8947824" y="5602514"/>
              <a:ext cx="0" cy="576000"/>
            </a:xfrm>
            <a:prstGeom prst="line">
              <a:avLst/>
            </a:prstGeom>
            <a:ln w="19050">
              <a:solidFill>
                <a:srgbClr val="ED0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a 34"/>
          <p:cNvGrpSpPr/>
          <p:nvPr/>
        </p:nvGrpSpPr>
        <p:grpSpPr>
          <a:xfrm>
            <a:off x="6542996" y="3057113"/>
            <a:ext cx="7892669" cy="438653"/>
            <a:chOff x="6903606" y="-699403"/>
            <a:chExt cx="7892669" cy="438653"/>
          </a:xfrm>
        </p:grpSpPr>
        <p:sp>
          <p:nvSpPr>
            <p:cNvPr id="32" name="Prostokąt zaokrąglony 31"/>
            <p:cNvSpPr/>
            <p:nvPr/>
          </p:nvSpPr>
          <p:spPr>
            <a:xfrm>
              <a:off x="6903606" y="-699403"/>
              <a:ext cx="7892669" cy="438653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Ins="0" rtlCol="0" anchor="ctr"/>
            <a:lstStyle/>
            <a:p>
              <a:r>
                <a:rPr lang="pl-PL" sz="2000" b="1" dirty="0"/>
                <a:t>facebook.com/</a:t>
              </a:r>
              <a:r>
                <a:rPr lang="pl-PL" sz="2000" b="1" dirty="0" err="1"/>
                <a:t>ExtendedDISCPolska</a:t>
              </a:r>
              <a:endParaRPr lang="pl-PL" sz="2000" b="1" dirty="0"/>
            </a:p>
          </p:txBody>
        </p:sp>
        <p:sp>
          <p:nvSpPr>
            <p:cNvPr id="26" name="Freeform 101"/>
            <p:cNvSpPr>
              <a:spLocks/>
            </p:cNvSpPr>
            <p:nvPr/>
          </p:nvSpPr>
          <p:spPr bwMode="auto">
            <a:xfrm>
              <a:off x="7026010" y="-585245"/>
              <a:ext cx="102050" cy="210336"/>
            </a:xfrm>
            <a:custGeom>
              <a:avLst/>
              <a:gdLst>
                <a:gd name="T0" fmla="*/ 30 w 120"/>
                <a:gd name="T1" fmla="*/ 248 h 248"/>
                <a:gd name="T2" fmla="*/ 30 w 120"/>
                <a:gd name="T3" fmla="*/ 132 h 248"/>
                <a:gd name="T4" fmla="*/ 0 w 120"/>
                <a:gd name="T5" fmla="*/ 132 h 248"/>
                <a:gd name="T6" fmla="*/ 0 w 120"/>
                <a:gd name="T7" fmla="*/ 90 h 248"/>
                <a:gd name="T8" fmla="*/ 30 w 120"/>
                <a:gd name="T9" fmla="*/ 90 h 248"/>
                <a:gd name="T10" fmla="*/ 30 w 120"/>
                <a:gd name="T11" fmla="*/ 54 h 248"/>
                <a:gd name="T12" fmla="*/ 91 w 120"/>
                <a:gd name="T13" fmla="*/ 0 h 248"/>
                <a:gd name="T14" fmla="*/ 120 w 120"/>
                <a:gd name="T15" fmla="*/ 2 h 248"/>
                <a:gd name="T16" fmla="*/ 119 w 120"/>
                <a:gd name="T17" fmla="*/ 41 h 248"/>
                <a:gd name="T18" fmla="*/ 92 w 120"/>
                <a:gd name="T19" fmla="*/ 41 h 248"/>
                <a:gd name="T20" fmla="*/ 75 w 120"/>
                <a:gd name="T21" fmla="*/ 59 h 248"/>
                <a:gd name="T22" fmla="*/ 75 w 120"/>
                <a:gd name="T23" fmla="*/ 90 h 248"/>
                <a:gd name="T24" fmla="*/ 120 w 120"/>
                <a:gd name="T25" fmla="*/ 90 h 248"/>
                <a:gd name="T26" fmla="*/ 118 w 120"/>
                <a:gd name="T27" fmla="*/ 132 h 248"/>
                <a:gd name="T28" fmla="*/ 75 w 120"/>
                <a:gd name="T29" fmla="*/ 132 h 248"/>
                <a:gd name="T30" fmla="*/ 75 w 120"/>
                <a:gd name="T31" fmla="*/ 248 h 248"/>
                <a:gd name="T32" fmla="*/ 30 w 120"/>
                <a:gd name="T33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248">
                  <a:moveTo>
                    <a:pt x="30" y="248"/>
                  </a:moveTo>
                  <a:cubicBezTo>
                    <a:pt x="30" y="132"/>
                    <a:pt x="30" y="132"/>
                    <a:pt x="3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90"/>
                    <a:pt x="30" y="73"/>
                    <a:pt x="30" y="54"/>
                  </a:cubicBezTo>
                  <a:cubicBezTo>
                    <a:pt x="30" y="26"/>
                    <a:pt x="49" y="0"/>
                    <a:pt x="91" y="0"/>
                  </a:cubicBezTo>
                  <a:cubicBezTo>
                    <a:pt x="107" y="0"/>
                    <a:pt x="120" y="2"/>
                    <a:pt x="120" y="2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06" y="41"/>
                    <a:pt x="92" y="41"/>
                  </a:cubicBezTo>
                  <a:cubicBezTo>
                    <a:pt x="77" y="41"/>
                    <a:pt x="75" y="48"/>
                    <a:pt x="75" y="59"/>
                  </a:cubicBezTo>
                  <a:cubicBezTo>
                    <a:pt x="75" y="68"/>
                    <a:pt x="75" y="40"/>
                    <a:pt x="75" y="90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5" y="248"/>
                    <a:pt x="75" y="248"/>
                    <a:pt x="75" y="248"/>
                  </a:cubicBezTo>
                  <a:lnTo>
                    <a:pt x="30" y="2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6542996" y="3615573"/>
            <a:ext cx="7892669" cy="438653"/>
            <a:chOff x="6903606" y="-140943"/>
            <a:chExt cx="7892669" cy="438653"/>
          </a:xfrm>
        </p:grpSpPr>
        <p:sp>
          <p:nvSpPr>
            <p:cNvPr id="33" name="Prostokąt zaokrąglony 32"/>
            <p:cNvSpPr/>
            <p:nvPr/>
          </p:nvSpPr>
          <p:spPr>
            <a:xfrm>
              <a:off x="6903606" y="-140943"/>
              <a:ext cx="7892669" cy="43865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Ins="0" rtlCol="0" anchor="ctr"/>
            <a:lstStyle/>
            <a:p>
              <a:r>
                <a:rPr lang="pl-PL" sz="2000" b="1" dirty="0"/>
                <a:t>22.866.54.75 </a:t>
              </a:r>
            </a:p>
          </p:txBody>
        </p:sp>
        <p:grpSp>
          <p:nvGrpSpPr>
            <p:cNvPr id="19" name="Group 48"/>
            <p:cNvGrpSpPr/>
            <p:nvPr/>
          </p:nvGrpSpPr>
          <p:grpSpPr>
            <a:xfrm>
              <a:off x="7026010" y="-51629"/>
              <a:ext cx="173647" cy="232464"/>
              <a:chOff x="8522791" y="5970468"/>
              <a:chExt cx="231529" cy="309951"/>
            </a:xfrm>
            <a:solidFill>
              <a:schemeClr val="bg1"/>
            </a:solidFill>
          </p:grpSpPr>
          <p:sp>
            <p:nvSpPr>
              <p:cNvPr id="20" name="Freeform 93"/>
              <p:cNvSpPr>
                <a:spLocks/>
              </p:cNvSpPr>
              <p:nvPr/>
            </p:nvSpPr>
            <p:spPr bwMode="auto">
              <a:xfrm>
                <a:off x="8522791" y="5999410"/>
                <a:ext cx="187651" cy="281009"/>
              </a:xfrm>
              <a:custGeom>
                <a:avLst/>
                <a:gdLst>
                  <a:gd name="T0" fmla="*/ 66 w 160"/>
                  <a:gd name="T1" fmla="*/ 62 h 239"/>
                  <a:gd name="T2" fmla="*/ 124 w 160"/>
                  <a:gd name="T3" fmla="*/ 162 h 239"/>
                  <a:gd name="T4" fmla="*/ 160 w 160"/>
                  <a:gd name="T5" fmla="*/ 224 h 239"/>
                  <a:gd name="T6" fmla="*/ 111 w 160"/>
                  <a:gd name="T7" fmla="*/ 228 h 239"/>
                  <a:gd name="T8" fmla="*/ 2 w 160"/>
                  <a:gd name="T9" fmla="*/ 38 h 239"/>
                  <a:gd name="T10" fmla="*/ 31 w 160"/>
                  <a:gd name="T11" fmla="*/ 0 h 239"/>
                  <a:gd name="T12" fmla="*/ 66 w 160"/>
                  <a:gd name="T13" fmla="*/ 6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39">
                    <a:moveTo>
                      <a:pt x="66" y="62"/>
                    </a:moveTo>
                    <a:cubicBezTo>
                      <a:pt x="31" y="83"/>
                      <a:pt x="85" y="184"/>
                      <a:pt x="124" y="162"/>
                    </a:cubicBezTo>
                    <a:cubicBezTo>
                      <a:pt x="131" y="173"/>
                      <a:pt x="153" y="212"/>
                      <a:pt x="160" y="224"/>
                    </a:cubicBezTo>
                    <a:cubicBezTo>
                      <a:pt x="143" y="233"/>
                      <a:pt x="130" y="239"/>
                      <a:pt x="111" y="228"/>
                    </a:cubicBezTo>
                    <a:cubicBezTo>
                      <a:pt x="58" y="198"/>
                      <a:pt x="0" y="98"/>
                      <a:pt x="2" y="38"/>
                    </a:cubicBezTo>
                    <a:cubicBezTo>
                      <a:pt x="2" y="17"/>
                      <a:pt x="15" y="9"/>
                      <a:pt x="31" y="0"/>
                    </a:cubicBezTo>
                    <a:cubicBezTo>
                      <a:pt x="37" y="12"/>
                      <a:pt x="60" y="50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1" name="Freeform 94"/>
              <p:cNvSpPr>
                <a:spLocks/>
              </p:cNvSpPr>
              <p:nvPr/>
            </p:nvSpPr>
            <p:spPr bwMode="auto">
              <a:xfrm>
                <a:off x="8562935" y="5970468"/>
                <a:ext cx="82155" cy="103628"/>
              </a:xfrm>
              <a:custGeom>
                <a:avLst/>
                <a:gdLst>
                  <a:gd name="T0" fmla="*/ 47 w 70"/>
                  <a:gd name="T1" fmla="*/ 85 h 88"/>
                  <a:gd name="T2" fmla="*/ 36 w 70"/>
                  <a:gd name="T3" fmla="*/ 83 h 88"/>
                  <a:gd name="T4" fmla="*/ 3 w 70"/>
                  <a:gd name="T5" fmla="*/ 24 h 88"/>
                  <a:gd name="T6" fmla="*/ 5 w 70"/>
                  <a:gd name="T7" fmla="*/ 13 h 88"/>
                  <a:gd name="T8" fmla="*/ 23 w 70"/>
                  <a:gd name="T9" fmla="*/ 3 h 88"/>
                  <a:gd name="T10" fmla="*/ 34 w 70"/>
                  <a:gd name="T11" fmla="*/ 6 h 88"/>
                  <a:gd name="T12" fmla="*/ 68 w 70"/>
                  <a:gd name="T13" fmla="*/ 64 h 88"/>
                  <a:gd name="T14" fmla="*/ 65 w 70"/>
                  <a:gd name="T15" fmla="*/ 75 h 88"/>
                  <a:gd name="T16" fmla="*/ 47 w 70"/>
                  <a:gd name="T17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8">
                    <a:moveTo>
                      <a:pt x="47" y="85"/>
                    </a:moveTo>
                    <a:cubicBezTo>
                      <a:pt x="44" y="88"/>
                      <a:pt x="39" y="86"/>
                      <a:pt x="36" y="8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0"/>
                      <a:pt x="2" y="15"/>
                      <a:pt x="5" y="1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7" y="0"/>
                      <a:pt x="32" y="2"/>
                      <a:pt x="34" y="6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70" y="68"/>
                      <a:pt x="69" y="73"/>
                      <a:pt x="65" y="75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2" name="Freeform 95"/>
              <p:cNvSpPr>
                <a:spLocks/>
              </p:cNvSpPr>
              <p:nvPr/>
            </p:nvSpPr>
            <p:spPr bwMode="auto">
              <a:xfrm>
                <a:off x="8672165" y="6159052"/>
                <a:ext cx="82155" cy="102694"/>
              </a:xfrm>
              <a:custGeom>
                <a:avLst/>
                <a:gdLst>
                  <a:gd name="T0" fmla="*/ 47 w 70"/>
                  <a:gd name="T1" fmla="*/ 85 h 87"/>
                  <a:gd name="T2" fmla="*/ 36 w 70"/>
                  <a:gd name="T3" fmla="*/ 82 h 87"/>
                  <a:gd name="T4" fmla="*/ 2 w 70"/>
                  <a:gd name="T5" fmla="*/ 23 h 87"/>
                  <a:gd name="T6" fmla="*/ 5 w 70"/>
                  <a:gd name="T7" fmla="*/ 12 h 87"/>
                  <a:gd name="T8" fmla="*/ 23 w 70"/>
                  <a:gd name="T9" fmla="*/ 2 h 87"/>
                  <a:gd name="T10" fmla="*/ 34 w 70"/>
                  <a:gd name="T11" fmla="*/ 5 h 87"/>
                  <a:gd name="T12" fmla="*/ 68 w 70"/>
                  <a:gd name="T13" fmla="*/ 63 h 87"/>
                  <a:gd name="T14" fmla="*/ 65 w 70"/>
                  <a:gd name="T15" fmla="*/ 74 h 87"/>
                  <a:gd name="T16" fmla="*/ 47 w 70"/>
                  <a:gd name="T17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7">
                    <a:moveTo>
                      <a:pt x="47" y="85"/>
                    </a:moveTo>
                    <a:cubicBezTo>
                      <a:pt x="43" y="87"/>
                      <a:pt x="38" y="86"/>
                      <a:pt x="36" y="8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19"/>
                      <a:pt x="1" y="14"/>
                      <a:pt x="5" y="1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0"/>
                      <a:pt x="32" y="1"/>
                      <a:pt x="34" y="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0" y="67"/>
                      <a:pt x="69" y="72"/>
                      <a:pt x="65" y="74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34" name="Grupa 33"/>
          <p:cNvGrpSpPr/>
          <p:nvPr/>
        </p:nvGrpSpPr>
        <p:grpSpPr>
          <a:xfrm>
            <a:off x="6542996" y="2498842"/>
            <a:ext cx="7892669" cy="438653"/>
            <a:chOff x="6903606" y="-1257674"/>
            <a:chExt cx="7892669" cy="438653"/>
          </a:xfrm>
        </p:grpSpPr>
        <p:sp>
          <p:nvSpPr>
            <p:cNvPr id="31" name="Prostokąt zaokrąglony 30"/>
            <p:cNvSpPr/>
            <p:nvPr/>
          </p:nvSpPr>
          <p:spPr>
            <a:xfrm>
              <a:off x="6903606" y="-1257674"/>
              <a:ext cx="7892669" cy="43865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0" rIns="0" rtlCol="0" anchor="ctr"/>
            <a:lstStyle/>
            <a:p>
              <a:r>
                <a:rPr lang="pl-PL" sz="2000" b="1" dirty="0"/>
                <a:t>info@extendeddisc.com.pl</a:t>
              </a:r>
            </a:p>
          </p:txBody>
        </p:sp>
        <p:sp>
          <p:nvSpPr>
            <p:cNvPr id="15" name="Freeform 140"/>
            <p:cNvSpPr>
              <a:spLocks noEditPoints="1"/>
            </p:cNvSpPr>
            <p:nvPr/>
          </p:nvSpPr>
          <p:spPr bwMode="auto">
            <a:xfrm>
              <a:off x="7005868" y="-1153710"/>
              <a:ext cx="152170" cy="237766"/>
            </a:xfrm>
            <a:custGeom>
              <a:avLst/>
              <a:gdLst>
                <a:gd name="T0" fmla="*/ 155 w 155"/>
                <a:gd name="T1" fmla="*/ 76 h 242"/>
                <a:gd name="T2" fmla="*/ 155 w 155"/>
                <a:gd name="T3" fmla="*/ 76 h 242"/>
                <a:gd name="T4" fmla="*/ 78 w 155"/>
                <a:gd name="T5" fmla="*/ 0 h 242"/>
                <a:gd name="T6" fmla="*/ 0 w 155"/>
                <a:gd name="T7" fmla="*/ 76 h 242"/>
                <a:gd name="T8" fmla="*/ 0 w 155"/>
                <a:gd name="T9" fmla="*/ 76 h 242"/>
                <a:gd name="T10" fmla="*/ 0 w 155"/>
                <a:gd name="T11" fmla="*/ 79 h 242"/>
                <a:gd name="T12" fmla="*/ 46 w 155"/>
                <a:gd name="T13" fmla="*/ 156 h 242"/>
                <a:gd name="T14" fmla="*/ 78 w 155"/>
                <a:gd name="T15" fmla="*/ 242 h 242"/>
                <a:gd name="T16" fmla="*/ 109 w 155"/>
                <a:gd name="T17" fmla="*/ 156 h 242"/>
                <a:gd name="T18" fmla="*/ 155 w 155"/>
                <a:gd name="T19" fmla="*/ 79 h 242"/>
                <a:gd name="T20" fmla="*/ 155 w 155"/>
                <a:gd name="T21" fmla="*/ 76 h 242"/>
                <a:gd name="T22" fmla="*/ 78 w 155"/>
                <a:gd name="T23" fmla="*/ 100 h 242"/>
                <a:gd name="T24" fmla="*/ 54 w 155"/>
                <a:gd name="T25" fmla="*/ 76 h 242"/>
                <a:gd name="T26" fmla="*/ 78 w 155"/>
                <a:gd name="T27" fmla="*/ 53 h 242"/>
                <a:gd name="T28" fmla="*/ 101 w 155"/>
                <a:gd name="T29" fmla="*/ 76 h 242"/>
                <a:gd name="T30" fmla="*/ 78 w 155"/>
                <a:gd name="T31" fmla="*/ 10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242">
                  <a:moveTo>
                    <a:pt x="155" y="76"/>
                  </a:moveTo>
                  <a:cubicBezTo>
                    <a:pt x="155" y="76"/>
                    <a:pt x="155" y="76"/>
                    <a:pt x="155" y="76"/>
                  </a:cubicBezTo>
                  <a:cubicBezTo>
                    <a:pt x="153" y="34"/>
                    <a:pt x="119" y="1"/>
                    <a:pt x="78" y="0"/>
                  </a:cubicBezTo>
                  <a:cubicBezTo>
                    <a:pt x="36" y="1"/>
                    <a:pt x="2" y="3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111"/>
                    <a:pt x="26" y="130"/>
                    <a:pt x="46" y="156"/>
                  </a:cubicBezTo>
                  <a:cubicBezTo>
                    <a:pt x="70" y="186"/>
                    <a:pt x="78" y="242"/>
                    <a:pt x="78" y="242"/>
                  </a:cubicBezTo>
                  <a:cubicBezTo>
                    <a:pt x="78" y="242"/>
                    <a:pt x="86" y="186"/>
                    <a:pt x="109" y="156"/>
                  </a:cubicBezTo>
                  <a:cubicBezTo>
                    <a:pt x="129" y="130"/>
                    <a:pt x="155" y="111"/>
                    <a:pt x="155" y="79"/>
                  </a:cubicBezTo>
                  <a:cubicBezTo>
                    <a:pt x="155" y="78"/>
                    <a:pt x="155" y="77"/>
                    <a:pt x="155" y="76"/>
                  </a:cubicBezTo>
                  <a:close/>
                  <a:moveTo>
                    <a:pt x="78" y="100"/>
                  </a:moveTo>
                  <a:cubicBezTo>
                    <a:pt x="65" y="100"/>
                    <a:pt x="54" y="89"/>
                    <a:pt x="54" y="76"/>
                  </a:cubicBezTo>
                  <a:cubicBezTo>
                    <a:pt x="54" y="63"/>
                    <a:pt x="65" y="53"/>
                    <a:pt x="78" y="53"/>
                  </a:cubicBezTo>
                  <a:cubicBezTo>
                    <a:pt x="91" y="53"/>
                    <a:pt x="101" y="63"/>
                    <a:pt x="101" y="76"/>
                  </a:cubicBezTo>
                  <a:cubicBezTo>
                    <a:pt x="101" y="89"/>
                    <a:pt x="91" y="100"/>
                    <a:pt x="78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8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2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3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0" presetID="2" presetClass="entr" presetSubtype="2" fill="hold" nodeType="after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42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43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40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Łącznik prosty 48"/>
          <p:cNvCxnSpPr/>
          <p:nvPr/>
        </p:nvCxnSpPr>
        <p:spPr>
          <a:xfrm>
            <a:off x="-112820" y="4409804"/>
            <a:ext cx="1548000" cy="0"/>
          </a:xfrm>
          <a:prstGeom prst="line">
            <a:avLst/>
          </a:prstGeom>
          <a:ln w="19050" cap="rnd">
            <a:solidFill>
              <a:srgbClr val="ED0C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Potencjał człowieka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CF63147-C9AE-4692-80DB-F07416F52008}"/>
              </a:ext>
            </a:extLst>
          </p:cNvPr>
          <p:cNvGrpSpPr/>
          <p:nvPr/>
        </p:nvGrpSpPr>
        <p:grpSpPr>
          <a:xfrm>
            <a:off x="6096000" y="1430734"/>
            <a:ext cx="6428442" cy="3201193"/>
            <a:chOff x="6096000" y="1430734"/>
            <a:chExt cx="6428442" cy="3201193"/>
          </a:xfrm>
        </p:grpSpPr>
        <p:sp>
          <p:nvSpPr>
            <p:cNvPr id="65" name="Prostokąt zaokrąglony 39">
              <a:extLst>
                <a:ext uri="{FF2B5EF4-FFF2-40B4-BE49-F238E27FC236}">
                  <a16:creationId xmlns:a16="http://schemas.microsoft.com/office/drawing/2014/main" id="{0E5BDD95-EF83-45CB-876B-111C93D80C47}"/>
                </a:ext>
              </a:extLst>
            </p:cNvPr>
            <p:cNvSpPr/>
            <p:nvPr/>
          </p:nvSpPr>
          <p:spPr>
            <a:xfrm>
              <a:off x="6096000" y="1430734"/>
              <a:ext cx="6428442" cy="3194284"/>
            </a:xfrm>
            <a:prstGeom prst="roundRect">
              <a:avLst>
                <a:gd name="adj" fmla="val 2505"/>
              </a:avLst>
            </a:prstGeom>
            <a:solidFill>
              <a:srgbClr val="F76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grpSp>
          <p:nvGrpSpPr>
            <p:cNvPr id="48" name="Grupa 47"/>
            <p:cNvGrpSpPr/>
            <p:nvPr/>
          </p:nvGrpSpPr>
          <p:grpSpPr>
            <a:xfrm>
              <a:off x="6188805" y="1565890"/>
              <a:ext cx="6165120" cy="3066037"/>
              <a:chOff x="6188805" y="1565890"/>
              <a:chExt cx="6165120" cy="3066037"/>
            </a:xfrm>
          </p:grpSpPr>
          <p:sp>
            <p:nvSpPr>
              <p:cNvPr id="23" name="Łącznik prosty 22"/>
              <p:cNvSpPr/>
              <p:nvPr/>
            </p:nvSpPr>
            <p:spPr>
              <a:xfrm>
                <a:off x="6188805" y="1565890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Dowolny kształt 23"/>
              <p:cNvSpPr/>
              <p:nvPr/>
            </p:nvSpPr>
            <p:spPr>
              <a:xfrm>
                <a:off x="6188805" y="1584940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 dirty="0">
                    <a:solidFill>
                      <a:schemeClr val="bg1"/>
                    </a:solidFill>
                  </a:rPr>
                  <a:t>Postawy</a:t>
                </a:r>
              </a:p>
            </p:txBody>
          </p:sp>
          <p:sp>
            <p:nvSpPr>
              <p:cNvPr id="25" name="Łącznik prosty 24"/>
              <p:cNvSpPr/>
              <p:nvPr/>
            </p:nvSpPr>
            <p:spPr>
              <a:xfrm>
                <a:off x="6188805" y="1946763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26" name="Dowolny kształt 25"/>
              <p:cNvSpPr/>
              <p:nvPr/>
            </p:nvSpPr>
            <p:spPr>
              <a:xfrm>
                <a:off x="6188805" y="1965813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Wartości</a:t>
                </a:r>
              </a:p>
            </p:txBody>
          </p:sp>
          <p:sp>
            <p:nvSpPr>
              <p:cNvPr id="27" name="Łącznik prosty 26"/>
              <p:cNvSpPr/>
              <p:nvPr/>
            </p:nvSpPr>
            <p:spPr>
              <a:xfrm>
                <a:off x="6188805" y="2327636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Dowolny kształt 27"/>
              <p:cNvSpPr/>
              <p:nvPr/>
            </p:nvSpPr>
            <p:spPr>
              <a:xfrm>
                <a:off x="6188805" y="2346686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Umiejętności</a:t>
                </a:r>
              </a:p>
            </p:txBody>
          </p:sp>
          <p:sp>
            <p:nvSpPr>
              <p:cNvPr id="29" name="Łącznik prosty 28"/>
              <p:cNvSpPr/>
              <p:nvPr/>
            </p:nvSpPr>
            <p:spPr>
              <a:xfrm>
                <a:off x="6188805" y="2708510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Dowolny kształt 29"/>
              <p:cNvSpPr/>
              <p:nvPr/>
            </p:nvSpPr>
            <p:spPr>
              <a:xfrm>
                <a:off x="6188805" y="2727560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Wiedza</a:t>
                </a:r>
              </a:p>
            </p:txBody>
          </p:sp>
          <p:sp>
            <p:nvSpPr>
              <p:cNvPr id="31" name="Łącznik prosty 30"/>
              <p:cNvSpPr/>
              <p:nvPr/>
            </p:nvSpPr>
            <p:spPr>
              <a:xfrm>
                <a:off x="6188805" y="3089383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2" name="Dowolny kształt 31"/>
              <p:cNvSpPr/>
              <p:nvPr/>
            </p:nvSpPr>
            <p:spPr>
              <a:xfrm>
                <a:off x="6188805" y="3108433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Doświadczenie</a:t>
                </a:r>
              </a:p>
            </p:txBody>
          </p:sp>
          <p:sp>
            <p:nvSpPr>
              <p:cNvPr id="33" name="Łącznik prosty 32"/>
              <p:cNvSpPr/>
              <p:nvPr/>
            </p:nvSpPr>
            <p:spPr>
              <a:xfrm>
                <a:off x="6188805" y="3470257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Dowolny kształt 33"/>
              <p:cNvSpPr/>
              <p:nvPr/>
            </p:nvSpPr>
            <p:spPr>
              <a:xfrm>
                <a:off x="6188805" y="3489307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Oczekiwania</a:t>
                </a:r>
              </a:p>
            </p:txBody>
          </p:sp>
          <p:sp>
            <p:nvSpPr>
              <p:cNvPr id="35" name="Łącznik prosty 34"/>
              <p:cNvSpPr/>
              <p:nvPr/>
            </p:nvSpPr>
            <p:spPr>
              <a:xfrm>
                <a:off x="6188805" y="3851130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6" name="Dowolny kształt 35"/>
              <p:cNvSpPr/>
              <p:nvPr/>
            </p:nvSpPr>
            <p:spPr>
              <a:xfrm>
                <a:off x="6188805" y="3870180"/>
                <a:ext cx="1983645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Stan fizyczny</a:t>
                </a:r>
              </a:p>
            </p:txBody>
          </p:sp>
          <p:sp>
            <p:nvSpPr>
              <p:cNvPr id="37" name="Łącznik prosty 36"/>
              <p:cNvSpPr/>
              <p:nvPr/>
            </p:nvSpPr>
            <p:spPr>
              <a:xfrm>
                <a:off x="6188805" y="4232004"/>
                <a:ext cx="61651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Dowolny kształt 37"/>
              <p:cNvSpPr/>
              <p:nvPr/>
            </p:nvSpPr>
            <p:spPr>
              <a:xfrm>
                <a:off x="6188806" y="4251054"/>
                <a:ext cx="1811552" cy="380873"/>
              </a:xfrm>
              <a:custGeom>
                <a:avLst/>
                <a:gdLst>
                  <a:gd name="connsiteX0" fmla="*/ 0 w 5630259"/>
                  <a:gd name="connsiteY0" fmla="*/ 0 h 380873"/>
                  <a:gd name="connsiteX1" fmla="*/ 5630259 w 5630259"/>
                  <a:gd name="connsiteY1" fmla="*/ 0 h 380873"/>
                  <a:gd name="connsiteX2" fmla="*/ 5630259 w 5630259"/>
                  <a:gd name="connsiteY2" fmla="*/ 380873 h 380873"/>
                  <a:gd name="connsiteX3" fmla="*/ 0 w 5630259"/>
                  <a:gd name="connsiteY3" fmla="*/ 380873 h 380873"/>
                  <a:gd name="connsiteX4" fmla="*/ 0 w 5630259"/>
                  <a:gd name="connsiteY4" fmla="*/ 0 h 38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30259" h="380873">
                    <a:moveTo>
                      <a:pt x="0" y="0"/>
                    </a:moveTo>
                    <a:lnTo>
                      <a:pt x="5630259" y="0"/>
                    </a:lnTo>
                    <a:lnTo>
                      <a:pt x="5630259" y="380873"/>
                    </a:lnTo>
                    <a:lnTo>
                      <a:pt x="0" y="38087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600" kern="1200">
                    <a:solidFill>
                      <a:schemeClr val="bg1"/>
                    </a:solidFill>
                  </a:rPr>
                  <a:t>Stan psychiczny</a:t>
                </a:r>
              </a:p>
            </p:txBody>
          </p:sp>
        </p:grpSp>
      </p:grpSp>
      <p:grpSp>
        <p:nvGrpSpPr>
          <p:cNvPr id="44" name="Grupa 43"/>
          <p:cNvGrpSpPr/>
          <p:nvPr/>
        </p:nvGrpSpPr>
        <p:grpSpPr>
          <a:xfrm>
            <a:off x="6096000" y="807120"/>
            <a:ext cx="6428442" cy="461665"/>
            <a:chOff x="6096000" y="589410"/>
            <a:chExt cx="6428442" cy="46166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9" name="Prostokąt zaokrąglony 38"/>
            <p:cNvSpPr/>
            <p:nvPr/>
          </p:nvSpPr>
          <p:spPr>
            <a:xfrm>
              <a:off x="6096000" y="589410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TextBox 91"/>
            <p:cNvSpPr txBox="1"/>
            <p:nvPr/>
          </p:nvSpPr>
          <p:spPr>
            <a:xfrm>
              <a:off x="6188805" y="589410"/>
              <a:ext cx="474045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</a:rPr>
                <a:t>Adaptowane zachowania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upa 44"/>
          <p:cNvGrpSpPr/>
          <p:nvPr/>
        </p:nvGrpSpPr>
        <p:grpSpPr>
          <a:xfrm>
            <a:off x="6096000" y="4845943"/>
            <a:ext cx="6428442" cy="461665"/>
            <a:chOff x="6096000" y="4628233"/>
            <a:chExt cx="6428442" cy="461665"/>
          </a:xfrm>
          <a:solidFill>
            <a:schemeClr val="accent1"/>
          </a:solidFill>
        </p:grpSpPr>
        <p:sp>
          <p:nvSpPr>
            <p:cNvPr id="40" name="Prostokąt zaokrąglony 39"/>
            <p:cNvSpPr/>
            <p:nvPr/>
          </p:nvSpPr>
          <p:spPr>
            <a:xfrm>
              <a:off x="6096000" y="4628233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TextBox 91"/>
            <p:cNvSpPr txBox="1"/>
            <p:nvPr/>
          </p:nvSpPr>
          <p:spPr>
            <a:xfrm>
              <a:off x="6188805" y="4628233"/>
              <a:ext cx="474045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</a:rPr>
                <a:t>Naturalne zachowania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6096000" y="5614577"/>
            <a:ext cx="6428442" cy="461665"/>
            <a:chOff x="6096000" y="5396867"/>
            <a:chExt cx="6428442" cy="461665"/>
          </a:xfrm>
          <a:solidFill>
            <a:srgbClr val="7030A0"/>
          </a:solidFill>
        </p:grpSpPr>
        <p:sp>
          <p:nvSpPr>
            <p:cNvPr id="42" name="Prostokąt zaokrąglony 41"/>
            <p:cNvSpPr/>
            <p:nvPr/>
          </p:nvSpPr>
          <p:spPr>
            <a:xfrm>
              <a:off x="6096000" y="5396867"/>
              <a:ext cx="6428442" cy="4616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TextBox 91"/>
            <p:cNvSpPr txBox="1"/>
            <p:nvPr/>
          </p:nvSpPr>
          <p:spPr>
            <a:xfrm>
              <a:off x="6188805" y="5396867"/>
              <a:ext cx="474045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</a:rPr>
                <a:t>Uwarunkowania kulturowe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8</a:t>
            </a:fld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BE03C25D-CCF8-48CB-877C-360AB0554A9E}"/>
              </a:ext>
            </a:extLst>
          </p:cNvPr>
          <p:cNvGrpSpPr/>
          <p:nvPr/>
        </p:nvGrpSpPr>
        <p:grpSpPr>
          <a:xfrm>
            <a:off x="748833" y="1255300"/>
            <a:ext cx="4544958" cy="4693013"/>
            <a:chOff x="748833" y="1255300"/>
            <a:chExt cx="4544958" cy="4693013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1B089207-184F-4DA7-AF8C-51C6E71440C4}"/>
                </a:ext>
              </a:extLst>
            </p:cNvPr>
            <p:cNvSpPr/>
            <p:nvPr/>
          </p:nvSpPr>
          <p:spPr>
            <a:xfrm>
              <a:off x="1168702" y="5678786"/>
              <a:ext cx="3740727" cy="269527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A673A812-8934-45B0-9FA4-97EF2650F438}"/>
                </a:ext>
              </a:extLst>
            </p:cNvPr>
            <p:cNvGrpSpPr/>
            <p:nvPr/>
          </p:nvGrpSpPr>
          <p:grpSpPr>
            <a:xfrm>
              <a:off x="748833" y="1255300"/>
              <a:ext cx="4544958" cy="4551414"/>
              <a:chOff x="748833" y="1255300"/>
              <a:chExt cx="4544958" cy="4551414"/>
            </a:xfrm>
          </p:grpSpPr>
          <p:grpSp>
            <p:nvGrpSpPr>
              <p:cNvPr id="46" name="Group 29"/>
              <p:cNvGrpSpPr/>
              <p:nvPr/>
            </p:nvGrpSpPr>
            <p:grpSpPr>
              <a:xfrm>
                <a:off x="748833" y="1255300"/>
                <a:ext cx="4544958" cy="4551414"/>
                <a:chOff x="6361113" y="1190625"/>
                <a:chExt cx="4470400" cy="4476750"/>
              </a:xfrm>
            </p:grpSpPr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>
                  <a:off x="6361113" y="1190625"/>
                  <a:ext cx="4470400" cy="4476750"/>
                </a:xfrm>
                <a:custGeom>
                  <a:avLst/>
                  <a:gdLst>
                    <a:gd name="T0" fmla="*/ 397 w 397"/>
                    <a:gd name="T1" fmla="*/ 199 h 397"/>
                    <a:gd name="T2" fmla="*/ 199 w 397"/>
                    <a:gd name="T3" fmla="*/ 397 h 397"/>
                    <a:gd name="T4" fmla="*/ 0 w 397"/>
                    <a:gd name="T5" fmla="*/ 199 h 397"/>
                    <a:gd name="T6" fmla="*/ 200 w 397"/>
                    <a:gd name="T7" fmla="*/ 0 h 397"/>
                    <a:gd name="T8" fmla="*/ 397 w 397"/>
                    <a:gd name="T9" fmla="*/ 199 h 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7" h="397">
                      <a:moveTo>
                        <a:pt x="397" y="199"/>
                      </a:moveTo>
                      <a:cubicBezTo>
                        <a:pt x="397" y="308"/>
                        <a:pt x="308" y="397"/>
                        <a:pt x="199" y="397"/>
                      </a:cubicBezTo>
                      <a:cubicBezTo>
                        <a:pt x="89" y="397"/>
                        <a:pt x="0" y="308"/>
                        <a:pt x="0" y="199"/>
                      </a:cubicBezTo>
                      <a:cubicBezTo>
                        <a:pt x="0" y="89"/>
                        <a:pt x="90" y="0"/>
                        <a:pt x="200" y="0"/>
                      </a:cubicBezTo>
                      <a:cubicBezTo>
                        <a:pt x="309" y="0"/>
                        <a:pt x="397" y="89"/>
                        <a:pt x="397" y="199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6664326" y="3389313"/>
                  <a:ext cx="1949450" cy="293688"/>
                </a:xfrm>
                <a:prstGeom prst="line">
                  <a:avLst/>
                </a:prstGeom>
                <a:noFill/>
                <a:ln w="11113" cap="flat">
                  <a:solidFill>
                    <a:srgbClr val="2D008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2" name="Line 7"/>
                <p:cNvSpPr>
                  <a:spLocks noChangeShapeType="1"/>
                </p:cNvSpPr>
                <p:nvPr/>
              </p:nvSpPr>
              <p:spPr bwMode="auto">
                <a:xfrm>
                  <a:off x="8613776" y="3389313"/>
                  <a:ext cx="1430338" cy="395288"/>
                </a:xfrm>
                <a:prstGeom prst="line">
                  <a:avLst/>
                </a:prstGeom>
                <a:noFill/>
                <a:ln w="11113" cap="flat">
                  <a:solidFill>
                    <a:srgbClr val="2D008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3" name="Freeform 8"/>
                <p:cNvSpPr>
                  <a:spLocks/>
                </p:cNvSpPr>
                <p:nvPr/>
              </p:nvSpPr>
              <p:spPr bwMode="auto">
                <a:xfrm>
                  <a:off x="6664326" y="1190625"/>
                  <a:ext cx="1949450" cy="2492375"/>
                </a:xfrm>
                <a:custGeom>
                  <a:avLst/>
                  <a:gdLst>
                    <a:gd name="T0" fmla="*/ 0 w 173"/>
                    <a:gd name="T1" fmla="*/ 221 h 221"/>
                    <a:gd name="T2" fmla="*/ 173 w 173"/>
                    <a:gd name="T3" fmla="*/ 0 h 221"/>
                    <a:gd name="T4" fmla="*/ 173 w 173"/>
                    <a:gd name="T5" fmla="*/ 195 h 221"/>
                    <a:gd name="T6" fmla="*/ 0 w 173"/>
                    <a:gd name="T7" fmla="*/ 221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3" h="221">
                      <a:moveTo>
                        <a:pt x="0" y="221"/>
                      </a:moveTo>
                      <a:cubicBezTo>
                        <a:pt x="0" y="111"/>
                        <a:pt x="82" y="0"/>
                        <a:pt x="173" y="0"/>
                      </a:cubicBezTo>
                      <a:cubicBezTo>
                        <a:pt x="173" y="195"/>
                        <a:pt x="173" y="195"/>
                        <a:pt x="173" y="195"/>
                      </a:cubicBezTo>
                      <a:lnTo>
                        <a:pt x="0" y="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4" name="Freeform 9"/>
                <p:cNvSpPr>
                  <a:spLocks/>
                </p:cNvSpPr>
                <p:nvPr/>
              </p:nvSpPr>
              <p:spPr bwMode="auto">
                <a:xfrm>
                  <a:off x="7115176" y="1674813"/>
                  <a:ext cx="1498600" cy="1939925"/>
                </a:xfrm>
                <a:custGeom>
                  <a:avLst/>
                  <a:gdLst>
                    <a:gd name="T0" fmla="*/ 0 w 133"/>
                    <a:gd name="T1" fmla="*/ 172 h 172"/>
                    <a:gd name="T2" fmla="*/ 133 w 133"/>
                    <a:gd name="T3" fmla="*/ 0 h 172"/>
                    <a:gd name="T4" fmla="*/ 133 w 133"/>
                    <a:gd name="T5" fmla="*/ 152 h 172"/>
                    <a:gd name="T6" fmla="*/ 0 w 133"/>
                    <a:gd name="T7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3" h="172">
                      <a:moveTo>
                        <a:pt x="0" y="172"/>
                      </a:moveTo>
                      <a:cubicBezTo>
                        <a:pt x="0" y="87"/>
                        <a:pt x="63" y="0"/>
                        <a:pt x="133" y="0"/>
                      </a:cubicBezTo>
                      <a:cubicBezTo>
                        <a:pt x="133" y="152"/>
                        <a:pt x="133" y="152"/>
                        <a:pt x="133" y="152"/>
                      </a:cubicBez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5" name="Freeform 10"/>
                <p:cNvSpPr>
                  <a:spLocks/>
                </p:cNvSpPr>
                <p:nvPr/>
              </p:nvSpPr>
              <p:spPr bwMode="auto">
                <a:xfrm>
                  <a:off x="7566026" y="2171700"/>
                  <a:ext cx="1047750" cy="1376363"/>
                </a:xfrm>
                <a:custGeom>
                  <a:avLst/>
                  <a:gdLst>
                    <a:gd name="T0" fmla="*/ 0 w 93"/>
                    <a:gd name="T1" fmla="*/ 122 h 122"/>
                    <a:gd name="T2" fmla="*/ 93 w 93"/>
                    <a:gd name="T3" fmla="*/ 0 h 122"/>
                    <a:gd name="T4" fmla="*/ 93 w 93"/>
                    <a:gd name="T5" fmla="*/ 108 h 122"/>
                    <a:gd name="T6" fmla="*/ 0 w 93"/>
                    <a:gd name="T7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3" h="122">
                      <a:moveTo>
                        <a:pt x="0" y="122"/>
                      </a:moveTo>
                      <a:cubicBezTo>
                        <a:pt x="0" y="61"/>
                        <a:pt x="44" y="0"/>
                        <a:pt x="93" y="0"/>
                      </a:cubicBezTo>
                      <a:cubicBezTo>
                        <a:pt x="93" y="108"/>
                        <a:pt x="93" y="108"/>
                        <a:pt x="93" y="108"/>
                      </a:cubicBezTo>
                      <a:lnTo>
                        <a:pt x="0" y="122"/>
                      </a:lnTo>
                      <a:close/>
                    </a:path>
                  </a:pathLst>
                </a:custGeom>
                <a:solidFill>
                  <a:srgbClr val="D2135C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6" name="Freeform 11"/>
                <p:cNvSpPr>
                  <a:spLocks/>
                </p:cNvSpPr>
                <p:nvPr/>
              </p:nvSpPr>
              <p:spPr bwMode="auto">
                <a:xfrm>
                  <a:off x="8016876" y="2655888"/>
                  <a:ext cx="596900" cy="823913"/>
                </a:xfrm>
                <a:custGeom>
                  <a:avLst/>
                  <a:gdLst>
                    <a:gd name="T0" fmla="*/ 0 w 53"/>
                    <a:gd name="T1" fmla="*/ 73 h 73"/>
                    <a:gd name="T2" fmla="*/ 53 w 53"/>
                    <a:gd name="T3" fmla="*/ 0 h 73"/>
                    <a:gd name="T4" fmla="*/ 53 w 53"/>
                    <a:gd name="T5" fmla="*/ 65 h 73"/>
                    <a:gd name="T6" fmla="*/ 0 w 53"/>
                    <a:gd name="T7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73">
                      <a:moveTo>
                        <a:pt x="0" y="73"/>
                      </a:moveTo>
                      <a:cubicBezTo>
                        <a:pt x="0" y="37"/>
                        <a:pt x="25" y="0"/>
                        <a:pt x="53" y="0"/>
                      </a:cubicBezTo>
                      <a:cubicBezTo>
                        <a:pt x="53" y="65"/>
                        <a:pt x="53" y="65"/>
                        <a:pt x="53" y="65"/>
                      </a:cubicBez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7" name="Freeform 12"/>
                <p:cNvSpPr>
                  <a:spLocks/>
                </p:cNvSpPr>
                <p:nvPr/>
              </p:nvSpPr>
              <p:spPr bwMode="auto">
                <a:xfrm>
                  <a:off x="6664326" y="3389313"/>
                  <a:ext cx="3379788" cy="496888"/>
                </a:xfrm>
                <a:custGeom>
                  <a:avLst/>
                  <a:gdLst>
                    <a:gd name="T0" fmla="*/ 0 w 300"/>
                    <a:gd name="T1" fmla="*/ 26 h 44"/>
                    <a:gd name="T2" fmla="*/ 172 w 300"/>
                    <a:gd name="T3" fmla="*/ 44 h 44"/>
                    <a:gd name="T4" fmla="*/ 300 w 300"/>
                    <a:gd name="T5" fmla="*/ 35 h 44"/>
                    <a:gd name="T6" fmla="*/ 173 w 300"/>
                    <a:gd name="T7" fmla="*/ 0 h 44"/>
                    <a:gd name="T8" fmla="*/ 0 w 300"/>
                    <a:gd name="T9" fmla="*/ 2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0" h="44">
                      <a:moveTo>
                        <a:pt x="0" y="26"/>
                      </a:moveTo>
                      <a:cubicBezTo>
                        <a:pt x="34" y="37"/>
                        <a:pt x="98" y="44"/>
                        <a:pt x="172" y="44"/>
                      </a:cubicBezTo>
                      <a:cubicBezTo>
                        <a:pt x="221" y="44"/>
                        <a:pt x="266" y="41"/>
                        <a:pt x="300" y="35"/>
                      </a:cubicBezTo>
                      <a:cubicBezTo>
                        <a:pt x="173" y="0"/>
                        <a:pt x="173" y="0"/>
                        <a:pt x="173" y="0"/>
                      </a:cubicBez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8" name="Freeform 13"/>
                <p:cNvSpPr>
                  <a:spLocks/>
                </p:cNvSpPr>
                <p:nvPr/>
              </p:nvSpPr>
              <p:spPr bwMode="auto">
                <a:xfrm>
                  <a:off x="7115176" y="3389313"/>
                  <a:ext cx="2601913" cy="384175"/>
                </a:xfrm>
                <a:custGeom>
                  <a:avLst/>
                  <a:gdLst>
                    <a:gd name="T0" fmla="*/ 0 w 231"/>
                    <a:gd name="T1" fmla="*/ 20 h 34"/>
                    <a:gd name="T2" fmla="*/ 132 w 231"/>
                    <a:gd name="T3" fmla="*/ 34 h 34"/>
                    <a:gd name="T4" fmla="*/ 231 w 231"/>
                    <a:gd name="T5" fmla="*/ 27 h 34"/>
                    <a:gd name="T6" fmla="*/ 133 w 231"/>
                    <a:gd name="T7" fmla="*/ 0 h 34"/>
                    <a:gd name="T8" fmla="*/ 0 w 231"/>
                    <a:gd name="T9" fmla="*/ 2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1" h="34">
                      <a:moveTo>
                        <a:pt x="0" y="20"/>
                      </a:moveTo>
                      <a:cubicBezTo>
                        <a:pt x="27" y="28"/>
                        <a:pt x="76" y="34"/>
                        <a:pt x="132" y="34"/>
                      </a:cubicBezTo>
                      <a:cubicBezTo>
                        <a:pt x="170" y="34"/>
                        <a:pt x="204" y="31"/>
                        <a:pt x="231" y="27"/>
                      </a:cubicBezTo>
                      <a:cubicBezTo>
                        <a:pt x="133" y="0"/>
                        <a:pt x="133" y="0"/>
                        <a:pt x="133" y="0"/>
                      </a:cubicBez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9" name="Freeform 14"/>
                <p:cNvSpPr>
                  <a:spLocks/>
                </p:cNvSpPr>
                <p:nvPr/>
              </p:nvSpPr>
              <p:spPr bwMode="auto">
                <a:xfrm>
                  <a:off x="7566026" y="3389313"/>
                  <a:ext cx="1812925" cy="260350"/>
                </a:xfrm>
                <a:custGeom>
                  <a:avLst/>
                  <a:gdLst>
                    <a:gd name="T0" fmla="*/ 161 w 161"/>
                    <a:gd name="T1" fmla="*/ 19 h 23"/>
                    <a:gd name="T2" fmla="*/ 92 w 161"/>
                    <a:gd name="T3" fmla="*/ 23 h 23"/>
                    <a:gd name="T4" fmla="*/ 0 w 161"/>
                    <a:gd name="T5" fmla="*/ 14 h 23"/>
                    <a:gd name="T6" fmla="*/ 93 w 161"/>
                    <a:gd name="T7" fmla="*/ 0 h 23"/>
                    <a:gd name="T8" fmla="*/ 161 w 161"/>
                    <a:gd name="T9" fmla="*/ 1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1" h="23">
                      <a:moveTo>
                        <a:pt x="161" y="19"/>
                      </a:moveTo>
                      <a:cubicBezTo>
                        <a:pt x="142" y="21"/>
                        <a:pt x="118" y="23"/>
                        <a:pt x="92" y="23"/>
                      </a:cubicBezTo>
                      <a:cubicBezTo>
                        <a:pt x="54" y="23"/>
                        <a:pt x="20" y="19"/>
                        <a:pt x="0" y="14"/>
                      </a:cubicBezTo>
                      <a:cubicBezTo>
                        <a:pt x="93" y="0"/>
                        <a:pt x="93" y="0"/>
                        <a:pt x="93" y="0"/>
                      </a:cubicBezTo>
                      <a:lnTo>
                        <a:pt x="161" y="19"/>
                      </a:lnTo>
                      <a:close/>
                    </a:path>
                  </a:pathLst>
                </a:custGeom>
                <a:solidFill>
                  <a:srgbClr val="D2135C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0" name="Freeform 15"/>
                <p:cNvSpPr>
                  <a:spLocks/>
                </p:cNvSpPr>
                <p:nvPr/>
              </p:nvSpPr>
              <p:spPr bwMode="auto">
                <a:xfrm>
                  <a:off x="8016876" y="3389313"/>
                  <a:ext cx="1023938" cy="146050"/>
                </a:xfrm>
                <a:custGeom>
                  <a:avLst/>
                  <a:gdLst>
                    <a:gd name="T0" fmla="*/ 0 w 91"/>
                    <a:gd name="T1" fmla="*/ 8 h 13"/>
                    <a:gd name="T2" fmla="*/ 53 w 91"/>
                    <a:gd name="T3" fmla="*/ 13 h 13"/>
                    <a:gd name="T4" fmla="*/ 91 w 91"/>
                    <a:gd name="T5" fmla="*/ 10 h 13"/>
                    <a:gd name="T6" fmla="*/ 53 w 91"/>
                    <a:gd name="T7" fmla="*/ 0 h 13"/>
                    <a:gd name="T8" fmla="*/ 0 w 91"/>
                    <a:gd name="T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13">
                      <a:moveTo>
                        <a:pt x="0" y="8"/>
                      </a:moveTo>
                      <a:cubicBezTo>
                        <a:pt x="13" y="11"/>
                        <a:pt x="32" y="13"/>
                        <a:pt x="53" y="13"/>
                      </a:cubicBezTo>
                      <a:cubicBezTo>
                        <a:pt x="67" y="13"/>
                        <a:pt x="80" y="12"/>
                        <a:pt x="91" y="10"/>
                      </a:cubicBezTo>
                      <a:cubicBezTo>
                        <a:pt x="53" y="0"/>
                        <a:pt x="53" y="0"/>
                        <a:pt x="53" y="0"/>
                      </a:cubicBez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1" name="Freeform 16"/>
                <p:cNvSpPr>
                  <a:spLocks/>
                </p:cNvSpPr>
                <p:nvPr/>
              </p:nvSpPr>
              <p:spPr bwMode="auto">
                <a:xfrm>
                  <a:off x="8613776" y="1190625"/>
                  <a:ext cx="1430338" cy="2593975"/>
                </a:xfrm>
                <a:custGeom>
                  <a:avLst/>
                  <a:gdLst>
                    <a:gd name="T0" fmla="*/ 0 w 127"/>
                    <a:gd name="T1" fmla="*/ 0 h 230"/>
                    <a:gd name="T2" fmla="*/ 127 w 127"/>
                    <a:gd name="T3" fmla="*/ 230 h 230"/>
                    <a:gd name="T4" fmla="*/ 0 w 127"/>
                    <a:gd name="T5" fmla="*/ 195 h 230"/>
                    <a:gd name="T6" fmla="*/ 0 w 127"/>
                    <a:gd name="T7" fmla="*/ 0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230">
                      <a:moveTo>
                        <a:pt x="0" y="0"/>
                      </a:moveTo>
                      <a:cubicBezTo>
                        <a:pt x="67" y="0"/>
                        <a:pt x="127" y="120"/>
                        <a:pt x="127" y="230"/>
                      </a:cubicBezTo>
                      <a:cubicBezTo>
                        <a:pt x="0" y="195"/>
                        <a:pt x="0" y="195"/>
                        <a:pt x="0" y="19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2" name="Freeform 17"/>
                <p:cNvSpPr>
                  <a:spLocks/>
                </p:cNvSpPr>
                <p:nvPr/>
              </p:nvSpPr>
              <p:spPr bwMode="auto">
                <a:xfrm>
                  <a:off x="8613776" y="1674813"/>
                  <a:ext cx="1103313" cy="2019300"/>
                </a:xfrm>
                <a:custGeom>
                  <a:avLst/>
                  <a:gdLst>
                    <a:gd name="T0" fmla="*/ 0 w 98"/>
                    <a:gd name="T1" fmla="*/ 0 h 179"/>
                    <a:gd name="T2" fmla="*/ 98 w 98"/>
                    <a:gd name="T3" fmla="*/ 179 h 179"/>
                    <a:gd name="T4" fmla="*/ 0 w 98"/>
                    <a:gd name="T5" fmla="*/ 152 h 179"/>
                    <a:gd name="T6" fmla="*/ 0 w 98"/>
                    <a:gd name="T7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8" h="179">
                      <a:moveTo>
                        <a:pt x="0" y="0"/>
                      </a:moveTo>
                      <a:cubicBezTo>
                        <a:pt x="52" y="0"/>
                        <a:pt x="98" y="94"/>
                        <a:pt x="98" y="179"/>
                      </a:cubicBezTo>
                      <a:cubicBezTo>
                        <a:pt x="0" y="152"/>
                        <a:pt x="0" y="152"/>
                        <a:pt x="0" y="15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3" name="Freeform 18"/>
                <p:cNvSpPr>
                  <a:spLocks/>
                </p:cNvSpPr>
                <p:nvPr/>
              </p:nvSpPr>
              <p:spPr bwMode="auto">
                <a:xfrm>
                  <a:off x="8613776" y="2171700"/>
                  <a:ext cx="765175" cy="1431925"/>
                </a:xfrm>
                <a:custGeom>
                  <a:avLst/>
                  <a:gdLst>
                    <a:gd name="T0" fmla="*/ 0 w 68"/>
                    <a:gd name="T1" fmla="*/ 0 h 127"/>
                    <a:gd name="T2" fmla="*/ 68 w 68"/>
                    <a:gd name="T3" fmla="*/ 127 h 127"/>
                    <a:gd name="T4" fmla="*/ 0 w 68"/>
                    <a:gd name="T5" fmla="*/ 108 h 127"/>
                    <a:gd name="T6" fmla="*/ 0 w 68"/>
                    <a:gd name="T7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127">
                      <a:moveTo>
                        <a:pt x="0" y="0"/>
                      </a:moveTo>
                      <a:cubicBezTo>
                        <a:pt x="36" y="0"/>
                        <a:pt x="68" y="66"/>
                        <a:pt x="68" y="127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135C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4" name="Freeform 19"/>
                <p:cNvSpPr>
                  <a:spLocks/>
                </p:cNvSpPr>
                <p:nvPr/>
              </p:nvSpPr>
              <p:spPr bwMode="auto">
                <a:xfrm>
                  <a:off x="8613776" y="2655888"/>
                  <a:ext cx="427038" cy="846138"/>
                </a:xfrm>
                <a:custGeom>
                  <a:avLst/>
                  <a:gdLst>
                    <a:gd name="T0" fmla="*/ 0 w 38"/>
                    <a:gd name="T1" fmla="*/ 0 h 75"/>
                    <a:gd name="T2" fmla="*/ 38 w 38"/>
                    <a:gd name="T3" fmla="*/ 75 h 75"/>
                    <a:gd name="T4" fmla="*/ 0 w 38"/>
                    <a:gd name="T5" fmla="*/ 65 h 75"/>
                    <a:gd name="T6" fmla="*/ 0 w 38"/>
                    <a:gd name="T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75">
                      <a:moveTo>
                        <a:pt x="0" y="0"/>
                      </a:moveTo>
                      <a:cubicBezTo>
                        <a:pt x="21" y="0"/>
                        <a:pt x="38" y="40"/>
                        <a:pt x="38" y="75"/>
                      </a:cubicBezTo>
                      <a:cubicBezTo>
                        <a:pt x="0" y="65"/>
                        <a:pt x="0" y="65"/>
                        <a:pt x="0" y="6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94560BB3-A796-482B-A818-858CF33A2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5311" y="1260210"/>
                <a:ext cx="1454193" cy="2637238"/>
              </a:xfrm>
              <a:custGeom>
                <a:avLst/>
                <a:gdLst>
                  <a:gd name="T0" fmla="*/ 0 w 127"/>
                  <a:gd name="T1" fmla="*/ 0 h 230"/>
                  <a:gd name="T2" fmla="*/ 127 w 127"/>
                  <a:gd name="T3" fmla="*/ 230 h 230"/>
                  <a:gd name="T4" fmla="*/ 0 w 127"/>
                  <a:gd name="T5" fmla="*/ 195 h 230"/>
                  <a:gd name="T6" fmla="*/ 0 w 127"/>
                  <a:gd name="T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230">
                    <a:moveTo>
                      <a:pt x="0" y="0"/>
                    </a:moveTo>
                    <a:cubicBezTo>
                      <a:pt x="67" y="0"/>
                      <a:pt x="127" y="120"/>
                      <a:pt x="127" y="230"/>
                    </a:cubicBezTo>
                    <a:cubicBezTo>
                      <a:pt x="0" y="195"/>
                      <a:pt x="0" y="195"/>
                      <a:pt x="0" y="19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9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67" name="Freeform 12">
                <a:extLst>
                  <a:ext uri="{FF2B5EF4-FFF2-40B4-BE49-F238E27FC236}">
                    <a16:creationId xmlns:a16="http://schemas.microsoft.com/office/drawing/2014/main" id="{FE562B86-9266-4B46-9193-22AC3635A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102" y="3488681"/>
                <a:ext cx="3436157" cy="505175"/>
              </a:xfrm>
              <a:custGeom>
                <a:avLst/>
                <a:gdLst>
                  <a:gd name="T0" fmla="*/ 0 w 300"/>
                  <a:gd name="T1" fmla="*/ 26 h 44"/>
                  <a:gd name="T2" fmla="*/ 172 w 300"/>
                  <a:gd name="T3" fmla="*/ 44 h 44"/>
                  <a:gd name="T4" fmla="*/ 300 w 300"/>
                  <a:gd name="T5" fmla="*/ 35 h 44"/>
                  <a:gd name="T6" fmla="*/ 173 w 300"/>
                  <a:gd name="T7" fmla="*/ 0 h 44"/>
                  <a:gd name="T8" fmla="*/ 0 w 300"/>
                  <a:gd name="T9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44">
                    <a:moveTo>
                      <a:pt x="0" y="26"/>
                    </a:moveTo>
                    <a:cubicBezTo>
                      <a:pt x="34" y="37"/>
                      <a:pt x="98" y="44"/>
                      <a:pt x="172" y="44"/>
                    </a:cubicBezTo>
                    <a:cubicBezTo>
                      <a:pt x="221" y="44"/>
                      <a:pt x="266" y="41"/>
                      <a:pt x="300" y="35"/>
                    </a:cubicBezTo>
                    <a:cubicBezTo>
                      <a:pt x="173" y="0"/>
                      <a:pt x="173" y="0"/>
                      <a:pt x="173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tx1">
                  <a:alpha val="24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91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/>
                </a:solidFill>
              </a:rPr>
              <a:t>Czterostrefowy model </a:t>
            </a:r>
            <a:r>
              <a:rPr lang="pl-PL" dirty="0"/>
              <a:t>stylów </a:t>
            </a:r>
            <a:r>
              <a:rPr lang="pl-PL" dirty="0" err="1"/>
              <a:t>zachowań</a:t>
            </a:r>
            <a:endParaRPr lang="pl-PL" dirty="0"/>
          </a:p>
        </p:txBody>
      </p:sp>
      <p:sp>
        <p:nvSpPr>
          <p:cNvPr id="3" name="Strzałka w cztery strony 2"/>
          <p:cNvSpPr/>
          <p:nvPr/>
        </p:nvSpPr>
        <p:spPr>
          <a:xfrm>
            <a:off x="1566621" y="1025144"/>
            <a:ext cx="9128316" cy="5066260"/>
          </a:xfrm>
          <a:prstGeom prst="quadArrow">
            <a:avLst>
              <a:gd name="adj1" fmla="val 577"/>
              <a:gd name="adj2" fmla="val 1929"/>
              <a:gd name="adj3" fmla="val 381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extBox 20"/>
          <p:cNvSpPr txBox="1"/>
          <p:nvPr/>
        </p:nvSpPr>
        <p:spPr>
          <a:xfrm>
            <a:off x="10709450" y="3245301"/>
            <a:ext cx="1042267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defTabSz="1219170">
              <a:defRPr/>
            </a:pPr>
            <a:r>
              <a:rPr lang="en-US" dirty="0">
                <a:solidFill>
                  <a:schemeClr val="accent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pl-PL" dirty="0">
                <a:solidFill>
                  <a:schemeClr val="accent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ntuicja</a:t>
            </a:r>
          </a:p>
          <a:p>
            <a:pPr defTabSz="1219170">
              <a:defRPr/>
            </a:pPr>
            <a:r>
              <a:rPr lang="en-US" altLang="pl-PL" dirty="0">
                <a:solidFill>
                  <a:schemeClr val="accent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6.</a:t>
            </a:r>
            <a:r>
              <a:rPr lang="pl-PL" altLang="pl-PL" dirty="0">
                <a:solidFill>
                  <a:schemeClr val="accent4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zmysł</a:t>
            </a:r>
            <a:endParaRPr lang="en-US" altLang="pl-PL" dirty="0">
              <a:solidFill>
                <a:schemeClr val="accent4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249335" y="3223819"/>
            <a:ext cx="1295734" cy="643934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Percepcja</a:t>
            </a:r>
          </a:p>
          <a:p>
            <a:pPr algn="r" defTabSz="1219170">
              <a:defRPr/>
            </a:pPr>
            <a:r>
              <a:rPr lang="en-US" altLang="pl-PL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pl-PL" altLang="pl-PL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zmysłów</a:t>
            </a:r>
            <a:endParaRPr lang="en-US" altLang="pl-PL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5620855" y="6065982"/>
            <a:ext cx="1003795" cy="366935"/>
          </a:xfrm>
          <a:prstGeom prst="rect">
            <a:avLst/>
          </a:prstGeom>
          <a:noFill/>
        </p:spPr>
        <p:txBody>
          <a:bodyPr wrap="none" lIns="89056" tIns="44533" rIns="89056" bIns="44533">
            <a:spAutoFit/>
          </a:bodyPr>
          <a:lstStyle/>
          <a:p>
            <a:pPr algn="r" defTabSz="1219170">
              <a:defRPr/>
            </a:pPr>
            <a:r>
              <a:rPr lang="pl-PL" dirty="0">
                <a:solidFill>
                  <a:srgbClr val="00B05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Uczucia</a:t>
            </a:r>
            <a:endParaRPr lang="en-US" dirty="0">
              <a:solidFill>
                <a:srgbClr val="00B05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8" name="Grupa 27"/>
          <p:cNvGrpSpPr/>
          <p:nvPr/>
        </p:nvGrpSpPr>
        <p:grpSpPr>
          <a:xfrm>
            <a:off x="1806489" y="1305384"/>
            <a:ext cx="3408397" cy="1992821"/>
            <a:chOff x="1806489" y="1305384"/>
            <a:chExt cx="3408397" cy="1992821"/>
          </a:xfrm>
        </p:grpSpPr>
        <p:sp>
          <p:nvSpPr>
            <p:cNvPr id="8" name="Prostokąt zaokrąglony 7"/>
            <p:cNvSpPr/>
            <p:nvPr/>
          </p:nvSpPr>
          <p:spPr>
            <a:xfrm>
              <a:off x="1806489" y="1305384"/>
              <a:ext cx="3408397" cy="1992821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2199434" y="2558491"/>
              <a:ext cx="1959989" cy="546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Sprawdzanie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Instrukcje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2347673" y="1571083"/>
              <a:ext cx="1771815" cy="795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Logika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Systemy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Analizy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1799675" y="3749411"/>
            <a:ext cx="3396205" cy="1992821"/>
            <a:chOff x="1799675" y="3749411"/>
            <a:chExt cx="3396205" cy="1992821"/>
          </a:xfrm>
        </p:grpSpPr>
        <p:sp>
          <p:nvSpPr>
            <p:cNvPr id="13" name="Prostokąt zaokrąglony 12"/>
            <p:cNvSpPr/>
            <p:nvPr/>
          </p:nvSpPr>
          <p:spPr>
            <a:xfrm>
              <a:off x="1799675" y="3749411"/>
              <a:ext cx="3396205" cy="1992821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875230" y="4751773"/>
              <a:ext cx="227737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Przyjazne podejście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Dbałość o innych</a:t>
              </a:r>
              <a:endParaRPr lang="en-US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Emocje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340859" y="3987441"/>
              <a:ext cx="1771815" cy="546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Tradycje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Sprawdzanie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7011375" y="1305384"/>
            <a:ext cx="3477652" cy="1992821"/>
            <a:chOff x="6977085" y="1305384"/>
            <a:chExt cx="3477652" cy="1992821"/>
          </a:xfrm>
        </p:grpSpPr>
        <p:sp>
          <p:nvSpPr>
            <p:cNvPr id="18" name="Prostokąt zaokrąglony 17"/>
            <p:cNvSpPr/>
            <p:nvPr/>
          </p:nvSpPr>
          <p:spPr>
            <a:xfrm>
              <a:off x="6977085" y="1305384"/>
              <a:ext cx="3477652" cy="1992821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8122289" y="2558491"/>
              <a:ext cx="2065990" cy="546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Zmiana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Odnowa</a:t>
              </a:r>
              <a:endPara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8122289" y="1571083"/>
              <a:ext cx="206599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Fakty</a:t>
              </a:r>
              <a:endParaRPr lang="en-US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Twarde wartości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Wyniki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7011375" y="3785459"/>
            <a:ext cx="3477652" cy="1992821"/>
            <a:chOff x="6977085" y="3785459"/>
            <a:chExt cx="3477652" cy="1992821"/>
          </a:xfrm>
        </p:grpSpPr>
        <p:sp>
          <p:nvSpPr>
            <p:cNvPr id="23" name="Prostokąt zaokrąglony 22"/>
            <p:cNvSpPr/>
            <p:nvPr/>
          </p:nvSpPr>
          <p:spPr>
            <a:xfrm>
              <a:off x="6977085" y="3785459"/>
              <a:ext cx="3477652" cy="1992821"/>
            </a:xfrm>
            <a:prstGeom prst="roundRect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152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 sz="2000">
                <a:solidFill>
                  <a:schemeClr val="tx1"/>
                </a:solidFill>
              </a:endParaRPr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8122289" y="4962366"/>
              <a:ext cx="2065990" cy="795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Ludzie</a:t>
              </a:r>
              <a:endParaRPr lang="en-US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Komunikacja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Otwartość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8122289" y="3974958"/>
              <a:ext cx="2227731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80000"/>
                </a:lnSpc>
                <a:spcBef>
                  <a:spcPts val="600"/>
                </a:spcBef>
              </a:pPr>
              <a:r>
                <a:rPr lang="pl-PL" altLang="pl-PL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Wywieranie wpływu</a:t>
              </a:r>
              <a:endParaRPr lang="en-US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defTabSz="1219170">
                <a:lnSpc>
                  <a:spcPct val="70000"/>
                </a:lnSpc>
                <a:spcBef>
                  <a:spcPct val="20000"/>
                </a:spcBef>
              </a:pPr>
              <a:r>
                <a:rPr lang="pl-PL" altLang="pl-PL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Generowanie pomysłów</a:t>
              </a:r>
              <a:endParaRPr lang="en-US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5537499" y="693176"/>
            <a:ext cx="1132035" cy="36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056" tIns="44533" rIns="89056" bIns="4453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1219170"/>
            <a:r>
              <a:rPr lang="pl-PL" altLang="pl-PL" sz="1800" dirty="0">
                <a:solidFill>
                  <a:srgbClr val="F1001C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Myślenie</a:t>
            </a:r>
            <a:endParaRPr lang="en-US" altLang="pl-PL" sz="1800" dirty="0">
              <a:solidFill>
                <a:srgbClr val="F1001C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upa 32"/>
          <p:cNvGrpSpPr/>
          <p:nvPr/>
        </p:nvGrpSpPr>
        <p:grpSpPr>
          <a:xfrm>
            <a:off x="6360398" y="1395152"/>
            <a:ext cx="1659020" cy="1862048"/>
            <a:chOff x="7424335" y="2497577"/>
            <a:chExt cx="1742129" cy="1955328"/>
          </a:xfrm>
        </p:grpSpPr>
        <p:sp>
          <p:nvSpPr>
            <p:cNvPr id="35" name="Elipsa 34"/>
            <p:cNvSpPr/>
            <p:nvPr/>
          </p:nvSpPr>
          <p:spPr>
            <a:xfrm>
              <a:off x="7424335" y="2590541"/>
              <a:ext cx="1742129" cy="174212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600"/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7786180" y="2497577"/>
              <a:ext cx="1197210" cy="1955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500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4281200" y="3807737"/>
            <a:ext cx="1659020" cy="1862048"/>
            <a:chOff x="3306643" y="4056078"/>
            <a:chExt cx="1071890" cy="1203065"/>
          </a:xfrm>
        </p:grpSpPr>
        <p:sp>
          <p:nvSpPr>
            <p:cNvPr id="38" name="Elipsa 37"/>
            <p:cNvSpPr/>
            <p:nvPr/>
          </p:nvSpPr>
          <p:spPr>
            <a:xfrm>
              <a:off x="3306643" y="4121666"/>
              <a:ext cx="1071890" cy="1071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600"/>
            </a:p>
          </p:txBody>
        </p:sp>
        <p:sp>
          <p:nvSpPr>
            <p:cNvPr id="39" name="pole tekstowe 38"/>
            <p:cNvSpPr txBox="1"/>
            <p:nvPr/>
          </p:nvSpPr>
          <p:spPr>
            <a:xfrm>
              <a:off x="3493882" y="4056078"/>
              <a:ext cx="736614" cy="120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500" b="1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6299272" y="3897762"/>
            <a:ext cx="1659020" cy="1862048"/>
            <a:chOff x="8081194" y="4442635"/>
            <a:chExt cx="1071890" cy="1203065"/>
          </a:xfrm>
        </p:grpSpPr>
        <p:sp>
          <p:nvSpPr>
            <p:cNvPr id="42" name="Elipsa 41"/>
            <p:cNvSpPr/>
            <p:nvPr/>
          </p:nvSpPr>
          <p:spPr>
            <a:xfrm>
              <a:off x="8081194" y="4473229"/>
              <a:ext cx="1071890" cy="1071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600"/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8198547" y="4442635"/>
              <a:ext cx="736614" cy="120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500" b="1" dirty="0">
                  <a:solidFill>
                    <a:schemeClr val="bg1"/>
                  </a:solidFill>
                </a:rPr>
                <a:t>I</a:t>
              </a:r>
            </a:p>
          </p:txBody>
        </p:sp>
      </p:grpSp>
      <p:grpSp>
        <p:nvGrpSpPr>
          <p:cNvPr id="45" name="Grupa 44"/>
          <p:cNvGrpSpPr/>
          <p:nvPr/>
        </p:nvGrpSpPr>
        <p:grpSpPr>
          <a:xfrm>
            <a:off x="4281200" y="1389654"/>
            <a:ext cx="1659020" cy="1862048"/>
            <a:chOff x="2480170" y="995871"/>
            <a:chExt cx="1071890" cy="1203066"/>
          </a:xfrm>
        </p:grpSpPr>
        <p:sp>
          <p:nvSpPr>
            <p:cNvPr id="46" name="Elipsa 45"/>
            <p:cNvSpPr/>
            <p:nvPr/>
          </p:nvSpPr>
          <p:spPr>
            <a:xfrm>
              <a:off x="2480170" y="1044739"/>
              <a:ext cx="1071890" cy="1071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600"/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2645099" y="995871"/>
              <a:ext cx="736614" cy="120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5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EF22-A4DB-45E7-8C91-9889C89BF27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6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7" grpId="0"/>
    </p:bldLst>
  </p:timing>
</p:sld>
</file>

<file path=ppt/theme/theme1.xml><?xml version="1.0" encoding="utf-8"?>
<a:theme xmlns:a="http://schemas.openxmlformats.org/drawingml/2006/main" name="Motyw pakietu Office">
  <a:themeElements>
    <a:clrScheme name="Extended DISC 11-2018">
      <a:dk1>
        <a:sysClr val="windowText" lastClr="000000"/>
      </a:dk1>
      <a:lt1>
        <a:sysClr val="window" lastClr="FFFFFF"/>
      </a:lt1>
      <a:dk2>
        <a:srgbClr val="333188"/>
      </a:dk2>
      <a:lt2>
        <a:srgbClr val="E7E6E6"/>
      </a:lt2>
      <a:accent1>
        <a:srgbClr val="ED0C6D"/>
      </a:accent1>
      <a:accent2>
        <a:srgbClr val="0070C0"/>
      </a:accent2>
      <a:accent3>
        <a:srgbClr val="00B050"/>
      </a:accent3>
      <a:accent4>
        <a:srgbClr val="FFC000"/>
      </a:accent4>
      <a:accent5>
        <a:srgbClr val="F10031"/>
      </a:accent5>
      <a:accent6>
        <a:srgbClr val="808285"/>
      </a:accent6>
      <a:hlink>
        <a:srgbClr val="D82674"/>
      </a:hlink>
      <a:folHlink>
        <a:srgbClr val="808285"/>
      </a:folHlink>
    </a:clrScheme>
    <a:fontScheme name="Extended DISC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Extended DISC 11-2018">
      <a:dk1>
        <a:sysClr val="windowText" lastClr="000000"/>
      </a:dk1>
      <a:lt1>
        <a:sysClr val="window" lastClr="FFFFFF"/>
      </a:lt1>
      <a:dk2>
        <a:srgbClr val="333188"/>
      </a:dk2>
      <a:lt2>
        <a:srgbClr val="E7E6E6"/>
      </a:lt2>
      <a:accent1>
        <a:srgbClr val="ED0C6D"/>
      </a:accent1>
      <a:accent2>
        <a:srgbClr val="0070C0"/>
      </a:accent2>
      <a:accent3>
        <a:srgbClr val="00B050"/>
      </a:accent3>
      <a:accent4>
        <a:srgbClr val="FFC000"/>
      </a:accent4>
      <a:accent5>
        <a:srgbClr val="F10031"/>
      </a:accent5>
      <a:accent6>
        <a:srgbClr val="808285"/>
      </a:accent6>
      <a:hlink>
        <a:srgbClr val="D82674"/>
      </a:hlink>
      <a:folHlink>
        <a:srgbClr val="808285"/>
      </a:folHlink>
    </a:clrScheme>
    <a:fontScheme name="Extended DISC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f94c3d-82ce-4117-9e15-9e4953da5ae2">
      <Terms xmlns="http://schemas.microsoft.com/office/infopath/2007/PartnerControls"/>
    </lcf76f155ced4ddcb4097134ff3c332f>
    <TaxCatchAll xmlns="f1d4c135-131c-4fff-8235-8820222dd9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F66C5830A5D94F810939CC19540B40" ma:contentTypeVersion="15" ma:contentTypeDescription="Utwórz nowy dokument." ma:contentTypeScope="" ma:versionID="ccaa0dd922f76c2a820624e0a65bfb46">
  <xsd:schema xmlns:xsd="http://www.w3.org/2001/XMLSchema" xmlns:xs="http://www.w3.org/2001/XMLSchema" xmlns:p="http://schemas.microsoft.com/office/2006/metadata/properties" xmlns:ns2="77f94c3d-82ce-4117-9e15-9e4953da5ae2" xmlns:ns3="f1d4c135-131c-4fff-8235-8820222dd951" targetNamespace="http://schemas.microsoft.com/office/2006/metadata/properties" ma:root="true" ma:fieldsID="0ab2dbb3ae53aec07f19c720394cef59" ns2:_="" ns3:_="">
    <xsd:import namespace="77f94c3d-82ce-4117-9e15-9e4953da5ae2"/>
    <xsd:import namespace="f1d4c135-131c-4fff-8235-8820222dd9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94c3d-82ce-4117-9e15-9e4953da5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i obrazów" ma:readOnly="false" ma:fieldId="{5cf76f15-5ced-4ddc-b409-7134ff3c332f}" ma:taxonomyMulti="true" ma:sspId="e98f699d-2b44-4a1b-b496-38ad3b724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4c135-131c-4fff-8235-8820222dd9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2e19ad5-6efb-445d-b9c8-c84e8f84c3d1}" ma:internalName="TaxCatchAll" ma:showField="CatchAllData" ma:web="f1d4c135-131c-4fff-8235-8820222dd9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35D2D1-FAD8-4163-A938-36AF0DA3D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EB0F6C-DC37-4C17-9FA3-F1F92C7AF578}">
  <ds:schemaRefs>
    <ds:schemaRef ds:uri="77f94c3d-82ce-4117-9e15-9e4953da5ae2"/>
    <ds:schemaRef ds:uri="f1d4c135-131c-4fff-8235-8820222dd95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C10C6D-B9DA-4B5B-93B3-932E35C465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f94c3d-82ce-4117-9e15-9e4953da5ae2"/>
    <ds:schemaRef ds:uri="f1d4c135-131c-4fff-8235-8820222dd9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2475</Words>
  <Application>Microsoft Office PowerPoint</Application>
  <PresentationFormat>Panoramiczny</PresentationFormat>
  <Paragraphs>679</Paragraphs>
  <Slides>76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88" baseType="lpstr">
      <vt:lpstr>Mukta bold</vt:lpstr>
      <vt:lpstr>Arial</vt:lpstr>
      <vt:lpstr>Mukta Light</vt:lpstr>
      <vt:lpstr>Open Sans</vt:lpstr>
      <vt:lpstr>Open Sans Light</vt:lpstr>
      <vt:lpstr>ＭＳ Ｐゴシック</vt:lpstr>
      <vt:lpstr>Calibri</vt:lpstr>
      <vt:lpstr>Roboto</vt:lpstr>
      <vt:lpstr>Poppins SemiBold</vt:lpstr>
      <vt:lpstr>Motyw pakietu Office</vt:lpstr>
      <vt:lpstr>1_Motyw pakietu Office</vt:lpstr>
      <vt:lpstr>Obraz - mapa bitowa</vt:lpstr>
      <vt:lpstr>Prezentacja programu PowerPoint</vt:lpstr>
      <vt:lpstr>Prezentacja programu PowerPoint</vt:lpstr>
      <vt:lpstr>Pomaga</vt:lpstr>
      <vt:lpstr>Prezentacja programu PowerPoint</vt:lpstr>
      <vt:lpstr>Prezentacja programu PowerPoint</vt:lpstr>
      <vt:lpstr>Prezentacja programu PowerPoint</vt:lpstr>
      <vt:lpstr>Historia modelu Extended DISC</vt:lpstr>
      <vt:lpstr>Potencjał człowieka</vt:lpstr>
      <vt:lpstr>Czterostrefowy model stylów zachowań</vt:lpstr>
      <vt:lpstr>Model Extended DISC – 4 główne style zachowań</vt:lpstr>
      <vt:lpstr>Styl D – zorientowany na rezultat</vt:lpstr>
      <vt:lpstr>Model Extended DISC – 4 główne style zachowań</vt:lpstr>
      <vt:lpstr>Styl I – zorientowany na ludzi </vt:lpstr>
      <vt:lpstr>Model Extended DISC – 4 główne style zachowań </vt:lpstr>
      <vt:lpstr>Styl S - stabilny</vt:lpstr>
      <vt:lpstr>Model Extended DISC – 4 główne style zachowań</vt:lpstr>
      <vt:lpstr>Styl C - dokładny</vt:lpstr>
      <vt:lpstr>Czterostrefowy model stylów zachowań</vt:lpstr>
      <vt:lpstr>Współpraca w zespole</vt:lpstr>
      <vt:lpstr>Reakcja na stres</vt:lpstr>
      <vt:lpstr>Prezentacja programu PowerPoint</vt:lpstr>
      <vt:lpstr>Analiza Indywidualna Extended DISC</vt:lpstr>
      <vt:lpstr>Analiza Indywidualna Extended DISC</vt:lpstr>
      <vt:lpstr>Co mierzymy?</vt:lpstr>
      <vt:lpstr>Analiza Indywidualna Extended DISC</vt:lpstr>
      <vt:lpstr>Analiza Indywidualna Extended DISC</vt:lpstr>
      <vt:lpstr>Analiza Indywidualna Extended DISC</vt:lpstr>
      <vt:lpstr>Prezentacja programu PowerPoint</vt:lpstr>
      <vt:lpstr>Raporty Indywidualne Extended DISC</vt:lpstr>
      <vt:lpstr>Interpretacja Diamentu</vt:lpstr>
      <vt:lpstr>Prezentacja programu PowerPoint</vt:lpstr>
      <vt:lpstr>Profile Extended DISC</vt:lpstr>
      <vt:lpstr>Profile Extended DISC</vt:lpstr>
      <vt:lpstr>Profile Extended DISC</vt:lpstr>
      <vt:lpstr>Profile Extended DISC</vt:lpstr>
      <vt:lpstr>Profile Extended DISC</vt:lpstr>
      <vt:lpstr>Interpretacja profilu I – zachowania ADAPTOWANE</vt:lpstr>
      <vt:lpstr>Profile Extended DISC</vt:lpstr>
      <vt:lpstr>Prezentacja programu PowerPoint</vt:lpstr>
      <vt:lpstr>Raporty Indywidualne Extended DISC</vt:lpstr>
      <vt:lpstr>Prezentacja programu PowerPoint</vt:lpstr>
      <vt:lpstr>Prezentacja programu PowerPoint</vt:lpstr>
      <vt:lpstr>Raporty Indywidualne Extended DISC</vt:lpstr>
      <vt:lpstr>Raporty Indywidualne Extended DISC</vt:lpstr>
      <vt:lpstr>Podstawowe typy raportów Extended DISC</vt:lpstr>
      <vt:lpstr>Prezentacja programu PowerPoint</vt:lpstr>
      <vt:lpstr>Prezentacja programu PowerPoint</vt:lpstr>
      <vt:lpstr>Rekrutacja</vt:lpstr>
      <vt:lpstr>Prezentacja programu PowerPoint</vt:lpstr>
      <vt:lpstr>Audyt potencjału zespołu (Przykładowy zakres projektu)</vt:lpstr>
      <vt:lpstr>Prezentacja programu PowerPoint</vt:lpstr>
      <vt:lpstr>Analiza Zespołu Extended DISC</vt:lpstr>
      <vt:lpstr>Raport zespołowy</vt:lpstr>
      <vt:lpstr>Raport zespołowy</vt:lpstr>
      <vt:lpstr>Raport zespołowy</vt:lpstr>
      <vt:lpstr>Prezentacja programu PowerPoint</vt:lpstr>
      <vt:lpstr>Analiza Zespołu Extended DISC</vt:lpstr>
      <vt:lpstr>Lider i jego zespół</vt:lpstr>
      <vt:lpstr>Prezentacja programu PowerPoint</vt:lpstr>
      <vt:lpstr>Co to znaczy być liderem?</vt:lpstr>
      <vt:lpstr>Prezentacja programu PowerPoint</vt:lpstr>
      <vt:lpstr>Adam i jego wyzwania… </vt:lpstr>
      <vt:lpstr>A co z Ewą?</vt:lpstr>
      <vt:lpstr>Ewa i jej wyzwania…</vt:lpstr>
      <vt:lpstr>Prezentacja programu PowerPoint</vt:lpstr>
      <vt:lpstr>Rozkład stylów zachowań Extended DISC® w Polsce </vt:lpstr>
      <vt:lpstr>Co to znaczy dla pracodawców?</vt:lpstr>
      <vt:lpstr>Rozkład stylów zachowań Extended DISC® w Polsce i na Świecie – stan na 2024 (%) </vt:lpstr>
      <vt:lpstr>Co to znaczy dla pracodawców?</vt:lpstr>
      <vt:lpstr>Generacje w Polsce (stan na 2020) </vt:lpstr>
      <vt:lpstr>Generacje w Polsce (stan na 2020)  </vt:lpstr>
      <vt:lpstr>W pokoleniu urodzonych w latach 90’ jest o 1/3 mniej D niż w 70</vt:lpstr>
      <vt:lpstr>W pokoleniu urodzonych w latach 90’ jest o ponad 1/3 więcej I niż w 70’</vt:lpstr>
      <vt:lpstr>Wnioski dla Liderek i Liderów (z naszych badań)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Prezentika</dc:creator>
  <cp:lastModifiedBy>Karolina Koprucka</cp:lastModifiedBy>
  <cp:revision>416</cp:revision>
  <dcterms:created xsi:type="dcterms:W3CDTF">2018-11-19T13:55:42Z</dcterms:created>
  <dcterms:modified xsi:type="dcterms:W3CDTF">2026-01-14T12:57:42Z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0x01010038F66C5830A5D94F810939CC19540B40</vt:lpwstr>
  </property>
  <property fmtid="{D5CDD505-2E9C-101B-9397-08002B2CF9AE}" pid="3" name="MediaServiceImageTags">
    <vt:lpwstr/>
  </property>
</Properties>
</file>